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90" r:id="rId26"/>
    <p:sldId id="280" r:id="rId27"/>
    <p:sldId id="281" r:id="rId28"/>
    <p:sldId id="282" r:id="rId29"/>
    <p:sldId id="283" r:id="rId30"/>
    <p:sldId id="291" r:id="rId31"/>
    <p:sldId id="294" r:id="rId32"/>
    <p:sldId id="295" r:id="rId33"/>
    <p:sldId id="301" r:id="rId34"/>
    <p:sldId id="284" r:id="rId35"/>
    <p:sldId id="300" r:id="rId36"/>
    <p:sldId id="285" r:id="rId37"/>
    <p:sldId id="303" r:id="rId38"/>
    <p:sldId id="286" r:id="rId39"/>
    <p:sldId id="297" r:id="rId40"/>
    <p:sldId id="296" r:id="rId41"/>
    <p:sldId id="293" r:id="rId42"/>
    <p:sldId id="298" r:id="rId43"/>
    <p:sldId id="299" r:id="rId44"/>
    <p:sldId id="302" r:id="rId45"/>
    <p:sldId id="288" r:id="rId46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970A49FB-85BA-4C9C-BA70-0A89B8549FD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0603A26E-E873-4437-9D75-904D58918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3873A4-4E2B-473C-A12C-6B1887397361}" type="datetimeFigureOut">
              <a:rPr lang="en-US" smtClean="0"/>
              <a:pPr/>
              <a:t>3/26/2013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C076A1-DECF-41A4-B103-49D165BC6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873A4-4E2B-473C-A12C-6B1887397361}" type="datetimeFigureOut">
              <a:rPr lang="en-US" smtClean="0"/>
              <a:pPr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076A1-DECF-41A4-B103-49D165BC6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53873A4-4E2B-473C-A12C-6B1887397361}" type="datetimeFigureOut">
              <a:rPr lang="en-US" smtClean="0"/>
              <a:pPr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C076A1-DECF-41A4-B103-49D165BC6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873A4-4E2B-473C-A12C-6B1887397361}" type="datetimeFigureOut">
              <a:rPr lang="en-US" smtClean="0"/>
              <a:pPr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076A1-DECF-41A4-B103-49D165BC6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3873A4-4E2B-473C-A12C-6B1887397361}" type="datetimeFigureOut">
              <a:rPr lang="en-US" smtClean="0"/>
              <a:pPr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0C076A1-DECF-41A4-B103-49D165BC6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873A4-4E2B-473C-A12C-6B1887397361}" type="datetimeFigureOut">
              <a:rPr lang="en-US" smtClean="0"/>
              <a:pPr/>
              <a:t>3/26/2013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076A1-DECF-41A4-B103-49D165BC6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873A4-4E2B-473C-A12C-6B1887397361}" type="datetimeFigureOut">
              <a:rPr lang="en-US" smtClean="0"/>
              <a:pPr/>
              <a:t>3/26/2013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076A1-DECF-41A4-B103-49D165BC6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873A4-4E2B-473C-A12C-6B1887397361}" type="datetimeFigureOut">
              <a:rPr lang="en-US" smtClean="0"/>
              <a:pPr/>
              <a:t>3/26/2013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076A1-DECF-41A4-B103-49D165BC6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3873A4-4E2B-473C-A12C-6B1887397361}" type="datetimeFigureOut">
              <a:rPr lang="en-US" smtClean="0"/>
              <a:pPr/>
              <a:t>3/26/2013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076A1-DECF-41A4-B103-49D165BC6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873A4-4E2B-473C-A12C-6B1887397361}" type="datetimeFigureOut">
              <a:rPr lang="en-US" smtClean="0"/>
              <a:pPr/>
              <a:t>3/26/2013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076A1-DECF-41A4-B103-49D165BC6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873A4-4E2B-473C-A12C-6B1887397361}" type="datetimeFigureOut">
              <a:rPr lang="en-US" smtClean="0"/>
              <a:pPr/>
              <a:t>3/26/2013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076A1-DECF-41A4-B103-49D165BC68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53873A4-4E2B-473C-A12C-6B1887397361}" type="datetimeFigureOut">
              <a:rPr lang="en-US" smtClean="0"/>
              <a:pPr/>
              <a:t>3/26/2013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0C076A1-DECF-41A4-B103-49D165BC6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Jerry_Falwell_portrait.jp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en.wikipedia.org/wiki/File:Clinton1997SOTU.jp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//upload.wikimedia.org/wikipedia/commons/b/b4/US_President_Bill_Clinton_Presidential_Trips.sv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hyperlink" Target="http://en.wikipedia.org/wiki/File:Alfred_P._Murrah_Federal_Building_before_destructio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McVeigh_mugshot.jpg" TargetMode="External"/><Relationship Id="rId5" Type="http://schemas.openxmlformats.org/officeDocument/2006/relationships/image" Target="../media/image25.jpeg"/><Relationship Id="rId4" Type="http://schemas.openxmlformats.org/officeDocument/2006/relationships/hyperlink" Target="http://en.wikipedia.org/wiki/File:Oklahomacitybombing-DF-ST-98-01356.jpg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s.fixquotes.com/files/author/ralph-nader_CNpNM_800.jpg" TargetMode="External"/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2" Type="http://schemas.openxmlformats.org/officeDocument/2006/relationships/hyperlink" Target="http://en.wikipedia.org/wiki/File:GeorgeWBush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TallahaseePalmBeachBallotBox1.jpg" TargetMode="External"/><Relationship Id="rId5" Type="http://schemas.openxmlformats.org/officeDocument/2006/relationships/image" Target="../media/image29.jpeg"/><Relationship Id="rId10" Type="http://schemas.openxmlformats.org/officeDocument/2006/relationships/image" Target="../media/image32.jpeg"/><Relationship Id="rId4" Type="http://schemas.openxmlformats.org/officeDocument/2006/relationships/hyperlink" Target="http://en.wikipedia.org/wiki/File:45_Al_Gore_3x4.jpg" TargetMode="External"/><Relationship Id="rId9" Type="http://schemas.openxmlformats.org/officeDocument/2006/relationships/image" Target="../media/image31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hyperlink" Target="http://www.google.com/url?sa=i&amp;rct=j&amp;q=Barack+Obama&amp;source=images&amp;cd=&amp;cad=rja&amp;docid=a9G3ZWxvfRbMzM&amp;tbnid=HgZtjzSZUKwWvM:&amp;ved=0CAUQjRw&amp;url=http://topics.nytimes.com/top/reference/timestopics/people/o/barack_obama/index.html&amp;ei=Y0c1UdDQG5G88wTh0ICgAg&amp;bvm=bv.43148975,d.eWU&amp;psig=AFQjCNHNQRsGnquNQNYxdO0IYuEcUqg-Cg&amp;ust=1362532556694925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1980s-Present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Sunbelt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5842" name="Picture 2" descr="http://www.silverbearcafe.com/private/06.09/images/sunbe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57400"/>
            <a:ext cx="6553200" cy="4235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Bible belt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4818" name="Picture 2" descr="http://t1.gstatic.com/images?q=tbn:ANd9GcQ0UemeWF9aBiELRg4GYKCDlwnJhRt5jQIdFApR_hvdOpzP3Qg543T4OmM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28534"/>
            <a:ext cx="6934200" cy="4556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Grenada 1983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Reagan sends military forces to the island to take out a communist gov.</a:t>
            </a:r>
          </a:p>
          <a:p>
            <a:pPr lvl="1"/>
            <a:r>
              <a:rPr lang="en-US" dirty="0" smtClean="0"/>
              <a:t>Ensured democracy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1980s: worst recession since the Great Depression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Unemployment 10.8%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National debt rose to 3.2 trillion</a:t>
            </a:r>
          </a:p>
          <a:p>
            <a:pPr lvl="1"/>
            <a:r>
              <a:rPr lang="en-US" dirty="0" smtClean="0"/>
              <a:t>B/c of tax cuts &amp; increase in military spending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Assassination attempt made in 1981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Reelected in 1984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African American elected official rose from 4,890 in 1980 to 7,335 in 1990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1983: Reagan signs a bill creating the Martin Luther King, Jr. holiday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1981: Sandra Day O’Conner first woman justice on the Supreme Court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1982: the ERA defeated</a:t>
            </a:r>
          </a:p>
          <a:p>
            <a:endParaRPr lang="en-US" dirty="0"/>
          </a:p>
        </p:txBody>
      </p:sp>
      <p:pic>
        <p:nvPicPr>
          <p:cNvPr id="3074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362200"/>
            <a:ext cx="1815084" cy="1528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Discovered in early 80s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Conservative backlash in 80s </a:t>
            </a:r>
          </a:p>
          <a:p>
            <a:pPr lvl="1"/>
            <a:r>
              <a:rPr lang="en-US" dirty="0" smtClean="0"/>
              <a:t>Most then were intravenous drug users or homosexual men</a:t>
            </a:r>
            <a:endParaRPr lang="en-US" dirty="0"/>
          </a:p>
        </p:txBody>
      </p:sp>
      <p:pic>
        <p:nvPicPr>
          <p:cNvPr id="8194" name="Picture 2" descr="C:\Program Files\Microsoft Office\MEDIA\CAGCAT10\j018600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762000"/>
            <a:ext cx="1775765" cy="1825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Oversupply &amp; low demand led to a drop in prices</a:t>
            </a:r>
          </a:p>
          <a:p>
            <a:pPr lvl="1"/>
            <a:r>
              <a:rPr lang="en-US" dirty="0" smtClean="0"/>
              <a:t>Congress increased subsidies </a:t>
            </a:r>
            <a:endParaRPr lang="en-US" dirty="0"/>
          </a:p>
        </p:txBody>
      </p:sp>
      <p:pic>
        <p:nvPicPr>
          <p:cNvPr id="4099" name="Picture 3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876800"/>
            <a:ext cx="2533461" cy="1800131"/>
          </a:xfrm>
          <a:prstGeom prst="rect">
            <a:avLst/>
          </a:prstGeom>
          <a:noFill/>
        </p:spPr>
      </p:pic>
      <p:pic>
        <p:nvPicPr>
          <p:cNvPr id="4100" name="Picture 4" descr="C:\Program Files\Microsoft Office\MEDIA\CAGCAT10\j029718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0"/>
            <a:ext cx="2133600" cy="1700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losses &amp; factory closings were common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Many businesses went overseas</a:t>
            </a:r>
          </a:p>
          <a:p>
            <a:pPr lvl="1"/>
            <a:r>
              <a:rPr lang="en-US" dirty="0" smtClean="0"/>
              <a:t>Many found jobs elsewhere</a:t>
            </a:r>
            <a:endParaRPr lang="en-US" dirty="0"/>
          </a:p>
        </p:txBody>
      </p:sp>
      <p:pic>
        <p:nvPicPr>
          <p:cNvPr id="5122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38600"/>
            <a:ext cx="1695413" cy="1428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1980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5257800"/>
          </a:xfrm>
        </p:spPr>
        <p:txBody>
          <a:bodyPr/>
          <a:lstStyle/>
          <a:p>
            <a:r>
              <a:rPr lang="en-US" dirty="0" smtClean="0"/>
              <a:t>Former governor of California, Ronald Reagan won</a:t>
            </a:r>
          </a:p>
          <a:p>
            <a:pPr lvl="1"/>
            <a:r>
              <a:rPr lang="en-US" dirty="0" smtClean="0"/>
              <a:t>Promised budget reform &amp; cut social programs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1980 Conservative groups become the New Right</a:t>
            </a:r>
          </a:p>
          <a:p>
            <a:pPr lvl="1"/>
            <a:r>
              <a:rPr lang="en-US" dirty="0" smtClean="0"/>
              <a:t>Cut gov. spending</a:t>
            </a:r>
          </a:p>
          <a:p>
            <a:pPr lvl="1"/>
            <a:r>
              <a:rPr lang="en-US" dirty="0" smtClean="0"/>
              <a:t>Restore Christian values to society</a:t>
            </a:r>
            <a:endParaRPr lang="en-US" dirty="0"/>
          </a:p>
        </p:txBody>
      </p:sp>
      <p:sp>
        <p:nvSpPr>
          <p:cNvPr id="4098" name="AutoShape 2" descr="http://upload.wikimedia.org/wikipedia/commons/thumb/e/ef/Ronald_Reagan_in_Cowboy_From_Brooklyn_trailer.jpg/220px-Ronald_Reagan_in_Cowboy_From_Brooklyn_trailer.jpg"/>
          <p:cNvSpPr>
            <a:spLocks noChangeAspect="1" noChangeArrowheads="1"/>
          </p:cNvSpPr>
          <p:nvPr/>
        </p:nvSpPr>
        <p:spPr bwMode="auto">
          <a:xfrm>
            <a:off x="63500" y="-136525"/>
            <a:ext cx="2095500" cy="1733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100" name="Picture 4" descr="http://upload.wikimedia.org/wikipedia/commons/thumb/e/ef/Ronald_Reagan_in_Cowboy_From_Brooklyn_trailer.jpg/220px-Ronald_Reagan_in_Cowboy_From_Brooklyn_trai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2394856" cy="1981200"/>
          </a:xfrm>
          <a:prstGeom prst="rect">
            <a:avLst/>
          </a:prstGeom>
          <a:noFill/>
        </p:spPr>
      </p:pic>
      <p:pic>
        <p:nvPicPr>
          <p:cNvPr id="4102" name="Picture 6" descr="http://t0.gstatic.com/images?q=tbn:ANd9GcTsM8To4i94Z5Kjv93SLJ0etK3HQQiAwDALlUQaKmKZgTmB4TsvNOryJvU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574275"/>
            <a:ext cx="1828800" cy="2283725"/>
          </a:xfrm>
          <a:prstGeom prst="rect">
            <a:avLst/>
          </a:prstGeom>
          <a:noFill/>
        </p:spPr>
      </p:pic>
      <p:pic>
        <p:nvPicPr>
          <p:cNvPr id="4104" name="Picture 8" descr="http://ronwade.freeservers.com/anticarter2009lineA-1x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946315"/>
            <a:ext cx="1981200" cy="19116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S&amp;L Scandal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Savings &amp; Loan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Banks made risky mortgage loans </a:t>
            </a:r>
          </a:p>
          <a:p>
            <a:pPr lvl="1"/>
            <a:r>
              <a:rPr lang="en-US" dirty="0" smtClean="0"/>
              <a:t>Allowed by deregulation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When many began to default on their loans, S&amp;Ls collapsed </a:t>
            </a:r>
          </a:p>
          <a:p>
            <a:pPr lvl="1"/>
            <a:r>
              <a:rPr lang="en-US" dirty="0" smtClean="0"/>
              <a:t>FDIC had to step in &amp; pay billions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Iran-Contra Affair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772400" cy="5248584"/>
          </a:xfrm>
        </p:spPr>
        <p:txBody>
          <a:bodyPr/>
          <a:lstStyle/>
          <a:p>
            <a:r>
              <a:rPr lang="en-US" dirty="0" smtClean="0"/>
              <a:t>1979: In Nicaragua a Marxist (communist) gov. had taken control</a:t>
            </a:r>
          </a:p>
          <a:p>
            <a:pPr lvl="1"/>
            <a:r>
              <a:rPr lang="en-US" dirty="0" smtClean="0"/>
              <a:t>Ruling group= Sadinistas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U.S. armed &amp; train the Contras to fight the Sadinistas</a:t>
            </a:r>
          </a:p>
          <a:p>
            <a:pPr lvl="1"/>
            <a:r>
              <a:rPr lang="en-US" dirty="0" smtClean="0"/>
              <a:t>Congress bans this in 1984</a:t>
            </a:r>
          </a:p>
          <a:p>
            <a:pPr lvl="1"/>
            <a:r>
              <a:rPr lang="en-US" dirty="0" smtClean="0"/>
              <a:t>Officials take $ from arms sales to Iran &amp; continue to fund the Contras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1986: activities discovered</a:t>
            </a:r>
          </a:p>
          <a:p>
            <a:pPr lvl="1"/>
            <a:r>
              <a:rPr lang="en-US" dirty="0" smtClean="0"/>
              <a:t>Marine Lieutenant Colonel Oliver North takes blame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Soviet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7543800" cy="5007936"/>
          </a:xfrm>
        </p:spPr>
        <p:txBody>
          <a:bodyPr/>
          <a:lstStyle/>
          <a:p>
            <a:r>
              <a:rPr lang="en-US" dirty="0" smtClean="0"/>
              <a:t>Reagan &amp; Gorbachev worked together to end the Cold War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Soviet reforms:</a:t>
            </a:r>
          </a:p>
          <a:p>
            <a:pPr lvl="1"/>
            <a:r>
              <a:rPr lang="en-US" dirty="0" smtClean="0"/>
              <a:t>Perestroika: economic restructuring</a:t>
            </a:r>
          </a:p>
          <a:p>
            <a:pPr lvl="1"/>
            <a:r>
              <a:rPr lang="en-US" dirty="0" smtClean="0"/>
              <a:t>Glasnost: openness (freedom of speech &amp; press)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1987: Intermediate-Range Nuclear Forces  Treaty signed</a:t>
            </a:r>
          </a:p>
          <a:p>
            <a:pPr lvl="1"/>
            <a:r>
              <a:rPr lang="en-US" dirty="0" smtClean="0"/>
              <a:t>Destroyed 2,500 missiles in Europe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62" name="Picture 2" descr="http://t3.gstatic.com/images?q=tbn:ANd9GcT9edzWFadW0DwlLAdsfUpymvtxLU_empuaBx7ZdzQ0tHnHmzTG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775909"/>
            <a:ext cx="2209800" cy="3082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of the Berlin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NOV. 1989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Ultimate symbol of the Cold War destroyed</a:t>
            </a:r>
          </a:p>
          <a:p>
            <a:pPr lvl="1"/>
            <a:r>
              <a:rPr lang="en-US" dirty="0" smtClean="0"/>
              <a:t>Cold War over</a:t>
            </a:r>
          </a:p>
          <a:p>
            <a:pPr lvl="1"/>
            <a:r>
              <a:rPr lang="en-US" dirty="0" smtClean="0"/>
              <a:t>U.S. only superpower</a:t>
            </a:r>
            <a:endParaRPr lang="en-US" dirty="0"/>
          </a:p>
        </p:txBody>
      </p:sp>
      <p:pic>
        <p:nvPicPr>
          <p:cNvPr id="39938" name="Picture 2" descr="http://t3.gstatic.com/images?q=tbn:ANd9GcSfyMfNCiMNXedyn_zavN2R3_SisQelQXNHv28HY1H7qNsJo7U5kz-hu31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48353"/>
            <a:ext cx="4468958" cy="2909647"/>
          </a:xfrm>
          <a:prstGeom prst="rect">
            <a:avLst/>
          </a:prstGeom>
          <a:noFill/>
        </p:spPr>
      </p:pic>
      <p:pic>
        <p:nvPicPr>
          <p:cNvPr id="39940" name="Picture 4" descr="http://www.germany.info/contentblob/2157090/Galeriebild_gross/331399/Timeline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50668"/>
            <a:ext cx="4572000" cy="2994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H.W. Bush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Won 1988 election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Promised “no new taxes” </a:t>
            </a:r>
          </a:p>
          <a:p>
            <a:pPr lvl="1"/>
            <a:r>
              <a:rPr lang="en-US" dirty="0" smtClean="0"/>
              <a:t>Quickly broke promise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Strategic Arms Reduction Treaty (START I)</a:t>
            </a:r>
          </a:p>
          <a:p>
            <a:pPr lvl="1"/>
            <a:r>
              <a:rPr lang="en-US" dirty="0" smtClean="0"/>
              <a:t>Cuts in long-range nuclear weapons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Americans With Disabilities Act of 1991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Forced businesses to accommodate people with special needs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Wheel-chair accessible restrooms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Tiananmen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 1989</a:t>
            </a:r>
          </a:p>
          <a:p>
            <a:r>
              <a:rPr lang="en-US" dirty="0" smtClean="0"/>
              <a:t>China cracks down on protestors</a:t>
            </a:r>
          </a:p>
          <a:p>
            <a:pPr lvl="1"/>
            <a:r>
              <a:rPr lang="en-US" dirty="0" smtClean="0"/>
              <a:t>Demanding democracy &amp; reform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Bush negotiated with country</a:t>
            </a:r>
          </a:p>
          <a:p>
            <a:pPr lvl="1"/>
            <a:r>
              <a:rPr lang="en-US" dirty="0" smtClean="0"/>
              <a:t>Did not want to disrupt trade relationship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Invasion of Panama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Dec. 1989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U.S. invades Panama &amp; captures leader Manuel Noriega</a:t>
            </a:r>
          </a:p>
          <a:p>
            <a:pPr lvl="1"/>
            <a:r>
              <a:rPr lang="en-US" dirty="0" smtClean="0"/>
              <a:t>Smuggling cocaine into U.S. </a:t>
            </a:r>
          </a:p>
          <a:p>
            <a:pPr lvl="1"/>
            <a:r>
              <a:rPr lang="en-US" dirty="0" smtClean="0"/>
              <a:t>Convicted in U.S. </a:t>
            </a:r>
            <a:endParaRPr lang="en-US" dirty="0"/>
          </a:p>
        </p:txBody>
      </p:sp>
      <p:sp>
        <p:nvSpPr>
          <p:cNvPr id="36866" name="AutoShape 2" descr="data:image/jpeg;base64,/9j/4AAQSkZJRgABAQAAAQABAAD/2wBDAAkGBwgHBgkIBwgKCgkLDRYPDQwMDRsUFRAWIB0iIiAdHx8kKDQsJCYxJx8fLT0tMTU3Ojo6Iys/RD84QzQ5Ojf/2wBDAQoKCg0MDRoPDxo3JR8lNzc3Nzc3Nzc3Nzc3Nzc3Nzc3Nzc3Nzc3Nzc3Nzc3Nzc3Nzc3Nzc3Nzc3Nzc3Nzc3Nzf/wAARCAD3ALADASIAAhEBAxEB/8QAHAAAAgMBAQEBAAAAAAAAAAAABAUDBgcCAAEI/8QAPhAAAgEDAgQEBAMFBwQDAQAAAQIDAAQRBSEGEjFBEyJRYRQycYGRodEjQlJiwQcVFiQzcrE0guHwJURTkv/EABkBAAMBAQEAAAAAAAAAAAAAAAECAwAEBf/EACcRAAICAgICAgEEAwAAAAAAAAABAhEDIRIxBEETIjIUI1FhQlJx/9oADAMBAAIRAxEAPwCbhwgWan+WprnVVhcqTih9B2sR/tpFrTk3BGTXNVnQWe01FblyoIobiXAsH+lKeHmJm7/emHFLEae2/atWxX0JuCMCRyfU071KUeNsNidqS8EjKMabX+GuBWauaMtQZJD1B7UdIA0YPpS9O3pR3iIlsXldVQdWY4ArpkrOWL7QK/LuBjP0oWa7gt1zNKiD3NVjXuKTJI8GnkogODL3b6VXJZ3dstJk+5zTJCtF6fiOzQFmIC9BuMn7V2NUSRFfmVkbryjGKz7sW7etSwXDpgoeVhg59azQtGjIgYAg5B6YqQIBv2qtaDrhkcwXJVAflP8ANVkDYGKW2DjR8YjmwK+qAVqFgebINTRrmlYxJEADUxWuEXBzjFSE7etTY/ohmIAwaEc4JxU82ScGhXGOtOhWcudt6gY11KT3qJtxWGRYtG/6Abb4pHqlpJJckgHFP9D/AOjUe2KOa2jbO29SOtlc0K2eGTzg9al4vbFg30p4IVjOwqu8aP8A5Ej1plG2K2CcDgiAkUwuyTd9enahOCE/yXN7GjLrHxW9bj9wN/QleSOCFpZWCxoCWY9qz3iPXX1SYCMsltH8iZ6+5ojjDWWuJjYwMfBiP7Qjozf+KrYJZeVVyc7AV1pL2cqskMuFzkbV0JAFJVSM+tHW/DWq3EQlFs2OwIwasGgcB3l1Ksl8PDQdgc1OWWEfZVYZyfRVoopXwVRjnrgbUWNKveVXEDlRsNt62mw4csLWFIxbqfKBkjqRTdNNgCECJOUdBy1zS8p+kX/Spds/PMsckADPGyMehPrUfxt3CSy3Ein/AHmtv1rhXTr9QrxFCDny1Wr/AIAsm5hE7LnbJ7Uy8mH+Qj8aXorWjcQ/FMsM/wDqnpv1q1Rgqf8Ais713QLzQ7nlkBxnKOBVs4b1UX9iFkfNxHgODsfrVXTVo52nF0ywBhX0tt6Cohnauj8u+9I1QVshcDmO+aGlHp0ohzjqKjYBh6VuSNxYDMfWhmY0bMqjOTQcgGRWtGUWWrRSBbJj0piX3oDSxy2qbDpRoGan7OtnicnBO1VPjc4tcD0q1kYzvVO45k/ZY77VaK2Tl0GcHArp2dh5aH1m7NvHPNkcyISKJ4VPLpn/AG1TOMdSla9eyRgIwPOR1J9K1XMD/Arau0jNkZdznJ9avPBOjRNIJriMOeq5ORmqdpioblCxwM9ztWo8OAfDKyBRzdMdq3kzcY0h/HxqUrZZ4ok5V5cAYwMCmtrEAmQPt60BYqHGCTt3prbxKN8kmvLR3yYVFFgZIB+vapm3HRRUKZcYyAc9Old8oUAHI9cb1REmcsgYb9fpS64iUt/NTF8AkgZz+IoWRMOTgY69c0sugxKzxFpMeoWjROAcfKT2rJbm3uOH9YUq7BQ2cjuPStvvGy4XpntWcf2jWi+ElxGp9GPpV/GyNS4sl5ONOPL2Nba5We0imU7OuRRNuwYec1nNjrktrapDkkL0NEpxNMpxviuvJBtaPPg6ey7XeFyR1oFpiNwarh4maTZ/zou01aO6PKMfalhDithlO3oYSOSOYneoyQRRGFK70M6hSahJ2y0FSLjYD/LIOnSjF260NYDFun0ohuu351T2UI5DvnOKpXGbcxAPqKusgxt61ReNG5ZVG3UVaC2JLoc6DiPSyc4ATc+lZfrFyJ9RuZQeYM5wcVotldQrpEkXihXaPl6+orMLoZncbEg4yOlNBfZsWXSCNPQy3EaJ1z0rVdAAitVQ9SM9azbhQB9SUEbYrR4ZVgkTn2AyCRXP5Tt0dfjRqNlqs/Mu0hBJ3p1Zumcs+fr2rPrfUrlJsR5ER+Wp9Wn1mKEXNpnA3IA61yKB0SZpCtGRkEY618kZUXqTk1k1hx1qCyeHdx7DrtVvsNak1GDygDA6561nce0KoXuy0oIy2Se/rQeo31laqfFmRANzkiqjqvEUttG8aNyyrs2RjFI9GtBq9+ZtSunlfqsCAszD6DpWW0Bx4lwvNTgkRTEfKxwG9arfF0cd5pVz3wnMvejtREEJWJree2AOFaVPKPqQaXvEX028PMCFQggnpsa0VTTDLcWmZPHuNwa+g17B58dsbV9Aya9Y8c4fej9D2n29aCcUZo/+vtSvoBcIi22T2r5PtnFRxMQR6V6dubFc8o/bRSMqiXWxniEKqWXOPWjAds1kUWq3WVZZG27CrRpnFEpiCOjE9CaPs6nHRc2XbJrPONGzeIo/iFXG21RrhclKp/FsE0l1HMUIQNnNUhON9k5RddAl3YNaxR3isSAMhcbE4qoXSyCdvEG5OTWmRyW1zaWseQ2cjH2qtcR2UCoZkjIbBK4GxofJU6ZVYueO0BcIRhrxyGwQB1q/anp5ksxOsyhduY7A/hVG4PflnmwuW5QQDWs6BcxywhZ4lAbY7bj71DyZVOy3jK4UZ5d3epQXDRrY3JiGAmDyZ9y3X8K+R6zrt4otY9Ka3XJ5pQZR0/m5jn8K1i60J7oeNp8sJI/dlBP55oVNI1nl5JPh0B7qv6mo/Kv9R3Df5GVRaPrN7l2gnRhk80oz07ZHWtB4E093hCzHBK7gnoadSaP8LFuxklbYt2AovSrb4eVVRTk98bVKeVzdFElFNopXE+gXF1qD+BKqBFywfOD70ts+CL+5t5BaazDE4IbMLFfxHU1pGs2xF54qR8+cAgd6Ak4VtLgCaCa4tnPXkORRhkktISSjJWyiQcG3trGPjNTlMjOQ3K5wR6YJq0z6d8PoTRr5mETB3Ox6elP7PQLOwTxJHkuJR0aQ9PtQesSJySAsQrKVP4VpTk3bNGKqomENH+xRgwzuMf1/OoVGGxVl4qsI9Lt9NgiyV8J/MRux5upqtA+avThLkrPLyR4yo+OMUZpEZafag3Yb014fdFm8xArSdKxFGywRQuF3r68LGp5buNIxykVCL4GMsSPwqDyFFjQDwrbwzq3iJn7VZ1S0hYBUUH3pf/Z3faZbwOt66q+T1ozVr3S3vCYp1C+xpJwbemdmOSSVjGExYHKAPpUGswrPZPH4ZZiNqGt7mwbA+IH417UdRtraHmikV26Dekj47Tuyk8uioaXYanbaxbPJG4t0mGSTtgnFW68sDMzwMyrJACQGG0gzSa51+WeIwhI1Zuh9KdJqUc4ie95VdkCMR0OOh9qrnUm00J4s1uLK7bWUFleSyQqfOfXpVv05vDCNHsGGWyciqxcGE3Li3JMXNlTTVHmhgWRVygIJGd6jO5LZ0Y0l0XmwuHhwVYKD2zkVPqnEkNhCXKh5ugUDvVJ/vzxFHK7ZHoOgoiwtvjZRdXrHb/TTrj3qFNdlXGL2O9HurjV5JJL+dopFcjw1PlUdvrTy1mNvc+G78+BlW9aoOvW+pW1x8RpTZJGCuOvvSOTWeIoHDXaYwdu1NHG5bRKUorTNk1GVOVWU5yRuKqus31zoV/8AFWeZoXH7aLJyD6iqW2v67dgLEgGD8xOfyp1pnxTwPLfsZJm9dhRlBrbNFr0WODiKC9tVdfTox3pbqV6kiBA2Qzb4FJXhjUNPaeQts6Z2zXyBpZHVp8Iq5xmpuO7KJJLQh/tFnh/+Mto2zJHCzNv0BIwKpv1zVzvOH7nVb6WcKzknb2HYUK3DMtvzeLE6kDuK9HHOMIJHlZYuc2ypkEnABJ9MU60HTprgnkBDD2q1cFaLbTTyS3CBlT1q0aJYWs93cvEihFJFLLLekIsdFJk06eOM+IOnekc926c0e2B1q86+2bz4O1GSepBpJqejxQ2UjnHMFyfrSKmUWikR+I74jyT7GjUsJiMvJj2G9GWNsnhDwz759aLWEE7k10tiIEt9KLrkSSfiK6fTQOs0+R64pgGaDGd1PepCUmTPfsfem5AYpawIcL4kxbt0qY2suVVpJ9+mXWupHkjfJGSBtmpYLhZjyscMO1bkBncINqqxlieUndiCT+FWnTozd2xVZcYHYb1TLrnB3PSnvDGoqkixzbgNXLnjq0dvj5NUxrBaiOQlSpA8x5htUt1qQs1HOeTPUHb7iiZJIYZg5RQhyGB3DD0riXS7K/kxLh1Vds5I+lcvvZ1XrQJa8bR83h2to12w35i2OlH/AOInvI2W64dZhyhi8ZJIFJ/8O6RBcFSDA5zkBiuR6A0/tNH0jwTz6jq8DMMOIbo8pHp9Kf6eheM/dEE+q/DQF7Xh8xRheYyTHl2pAeJbrUZDFa6XICCclDgCrJLpugwxZka7uivym6uC230JxU+i2iSyNNAipGOm3U0HKK/sPB1vQl0wTXCnxQ6bksB+tEzShLeRlK46Bj1NTahzWUk22Ax337nsKVatdhbaK3jAIG7Z70K5MEpKKtl54OjtlslL+aRhkinV5pcFzExMY3FZRpvFF9YYSykhX1WVAxH39Kdw/wBoupxJm6hs3A64BX+tdCUkqPPck3Y64Z0kQ3N7A8ZVWbyn1FAa3azcPwTtaKSH3qu3X9oGr3tw0lgY7SEHfkQH8zSO94n1/UWZH1CV4we+AB+ApfjZnJF34fsbeay+KlkDXD7tmvmqaRFewvAGwSNyKzqO4v8AoNRuFHohwK8bvVYW5otSmB/nOaeMaA3YJbyNb3AUHKN0po/qBt7UvuAByOMY58j70aZR0BznbFWZjrnVl5T1odXaCQjsaZ2uh3M7h5ZYLSM780zjP/8AI3pvBo+gQkG8uZLth1C5RP1/OpyyKIVjbK8E+I2RWLeijJrocPX4k8V0FvEB80xx+XWrXJrek2iBLQwwKBgCMAH7mgDqaaszQwK0o/eK9B9TSfLJ9If4o+2IZo4TJHBE7zys3LsOVfrQrP4LK6HzqcY9atB06Gwt5rwjmlCnl9qo0NwZlc9wxp4vkZJQLLHqzzxqc4ZRuPX6im2gXpmlQO/h8uQBjO3rk1QlkcNzI2DTPTNU8Bw7+VgcnHYUssSrRVZXezVJ9Piv4MsOfPQk9KTPwxdBj4fMm3d+tGaFrVtJGkbTKA2yswpy14y8yCTGduVtj+NcvFxZ0qViWw4aZ3DTyoTnucirMtqlpa8iyjYYyBQfirHH4k0mAPlxS/WNXit7QgyK0jb4U7/ehTbNJ0hLrl2Gu+VBkBtgR3FAXZtrCWOHWIGUTDmSaNsfUfUVNpEHxUst5JlvDOFPYtVfvdTm1Mzcs4+MS4ZRG5A5Yx0CZ2BznPc10Qhs5Mk9DibhmC6Al0zVrVj1Ec0gRqTa5pF/ZW4kvYWijzymRDzoffmG3411w7Y3mq63DY3FzcQK2S5aTlIA9Obr9Ks+p6Vc6FZS3C6tEY02xKpVn9F22Y+xp3kcJcW7JqCkropC4CCKMjwwNsd66ZgECJsPSirj/M5eS0ltWKeIXWAlCv8AFsBge+KCWDKt4Ukc7keQI+M/Y4NOTr+DpD2ridwNup9K9AJI4m8cFH/hYYNRQwyXDliMnOABQoyLTcaI9to8V6dY05SV8R4I41LqmfKwHU5+gqPUrLTrfToJ04o8W4MQee3jQZ3O3LuB06gnNJbLT7y+X/I8PTSZ6PM7Af0FGvwzxHEhdNLs19gUY/mTRco3tlEn6CtXt+F4bK3a21y8u7lI1+IijJHOxO5UsMbDt7daH17/AAzLZqug2eoNdLGiM8gYIx/efG+T+AqK34f4sumKqq2ydyWVAPwFWPh3g02FyLvVbv4ydSPDXJKIfXfqaEskYrsyg2+gjRLGBtEt/jdLihuCuGBUcz4OzEdifSmUFkvL4ccaRJnJCjAqXUr/AE/SovF1C5jgU/xHzN9B1NUzV/7RwMxaJacxH/2Lgf8AC/rXJGE5v6ou5Ritj/ipDDphSIcxbbHpWX20EkF1JG4wc5Ge9OI+OdVk5hqK21whwSjJyn7EUTFHDxGJJ9NjKzwrl4WwQ49j7V0wjLEqZJuM2mhVLZMwMkfXuDQEkhVgGUgj8qbwtJBL4VxkLnAf09jUl1Yc6cyAOP4lOapHJXYzx2tC6y1SW0GEJK91YZFNP8V3WArPn6tiloh5D5gRj2qIqZn5SPKPTvVGoy9CXOPsby8WXT4zJkgYBDGvaNHqGv6hHbpzLEWy7gdB7e9GcPcMPqJWaZ7e0s9yZJJFDMB1wCfzq53PEfDHCen+FpskV/eKMLDbtnJ9WYbAVGTS1BbNcn+TGUthFY2UFjbKFCDJArP+LeFpUunvrSNpEc8zohwQe5FaNpN7DrdrDqFvjkmGcZ+U9xTKW0DD5Qa5I5JY5FZRUkYJb3mo24YQeI8adY5AH5ftjb7VJ/e1tccouopUZejJISo/7W/oRWsX+hQwXK31rColQ5cD99e4qlcX8HsLqS902MNBL+08Mfu564rphnhJ7RGWOUVrZLZ8X6kNNbTbW7sp7Rgq+EYkjZVByQOYcu/vmu77VdAuLc297w2NPnlkXnuvEPyAdRyr1J7AYNUltHul+WOQeuBRdla67ErfCQzTRdGTGQfqpqjr0xVftFkutL0f4K3XQNdmubu4lbkgmQgBBtgqAcHPc4FL7y11TQFibU7AW6zEhChBzjvy5/Sk/wATbmUrKk2n3S7EoCB9x1H2/CiLmXWdQWKJ7qa7hCCNOWUsoUdM+n1Nal7CbYF32HXvUUuMnYGuDdqsnKxwc7e9RXJkZHWKXw3I2blBx+NeYzuONQv7TTrfx9QnjhQdAx3P0HU1Rtb46uZw8WiQmJf/AN5F8x+g7fej7vhN7q5M93eS3L53Z+v/AIo6y0WztwE8BSPUirweOK3slKMmZNdG4upmluZJJpmO7yHJNMNK0S4vJCgUhVHM5I6DsK0W54YsxOZUjwvXFFW2npaRGNFw7eZz/wACrvyVWiSwb2Z3e8NzR2ni8u5cqB7ClGl393o2oJc2p5ZYz5kPRhWxajZYs4FC5ABz9az3XdG5Z/FRd874o486lqQJ4q2i0XENtxTpq61o4VLlNri2PUN3H19D3pQLJZE5vkf2yDn02oDhq/n0LVEuUyIX8lwn8S+v1HWrzr1pGskd5Djw5vmI6Z7H7io5Hweui+F8tMoUulyPKSxdt/XNE2HD1xeP4UA/3Mei/WrMqWsfnu50toP4n3ZvZVG5NETa/GlqbTQrZoIz81zMBzt9F7fU0Vlm1oM4wj/0rfGNvaRyxWkSqfChRZ2x+8ANv1pRY6DNPGZoouUfujFWXSdDbVL3mmyYUOwP7x9a0Gy0eKKMBUFF5+CpEPit2zMeGNau+Fb5kuoXksJWzIg6of4lH9K1vTr6y1W2W40+5SeIjqp3H1HahZtDsrpWSaBGB9RVC1vhC+0m8a94fnlhOc4icqR+v3qblHI96YVFx6NHmXqCPr70D4ACGLHk3Kew7is9t+OOJdPbw7+1ivMd5EKP+K7flVq0vih9Sg8WfRtQtgBu4j50/Lf8qSWJx2NGSZ18BA0jgIMg7jFcNaGBuaJQN6LvTyvHcIfKwBqR3V4xtv6VK2UEusaXpurWzNqluuY1/wBZdmUfWqHe8HyRp42j3ZlibrFOQrEf8Gr7rBLxRWqbeM2W+gpbdwm3xBaky3bj975Y17sfb09avDJKK0xHCMuy0JBaXzLHPefCu2DHIV5kz777U+PCuoImz28pI6hiAfxFZ7pxkurJrSdv21uSnN/Gh+U1YOGda12ws1jg1BZ4k2EN1Hz8v0YEED8aEVDqQ8ufcRzaaXbrcvHq19HYkHCI7AGTfqM9qC1Kw+FvHhVxKi4YSLuCp6Gj4tYg1QXT8S6ZaNJBDzW5hZuaTfdRnoc4ovSOMdMitUt5NF1G05EC4MIkG38wO9U+KDVJk+c09orgJTIyTjoOteSElwGHmc5b6U+1LXdPu1PwOhBnPSa6jESj7DzH8qXwLzu8rhAfRBhR9BvUZx46TseMm/QLcth0iKgg9QaTappqyZZcH1FNJH8bUPL8qjeiniBXPQGp8qHr0UqfQcxl1T7VMdTkg0pdNkjWSVdgzb8q9tvWrtbW1m1ufGJyNtj0quPpDDUOe2gM6NIP2ufl9c7/APuadTvszg1srXwU80vO6ksduY9cU703SpZB5kwv0qzrpyZyFG2BTq2s0VVAUdMUXkbVITjQk0bT/hSfKOvrVjVfJUCxAS4A2ozGFyaVbZmQqgBO2KHljBblIzRi9TnFD5zIfY70GBCi8sLfm5miTPXcZqa1UCPHtUl0C8oUb18JEYAxisEWTxA2eMDykg/jQsLcy/SmcqZEi9n8w+tLFXkLDHQ71giXUbjGpeHCA84TCr2Qd2b9O9SKsdpG3iPu/mdmO7e5/oK8ka/ET3HLku+AP4sbb10tkXk8W6PM3UKelOZHrya3t7+0mhUhZv2bt236fn/zQ2lXU63zxQjnHOR12qPXoDFayJGOeNjzKv8AC36V9htlQeJFLc28hByYpABk9eoPqaNaKa9lxtYkutNS/iuYTCozIXxyqeyg+u+K+X5eyshNJCQWblUHu1U1bH4YRsL+98KCQSrE8gMYYHIJXGO1MbfV5dUujdai5KrnwkHyr70ko1tBS5PQebl03nLYzue1EJcqMIGIB9D1ryahYSqUJRgdmBFL5rBZHAt7wopPlBGcfeplqX8DFCkLERJufmOd6OhVZ1Hinl9MUlXTAGUy37hxtlRj8aaxW90sf+XkWfl7EYJpH2akQ31jOARayK57DNGaTZTW9mqzYMnVj7mlE+pfDzFZonhc9QwxVh07VLIWuZTgsOuaMbBkTcSRYxzqtMIlwR70FaypcuZIx5CcCj4x5gKojklpnBTEmQM/1qR8EYr4BzSkd6kA26binSFbIVwPWoeUh2Yr5CMhux+9SSZVtx1NBSNcWN0JrHw1STeaNgeVsd9u+KNK9mOQpclgCSx8oHU0PeW9zbxGSeGREPRiNqcy3WlzPC0rrZThwyOx5VJHbPQ59NqMvJY7iwla0AmLrgIGwpyNic/jVFhTV2L8jT6KekwAw5x6E9qA1SWK3R3VhzOMKvvQuuWF5FNGZI5FCnqpyP8A360pt5f7wveYPmCA45idi1SprsqObW3CQhm3bFDXdwFyibt3P6V0dQhYGK1zPJnB8PcD79KieSKIF7pkD/wruayMA6zL4jQw53aRelEx45B3/pSS/nI1GMohkZFYhR61Fd6m7RhRlAV3Hc09aG7ZPrmoh8wQt5RuT6mg9EubmdeWMHK/nSi5uZDLiOMt9utWXh26MNt4hhjyTugO9GSqJSHegyRJVh8URnI+YgdKig1dYGA8RWA7E7191Ti6HS0WQ2xfmflZemKtU8WkX+iabqEUcDxXQDOOUcxGM4NT4Pjya0F5Up8fYnttThvCyrcKkh6c24NWbSLiKJVUzAt3NKho2g6gVRrGOInZXiYqQann4NEQVrG5nRMbkPn8jUaT6GlJVTHd+8UseJUjkyduYChYtGsJ0HKrKc/IDkfhVent9UtpRBHqMErgZ8OQ8pxRtjf6hBcRC5t3Qg/OoyKKjTtgXWmWmG2e05VMeF7bURC5aRiei0qXXLi9uBbqrcqkczY2pghw0475B/Kqa9HPNNdhUTAuSfrXLyDnYZ79cUPbsSzYJwMfrUbHOTgnJ3NMhKOppc7DtQ0lyVGSoYf7sGvOMdMg+9CyZI+b86AaJXmjljeOSIlHzzBsEH8KT3Fvb2knjxanf2zYAHJcHGB0GDtgYomVjnZqU6mw8CRnwyqpJBopsNCga7qur6lJFYa1deDHIUkLIisMd9qfi0t/CUzIJWH70oBJ+o6flSfg3TUtbHxmX9pOTIx7nO4qwsoc5I27UZu2BaQHMDKvKPKg6AdPwoRrSBRkoufWmEzpGMHc+goGbnk3IwtBBKxd301wEDqiqTnkjXCqfSll6vPKc5GO3tRTTpBarJJjNJLzUYmkLK2x7VSMbZ0SaSCZsgbHC9gKN0VQYSXJXJ60ke8EmOQ4Arm1vGR2CyEZ6707g3EVTVjTW7aWSNl8k8BIOCcEYqFdemSCyhSJ4o7fK8iZwBXR1ByoVnRx6elS2lzak4ljPKdsjtWV8aaEcU5cl2P9G4gtYnXnuecHrzDGPar7pev280I5JlI7gms2TTNNuIiUcB/+KibQ7yBA9lcPvv5TtUHGLetFXbWzXZF07UEYzqpyMFhsamOmssXixgtGF2B3rLbOfWtP5FuCskbEDIO4zVwgvtVblggk5YyMMWPSlpLsVw/sZM3IMqcYoqGbnUP1GOVh/WolVTGsb7EDqe9DgPZy5OTG2x2pVokw6JmEcjJjHMQa5M5CHAUg+1QBPDkZ4t1YZYev8w/rXLukgzDIrH94LuAaYB9ebJwRXDTA5GPzqNyxGMD7GojnsftRAdzsPDJAORVd1tibRo13aXEYx3ycVDxbPKTBCRMsbAkNEN+cdAd6+li89jHKcumHb3IH601BHdtELeBFAxgbCvrsWBGeUdz3NcK5I3O3bNcM2+MUgSa4gggtY5Y5Q8j9V7il0hY7tsKmf9nglMg9Ce9BTvkEHpTtoCMxOvu0Pg3EKlfUUrmnU5Cjynp61zczwysTEhjB6ITnl9s9xUukaa+qX0dskijnO+N8Dua9BRjFWQlklJ0nZ8t512B6CmFvd28TgtGHHervDwnoyWywNbiRuhkJPMfvUacI6NG4PgO/s0hIqDzY2VjGaKhcB75WawtCQPTp+NQx6freP2do2P8A33rUbezt4Y1jhjVIx8oAwKISBMbAYqX6iukM4N7syoDXrPztA8ajqxXYUfbcS31uMc4Ye4rQLrT47pTBKuUdTn7VT7rTbP41rdYXQGTw1djsWplljPtA+8emQHimeVgZVTI9Nqa2fGTQ7uCfXellxwpLk+GrDevn+G7qNPlzj1FasT6A3O9lz0/jizlws55PUNVjtNb067QKs8ZB7E1j0+kXSZHgE+4FBvFfWXmzKi9iRkCh8MX0xXNrtG7RTxI3Kkqkdjmg9U0ay1I+KwaK47TW7mN/xHX71kFhxDeWrhnYuo7qc/lVu0fjNJQFZxmllhlHaCpxY3m0/iKwI+C1RbuMdEu4gxx/u2NQprurW55dR0YPj9+2k/of1pxba1b3C5DjJqZpoX+bBpeT9oNCOfWoVgE08Fzbxscc0iZA+uM0Dp1zHd6xmKRZFSIkFWz1NMtRntQxi25WHmHak+j8o1WcJ8vKASPrmtqmxkm3RaEw2yhmP8ozX11cbmJs/UfrUkD4AwBX2RycdqkmPxoGvLqSSNEnVlWMYXy/pSdpopyVhkRyOqqckfaml2+3XeqhxFaxXY5scsy/JIuzD706km9g4a0ZmMswA6mtF4Y0sadaggA3Egy7e3oK9Xq7PJbUaRz4Em2x8spVQznlHr3NdpcqSBGm3qa9Xq4WdYZHIxIHKB75ohELjBavV6kMyK5jMc1swdsB/XtXpLfT2uluZYlaVT83L+der1a2ZJHcmoWa7BWb6LXw6hZAebmXP8ter1EbijuN7KcYQ7+6mpJdLt5YX5kVgR0Ir1epkxJKhBqXBtjcqXgBglO+UOx+1VDV+Gr/AEs87csijpIjAGvV6r4skrohOCqwOz1i5tcc7F0HU96tWm64tyijLZNer1XywVWSxybdC/Xrm5tpCSdjvRHBNw1xJcu+c8wH5V6vVKaXxlsb/cLyjeX6CvpYkZr1eriR0sAunyvU1XL8k5+ter1MjH//2Q=="/>
          <p:cNvSpPr>
            <a:spLocks noChangeAspect="1" noChangeArrowheads="1"/>
          </p:cNvSpPr>
          <p:nvPr/>
        </p:nvSpPr>
        <p:spPr bwMode="auto">
          <a:xfrm>
            <a:off x="63500" y="-1141413"/>
            <a:ext cx="1676400" cy="2352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868" name="AutoShape 4" descr="data:image/jpeg;base64,/9j/4AAQSkZJRgABAQAAAQABAAD/2wBDAAkGBwgHBgkIBwgKCgkLDRYPDQwMDRsUFRAWIB0iIiAdHx8kKDQsJCYxJx8fLT0tMTU3Ojo6Iys/RD84QzQ5Ojf/2wBDAQoKCg0MDRoPDxo3JR8lNzc3Nzc3Nzc3Nzc3Nzc3Nzc3Nzc3Nzc3Nzc3Nzc3Nzc3Nzc3Nzc3Nzc3Nzc3Nzc3Nzf/wAARCAD3ALADASIAAhEBAxEB/8QAHAAAAgMBAQEBAAAAAAAAAAAABAUDBgcCAAEI/8QAPhAAAgEDAgQEBAMFBwQDAQAAAQIDAAQRBSEGEjFBEyJRYRQycYGRodEjQlJiwQcVFiQzcrE0guHwJURTkv/EABkBAAMBAQEAAAAAAAAAAAAAAAECAwAEBf/EACcRAAICAgICAgEEAwAAAAAAAAABAhEDIRIxBEETIjIUI1FhQlJx/9oADAMBAAIRAxEAPwCbhwgWan+WprnVVhcqTih9B2sR/tpFrTk3BGTXNVnQWe01FblyoIobiXAsH+lKeHmJm7/emHFLEae2/atWxX0JuCMCRyfU071KUeNsNidqS8EjKMabX+GuBWauaMtQZJD1B7UdIA0YPpS9O3pR3iIlsXldVQdWY4ArpkrOWL7QK/LuBjP0oWa7gt1zNKiD3NVjXuKTJI8GnkogODL3b6VXJZ3dstJk+5zTJCtF6fiOzQFmIC9BuMn7V2NUSRFfmVkbryjGKz7sW7etSwXDpgoeVhg59azQtGjIgYAg5B6YqQIBv2qtaDrhkcwXJVAflP8ANVkDYGKW2DjR8YjmwK+qAVqFgebINTRrmlYxJEADUxWuEXBzjFSE7etTY/ohmIAwaEc4JxU82ScGhXGOtOhWcudt6gY11KT3qJtxWGRYtG/6Abb4pHqlpJJckgHFP9D/AOjUe2KOa2jbO29SOtlc0K2eGTzg9al4vbFg30p4IVjOwqu8aP8A5Ej1plG2K2CcDgiAkUwuyTd9enahOCE/yXN7GjLrHxW9bj9wN/QleSOCFpZWCxoCWY9qz3iPXX1SYCMsltH8iZ6+5ojjDWWuJjYwMfBiP7Qjozf+KrYJZeVVyc7AV1pL2cqskMuFzkbV0JAFJVSM+tHW/DWq3EQlFs2OwIwasGgcB3l1Ksl8PDQdgc1OWWEfZVYZyfRVoopXwVRjnrgbUWNKveVXEDlRsNt62mw4csLWFIxbqfKBkjqRTdNNgCECJOUdBy1zS8p+kX/Spds/PMsckADPGyMehPrUfxt3CSy3Ein/AHmtv1rhXTr9QrxFCDny1Wr/AIAsm5hE7LnbJ7Uy8mH+Qj8aXorWjcQ/FMsM/wDqnpv1q1Rgqf8Ais713QLzQ7nlkBxnKOBVs4b1UX9iFkfNxHgODsfrVXTVo52nF0ywBhX0tt6Cohnauj8u+9I1QVshcDmO+aGlHp0ohzjqKjYBh6VuSNxYDMfWhmY0bMqjOTQcgGRWtGUWWrRSBbJj0piX3oDSxy2qbDpRoGan7OtnicnBO1VPjc4tcD0q1kYzvVO45k/ZY77VaK2Tl0GcHArp2dh5aH1m7NvHPNkcyISKJ4VPLpn/AG1TOMdSla9eyRgIwPOR1J9K1XMD/Arau0jNkZdznJ9avPBOjRNIJriMOeq5ORmqdpioblCxwM9ztWo8OAfDKyBRzdMdq3kzcY0h/HxqUrZZ4ok5V5cAYwMCmtrEAmQPt60BYqHGCTt3prbxKN8kmvLR3yYVFFgZIB+vapm3HRRUKZcYyAc9Old8oUAHI9cb1REmcsgYb9fpS64iUt/NTF8AkgZz+IoWRMOTgY69c0sugxKzxFpMeoWjROAcfKT2rJbm3uOH9YUq7BQ2cjuPStvvGy4XpntWcf2jWi+ElxGp9GPpV/GyNS4sl5ONOPL2Nba5We0imU7OuRRNuwYec1nNjrktrapDkkL0NEpxNMpxviuvJBtaPPg6ey7XeFyR1oFpiNwarh4maTZ/zou01aO6PKMfalhDithlO3oYSOSOYneoyQRRGFK70M6hSahJ2y0FSLjYD/LIOnSjF260NYDFun0ohuu351T2UI5DvnOKpXGbcxAPqKusgxt61ReNG5ZVG3UVaC2JLoc6DiPSyc4ATc+lZfrFyJ9RuZQeYM5wcVotldQrpEkXihXaPl6+orMLoZncbEg4yOlNBfZsWXSCNPQy3EaJ1z0rVdAAitVQ9SM9azbhQB9SUEbYrR4ZVgkTn2AyCRXP5Tt0dfjRqNlqs/Mu0hBJ3p1Zumcs+fr2rPrfUrlJsR5ER+Wp9Wn1mKEXNpnA3IA61yKB0SZpCtGRkEY618kZUXqTk1k1hx1qCyeHdx7DrtVvsNak1GDygDA6561nce0KoXuy0oIy2Se/rQeo31laqfFmRANzkiqjqvEUttG8aNyyrs2RjFI9GtBq9+ZtSunlfqsCAszD6DpWW0Bx4lwvNTgkRTEfKxwG9arfF0cd5pVz3wnMvejtREEJWJree2AOFaVPKPqQaXvEX028PMCFQggnpsa0VTTDLcWmZPHuNwa+g17B58dsbV9Aya9Y8c4fej9D2n29aCcUZo/+vtSvoBcIi22T2r5PtnFRxMQR6V6dubFc8o/bRSMqiXWxniEKqWXOPWjAds1kUWq3WVZZG27CrRpnFEpiCOjE9CaPs6nHRc2XbJrPONGzeIo/iFXG21RrhclKp/FsE0l1HMUIQNnNUhON9k5RddAl3YNaxR3isSAMhcbE4qoXSyCdvEG5OTWmRyW1zaWseQ2cjH2qtcR2UCoZkjIbBK4GxofJU6ZVYueO0BcIRhrxyGwQB1q/anp5ksxOsyhduY7A/hVG4PflnmwuW5QQDWs6BcxywhZ4lAbY7bj71DyZVOy3jK4UZ5d3epQXDRrY3JiGAmDyZ9y3X8K+R6zrt4otY9Ka3XJ5pQZR0/m5jn8K1i60J7oeNp8sJI/dlBP55oVNI1nl5JPh0B7qv6mo/Kv9R3Df5GVRaPrN7l2gnRhk80oz07ZHWtB4E093hCzHBK7gnoadSaP8LFuxklbYt2AovSrb4eVVRTk98bVKeVzdFElFNopXE+gXF1qD+BKqBFywfOD70ts+CL+5t5BaazDE4IbMLFfxHU1pGs2xF54qR8+cAgd6Ak4VtLgCaCa4tnPXkORRhkktISSjJWyiQcG3trGPjNTlMjOQ3K5wR6YJq0z6d8PoTRr5mETB3Ox6elP7PQLOwTxJHkuJR0aQ9PtQesSJySAsQrKVP4VpTk3bNGKqomENH+xRgwzuMf1/OoVGGxVl4qsI9Lt9NgiyV8J/MRux5upqtA+avThLkrPLyR4yo+OMUZpEZafag3Yb014fdFm8xArSdKxFGywRQuF3r68LGp5buNIxykVCL4GMsSPwqDyFFjQDwrbwzq3iJn7VZ1S0hYBUUH3pf/Z3faZbwOt66q+T1ozVr3S3vCYp1C+xpJwbemdmOSSVjGExYHKAPpUGswrPZPH4ZZiNqGt7mwbA+IH417UdRtraHmikV26Dekj47Tuyk8uioaXYanbaxbPJG4t0mGSTtgnFW68sDMzwMyrJACQGG0gzSa51+WeIwhI1Zuh9KdJqUc4ie95VdkCMR0OOh9qrnUm00J4s1uLK7bWUFleSyQqfOfXpVv05vDCNHsGGWyciqxcGE3Li3JMXNlTTVHmhgWRVygIJGd6jO5LZ0Y0l0XmwuHhwVYKD2zkVPqnEkNhCXKh5ugUDvVJ/vzxFHK7ZHoOgoiwtvjZRdXrHb/TTrj3qFNdlXGL2O9HurjV5JJL+dopFcjw1PlUdvrTy1mNvc+G78+BlW9aoOvW+pW1x8RpTZJGCuOvvSOTWeIoHDXaYwdu1NHG5bRKUorTNk1GVOVWU5yRuKqus31zoV/8AFWeZoXH7aLJyD6iqW2v67dgLEgGD8xOfyp1pnxTwPLfsZJm9dhRlBrbNFr0WODiKC9tVdfTox3pbqV6kiBA2Qzb4FJXhjUNPaeQts6Z2zXyBpZHVp8Iq5xmpuO7KJJLQh/tFnh/+Mto2zJHCzNv0BIwKpv1zVzvOH7nVb6WcKzknb2HYUK3DMtvzeLE6kDuK9HHOMIJHlZYuc2ypkEnABJ9MU60HTprgnkBDD2q1cFaLbTTyS3CBlT1q0aJYWs93cvEihFJFLLLekIsdFJk06eOM+IOnekc926c0e2B1q86+2bz4O1GSepBpJqejxQ2UjnHMFyfrSKmUWikR+I74jyT7GjUsJiMvJj2G9GWNsnhDwz759aLWEE7k10tiIEt9KLrkSSfiK6fTQOs0+R64pgGaDGd1PepCUmTPfsfem5AYpawIcL4kxbt0qY2suVVpJ9+mXWupHkjfJGSBtmpYLhZjyscMO1bkBncINqqxlieUndiCT+FWnTozd2xVZcYHYb1TLrnB3PSnvDGoqkixzbgNXLnjq0dvj5NUxrBaiOQlSpA8x5htUt1qQs1HOeTPUHb7iiZJIYZg5RQhyGB3DD0riXS7K/kxLh1Vds5I+lcvvZ1XrQJa8bR83h2to12w35i2OlH/AOInvI2W64dZhyhi8ZJIFJ/8O6RBcFSDA5zkBiuR6A0/tNH0jwTz6jq8DMMOIbo8pHp9Kf6eheM/dEE+q/DQF7Xh8xRheYyTHl2pAeJbrUZDFa6XICCclDgCrJLpugwxZka7uivym6uC230JxU+i2iSyNNAipGOm3U0HKK/sPB1vQl0wTXCnxQ6bksB+tEzShLeRlK46Bj1NTahzWUk22Ax337nsKVatdhbaK3jAIG7Z70K5MEpKKtl54OjtlslL+aRhkinV5pcFzExMY3FZRpvFF9YYSykhX1WVAxH39Kdw/wBoupxJm6hs3A64BX+tdCUkqPPck3Y64Z0kQ3N7A8ZVWbyn1FAa3azcPwTtaKSH3qu3X9oGr3tw0lgY7SEHfkQH8zSO94n1/UWZH1CV4we+AB+ApfjZnJF34fsbeay+KlkDXD7tmvmqaRFewvAGwSNyKzqO4v8AoNRuFHohwK8bvVYW5otSmB/nOaeMaA3YJbyNb3AUHKN0po/qBt7UvuAByOMY58j70aZR0BznbFWZjrnVl5T1odXaCQjsaZ2uh3M7h5ZYLSM780zjP/8AI3pvBo+gQkG8uZLth1C5RP1/OpyyKIVjbK8E+I2RWLeijJrocPX4k8V0FvEB80xx+XWrXJrek2iBLQwwKBgCMAH7mgDqaaszQwK0o/eK9B9TSfLJ9If4o+2IZo4TJHBE7zys3LsOVfrQrP4LK6HzqcY9atB06Gwt5rwjmlCnl9qo0NwZlc9wxp4vkZJQLLHqzzxqc4ZRuPX6im2gXpmlQO/h8uQBjO3rk1QlkcNzI2DTPTNU8Bw7+VgcnHYUssSrRVZXezVJ9Piv4MsOfPQk9KTPwxdBj4fMm3d+tGaFrVtJGkbTKA2yswpy14y8yCTGduVtj+NcvFxZ0qViWw4aZ3DTyoTnucirMtqlpa8iyjYYyBQfirHH4k0mAPlxS/WNXit7QgyK0jb4U7/ehTbNJ0hLrl2Gu+VBkBtgR3FAXZtrCWOHWIGUTDmSaNsfUfUVNpEHxUst5JlvDOFPYtVfvdTm1Mzcs4+MS4ZRG5A5Yx0CZ2BznPc10Qhs5Mk9DibhmC6Al0zVrVj1Ec0gRqTa5pF/ZW4kvYWijzymRDzoffmG3411w7Y3mq63DY3FzcQK2S5aTlIA9Obr9Ks+p6Vc6FZS3C6tEY02xKpVn9F22Y+xp3kcJcW7JqCkropC4CCKMjwwNsd66ZgECJsPSirj/M5eS0ltWKeIXWAlCv8AFsBge+KCWDKt4Ukc7keQI+M/Y4NOTr+DpD2ridwNup9K9AJI4m8cFH/hYYNRQwyXDliMnOABQoyLTcaI9to8V6dY05SV8R4I41LqmfKwHU5+gqPUrLTrfToJ04o8W4MQee3jQZ3O3LuB06gnNJbLT7y+X/I8PTSZ6PM7Af0FGvwzxHEhdNLs19gUY/mTRco3tlEn6CtXt+F4bK3a21y8u7lI1+IijJHOxO5UsMbDt7daH17/AAzLZqug2eoNdLGiM8gYIx/efG+T+AqK34f4sumKqq2ydyWVAPwFWPh3g02FyLvVbv4ydSPDXJKIfXfqaEskYrsyg2+gjRLGBtEt/jdLihuCuGBUcz4OzEdifSmUFkvL4ccaRJnJCjAqXUr/AE/SovF1C5jgU/xHzN9B1NUzV/7RwMxaJacxH/2Lgf8AC/rXJGE5v6ou5Ritj/ipDDphSIcxbbHpWX20EkF1JG4wc5Ge9OI+OdVk5hqK21whwSjJyn7EUTFHDxGJJ9NjKzwrl4WwQ49j7V0wjLEqZJuM2mhVLZMwMkfXuDQEkhVgGUgj8qbwtJBL4VxkLnAf09jUl1Yc6cyAOP4lOapHJXYzx2tC6y1SW0GEJK91YZFNP8V3WArPn6tiloh5D5gRj2qIqZn5SPKPTvVGoy9CXOPsby8WXT4zJkgYBDGvaNHqGv6hHbpzLEWy7gdB7e9GcPcMPqJWaZ7e0s9yZJJFDMB1wCfzq53PEfDHCen+FpskV/eKMLDbtnJ9WYbAVGTS1BbNcn+TGUthFY2UFjbKFCDJArP+LeFpUunvrSNpEc8zohwQe5FaNpN7DrdrDqFvjkmGcZ+U9xTKW0DD5Qa5I5JY5FZRUkYJb3mo24YQeI8adY5AH5ftjb7VJ/e1tccouopUZejJISo/7W/oRWsX+hQwXK31rColQ5cD99e4qlcX8HsLqS902MNBL+08Mfu564rphnhJ7RGWOUVrZLZ8X6kNNbTbW7sp7Rgq+EYkjZVByQOYcu/vmu77VdAuLc297w2NPnlkXnuvEPyAdRyr1J7AYNUltHul+WOQeuBRdla67ErfCQzTRdGTGQfqpqjr0xVftFkutL0f4K3XQNdmubu4lbkgmQgBBtgqAcHPc4FL7y11TQFibU7AW6zEhChBzjvy5/Sk/wATbmUrKk2n3S7EoCB9x1H2/CiLmXWdQWKJ7qa7hCCNOWUsoUdM+n1Nal7CbYF32HXvUUuMnYGuDdqsnKxwc7e9RXJkZHWKXw3I2blBx+NeYzuONQv7TTrfx9QnjhQdAx3P0HU1Rtb46uZw8WiQmJf/AN5F8x+g7fej7vhN7q5M93eS3L53Z+v/AIo6y0WztwE8BSPUirweOK3slKMmZNdG4upmluZJJpmO7yHJNMNK0S4vJCgUhVHM5I6DsK0W54YsxOZUjwvXFFW2npaRGNFw7eZz/wACrvyVWiSwb2Z3e8NzR2ni8u5cqB7ClGl393o2oJc2p5ZYz5kPRhWxajZYs4FC5ABz9az3XdG5Z/FRd874o486lqQJ4q2i0XENtxTpq61o4VLlNri2PUN3H19D3pQLJZE5vkf2yDn02oDhq/n0LVEuUyIX8lwn8S+v1HWrzr1pGskd5Djw5vmI6Z7H7io5Hweui+F8tMoUulyPKSxdt/XNE2HD1xeP4UA/3Mei/WrMqWsfnu50toP4n3ZvZVG5NETa/GlqbTQrZoIz81zMBzt9F7fU0Vlm1oM4wj/0rfGNvaRyxWkSqfChRZ2x+8ANv1pRY6DNPGZoouUfujFWXSdDbVL3mmyYUOwP7x9a0Gy0eKKMBUFF5+CpEPit2zMeGNau+Fb5kuoXksJWzIg6of4lH9K1vTr6y1W2W40+5SeIjqp3H1HahZtDsrpWSaBGB9RVC1vhC+0m8a94fnlhOc4icqR+v3qblHI96YVFx6NHmXqCPr70D4ACGLHk3Kew7is9t+OOJdPbw7+1ivMd5EKP+K7flVq0vih9Sg8WfRtQtgBu4j50/Lf8qSWJx2NGSZ18BA0jgIMg7jFcNaGBuaJQN6LvTyvHcIfKwBqR3V4xtv6VK2UEusaXpurWzNqluuY1/wBZdmUfWqHe8HyRp42j3ZlibrFOQrEf8Gr7rBLxRWqbeM2W+gpbdwm3xBaky3bj975Y17sfb09avDJKK0xHCMuy0JBaXzLHPefCu2DHIV5kz777U+PCuoImz28pI6hiAfxFZ7pxkurJrSdv21uSnN/Gh+U1YOGda12ws1jg1BZ4k2EN1Hz8v0YEED8aEVDqQ8ufcRzaaXbrcvHq19HYkHCI7AGTfqM9qC1Kw+FvHhVxKi4YSLuCp6Gj4tYg1QXT8S6ZaNJBDzW5hZuaTfdRnoc4ovSOMdMitUt5NF1G05EC4MIkG38wO9U+KDVJk+c09orgJTIyTjoOteSElwGHmc5b6U+1LXdPu1PwOhBnPSa6jESj7DzH8qXwLzu8rhAfRBhR9BvUZx46TseMm/QLcth0iKgg9QaTappqyZZcH1FNJH8bUPL8qjeiniBXPQGp8qHr0UqfQcxl1T7VMdTkg0pdNkjWSVdgzb8q9tvWrtbW1m1ufGJyNtj0quPpDDUOe2gM6NIP2ufl9c7/APuadTvszg1srXwU80vO6ksduY9cU703SpZB5kwv0qzrpyZyFG2BTq2s0VVAUdMUXkbVITjQk0bT/hSfKOvrVjVfJUCxAS4A2ozGFyaVbZmQqgBO2KHljBblIzRi9TnFD5zIfY70GBCi8sLfm5miTPXcZqa1UCPHtUl0C8oUb18JEYAxisEWTxA2eMDykg/jQsLcy/SmcqZEi9n8w+tLFXkLDHQ71giXUbjGpeHCA84TCr2Qd2b9O9SKsdpG3iPu/mdmO7e5/oK8ka/ET3HLku+AP4sbb10tkXk8W6PM3UKelOZHrya3t7+0mhUhZv2bt236fn/zQ2lXU63zxQjnHOR12qPXoDFayJGOeNjzKv8AC36V9htlQeJFLc28hByYpABk9eoPqaNaKa9lxtYkutNS/iuYTCozIXxyqeyg+u+K+X5eyshNJCQWblUHu1U1bH4YRsL+98KCQSrE8gMYYHIJXGO1MbfV5dUujdai5KrnwkHyr70ko1tBS5PQebl03nLYzue1EJcqMIGIB9D1ryahYSqUJRgdmBFL5rBZHAt7wopPlBGcfeplqX8DFCkLERJufmOd6OhVZ1Hinl9MUlXTAGUy37hxtlRj8aaxW90sf+XkWfl7EYJpH2akQ31jOARayK57DNGaTZTW9mqzYMnVj7mlE+pfDzFZonhc9QwxVh07VLIWuZTgsOuaMbBkTcSRYxzqtMIlwR70FaypcuZIx5CcCj4x5gKojklpnBTEmQM/1qR8EYr4BzSkd6kA26binSFbIVwPWoeUh2Yr5CMhux+9SSZVtx1NBSNcWN0JrHw1STeaNgeVsd9u+KNK9mOQpclgCSx8oHU0PeW9zbxGSeGREPRiNqcy3WlzPC0rrZThwyOx5VJHbPQ59NqMvJY7iwla0AmLrgIGwpyNic/jVFhTV2L8jT6KekwAw5x6E9qA1SWK3R3VhzOMKvvQuuWF5FNGZI5FCnqpyP8A360pt5f7wveYPmCA45idi1SprsqObW3CQhm3bFDXdwFyibt3P6V0dQhYGK1zPJnB8PcD79KieSKIF7pkD/wruayMA6zL4jQw53aRelEx45B3/pSS/nI1GMohkZFYhR61Fd6m7RhRlAV3Hc09aG7ZPrmoh8wQt5RuT6mg9EubmdeWMHK/nSi5uZDLiOMt9utWXh26MNt4hhjyTugO9GSqJSHegyRJVh8URnI+YgdKig1dYGA8RWA7E7191Ti6HS0WQ2xfmflZemKtU8WkX+iabqEUcDxXQDOOUcxGM4NT4Pjya0F5Up8fYnttThvCyrcKkh6c24NWbSLiKJVUzAt3NKho2g6gVRrGOInZXiYqQann4NEQVrG5nRMbkPn8jUaT6GlJVTHd+8UseJUjkyduYChYtGsJ0HKrKc/IDkfhVent9UtpRBHqMErgZ8OQ8pxRtjf6hBcRC5t3Qg/OoyKKjTtgXWmWmG2e05VMeF7bURC5aRiei0qXXLi9uBbqrcqkczY2pghw0475B/Kqa9HPNNdhUTAuSfrXLyDnYZ79cUPbsSzYJwMfrUbHOTgnJ3NMhKOppc7DtQ0lyVGSoYf7sGvOMdMg+9CyZI+b86AaJXmjljeOSIlHzzBsEH8KT3Fvb2knjxanf2zYAHJcHGB0GDtgYomVjnZqU6mw8CRnwyqpJBopsNCga7qur6lJFYa1deDHIUkLIisMd9qfi0t/CUzIJWH70oBJ+o6flSfg3TUtbHxmX9pOTIx7nO4qwsoc5I27UZu2BaQHMDKvKPKg6AdPwoRrSBRkoufWmEzpGMHc+goGbnk3IwtBBKxd301wEDqiqTnkjXCqfSll6vPKc5GO3tRTTpBarJJjNJLzUYmkLK2x7VSMbZ0SaSCZsgbHC9gKN0VQYSXJXJ60ke8EmOQ4Arm1vGR2CyEZ6707g3EVTVjTW7aWSNl8k8BIOCcEYqFdemSCyhSJ4o7fK8iZwBXR1ByoVnRx6elS2lzak4ljPKdsjtWV8aaEcU5cl2P9G4gtYnXnuecHrzDGPar7pev280I5JlI7gms2TTNNuIiUcB/+KibQ7yBA9lcPvv5TtUHGLetFXbWzXZF07UEYzqpyMFhsamOmssXixgtGF2B3rLbOfWtP5FuCskbEDIO4zVwgvtVblggk5YyMMWPSlpLsVw/sZM3IMqcYoqGbnUP1GOVh/WolVTGsb7EDqe9DgPZy5OTG2x2pVokw6JmEcjJjHMQa5M5CHAUg+1QBPDkZ4t1YZYev8w/rXLukgzDIrH94LuAaYB9ebJwRXDTA5GPzqNyxGMD7GojnsftRAdzsPDJAORVd1tibRo13aXEYx3ycVDxbPKTBCRMsbAkNEN+cdAd6+li89jHKcumHb3IH601BHdtELeBFAxgbCvrsWBGeUdz3NcK5I3O3bNcM2+MUgSa4gggtY5Y5Q8j9V7il0hY7tsKmf9nglMg9Ce9BTvkEHpTtoCMxOvu0Pg3EKlfUUrmnU5Cjynp61zczwysTEhjB6ITnl9s9xUukaa+qX0dskijnO+N8Dua9BRjFWQlklJ0nZ8t512B6CmFvd28TgtGHHervDwnoyWywNbiRuhkJPMfvUacI6NG4PgO/s0hIqDzY2VjGaKhcB75WawtCQPTp+NQx6freP2do2P8A33rUbezt4Y1jhjVIx8oAwKISBMbAYqX6iukM4N7syoDXrPztA8ajqxXYUfbcS31uMc4Ye4rQLrT47pTBKuUdTn7VT7rTbP41rdYXQGTw1djsWplljPtA+8emQHimeVgZVTI9Nqa2fGTQ7uCfXellxwpLk+GrDevn+G7qNPlzj1FasT6A3O9lz0/jizlws55PUNVjtNb067QKs8ZB7E1j0+kXSZHgE+4FBvFfWXmzKi9iRkCh8MX0xXNrtG7RTxI3Kkqkdjmg9U0ay1I+KwaK47TW7mN/xHX71kFhxDeWrhnYuo7qc/lVu0fjNJQFZxmllhlHaCpxY3m0/iKwI+C1RbuMdEu4gxx/u2NQprurW55dR0YPj9+2k/of1pxba1b3C5DjJqZpoX+bBpeT9oNCOfWoVgE08Fzbxscc0iZA+uM0Dp1zHd6xmKRZFSIkFWz1NMtRntQxi25WHmHak+j8o1WcJ8vKASPrmtqmxkm3RaEw2yhmP8ozX11cbmJs/UfrUkD4AwBX2RycdqkmPxoGvLqSSNEnVlWMYXy/pSdpopyVhkRyOqqckfaml2+3XeqhxFaxXY5scsy/JIuzD706km9g4a0ZmMswA6mtF4Y0sadaggA3Egy7e3oK9Xq7PJbUaRz4Em2x8spVQznlHr3NdpcqSBGm3qa9Xq4WdYZHIxIHKB75ohELjBavV6kMyK5jMc1swdsB/XtXpLfT2uluZYlaVT83L+der1a2ZJHcmoWa7BWb6LXw6hZAebmXP8ter1EbijuN7KcYQ7+6mpJdLt5YX5kVgR0Ir1epkxJKhBqXBtjcqXgBglO+UOx+1VDV+Gr/AEs87csijpIjAGvV6r4skrohOCqwOz1i5tcc7F0HU96tWm64tyijLZNer1XywVWSxybdC/Xrm5tpCSdjvRHBNw1xJcu+c8wH5V6vVKaXxlsb/cLyjeX6CvpYkZr1eriR0sAunyvU1XL8k5+ter1MjH//2Q=="/>
          <p:cNvSpPr>
            <a:spLocks noChangeAspect="1" noChangeArrowheads="1"/>
          </p:cNvSpPr>
          <p:nvPr/>
        </p:nvSpPr>
        <p:spPr bwMode="auto">
          <a:xfrm>
            <a:off x="63500" y="-1141413"/>
            <a:ext cx="1676400" cy="2352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6870" name="Picture 6" descr="http://scrapetv.com/News/News%20Pages/Everyone%20Else/images-6/manuel-norie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005051"/>
            <a:ext cx="2743200" cy="3852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Persian Gulf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Aug. 1990: Iraq invaded Kuwait</a:t>
            </a:r>
          </a:p>
          <a:p>
            <a:pPr lvl="1"/>
            <a:r>
              <a:rPr lang="en-US" dirty="0" smtClean="0"/>
              <a:t>b/c of oil supply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“Operation Desert Shield”</a:t>
            </a:r>
          </a:p>
          <a:p>
            <a:pPr lvl="1"/>
            <a:r>
              <a:rPr lang="en-US" dirty="0" smtClean="0"/>
              <a:t>Jan. 1991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“Operation Desert Storm” </a:t>
            </a:r>
          </a:p>
          <a:p>
            <a:pPr lvl="1"/>
            <a:r>
              <a:rPr lang="en-US" dirty="0" smtClean="0"/>
              <a:t>Actual war</a:t>
            </a:r>
          </a:p>
          <a:p>
            <a:pPr lvl="1"/>
            <a:r>
              <a:rPr lang="en-US" dirty="0" smtClean="0"/>
              <a:t>Lasted 6 weeks</a:t>
            </a:r>
          </a:p>
          <a:p>
            <a:pPr lvl="1"/>
            <a:r>
              <a:rPr lang="en-US" dirty="0" smtClean="0"/>
              <a:t>300 soldiers died</a:t>
            </a:r>
            <a:endParaRPr lang="en-US" dirty="0"/>
          </a:p>
        </p:txBody>
      </p:sp>
      <p:pic>
        <p:nvPicPr>
          <p:cNvPr id="7170" name="Picture 2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200400"/>
            <a:ext cx="2961992" cy="1484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Bush lost to William (Bill) Clinton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Ross Perot, a third party candidate garnered 19% of the popular vote</a:t>
            </a:r>
          </a:p>
          <a:p>
            <a:pPr lvl="2"/>
            <a:r>
              <a:rPr lang="en-US" dirty="0" smtClean="0"/>
              <a:t>Criticized the federal deficit as the biggest problem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Bush 38%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Clinton 43%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Televangelism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Jerry Falwell &amp; others use TV to reach viewers</a:t>
            </a:r>
          </a:p>
          <a:p>
            <a:pPr lvl="1"/>
            <a:r>
              <a:rPr lang="en-US" dirty="0" smtClean="0"/>
              <a:t>Delivered powerful sermons</a:t>
            </a:r>
          </a:p>
          <a:p>
            <a:pPr lvl="1"/>
            <a:r>
              <a:rPr lang="en-US" dirty="0" smtClean="0"/>
              <a:t>Collected $</a:t>
            </a:r>
          </a:p>
          <a:p>
            <a:pPr lvl="1"/>
            <a:r>
              <a:rPr lang="en-US" dirty="0" smtClean="0"/>
              <a:t>Used $ to support conservative politicians</a:t>
            </a:r>
            <a:endParaRPr lang="en-US" dirty="0"/>
          </a:p>
        </p:txBody>
      </p:sp>
      <p:pic>
        <p:nvPicPr>
          <p:cNvPr id="3074" name="Picture 2" descr="http://upload.wikimedia.org/wikipedia/commons/thumb/1/11/Jerry_Falwell_portrait.jpg/245px-Jerry_Falwell_portrai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790950"/>
            <a:ext cx="2333625" cy="3067050"/>
          </a:xfrm>
          <a:prstGeom prst="rect">
            <a:avLst/>
          </a:prstGeom>
          <a:noFill/>
        </p:spPr>
      </p:pic>
      <p:sp>
        <p:nvSpPr>
          <p:cNvPr id="3076" name="AutoShape 4" descr="data:image/jpeg;base64,/9j/4AAQSkZJRgABAQAAAQABAAD/2wCEAAkGBhQSEBUUEhQUFRQVGBUUFBQXFxUYFxgXFhUVGBcXFxgXHSYeFxkjHBQVHy8gJCcpLCwsFR4xNTAqNSYrLCkBCQoKDgwOGA8PFykcHBwsLCwsLCksKSwpLCkpKSwpLCwsLCwsKSkpKSwpLCksKSksKSwsLCwsLCwsLCksLCksLP/AABEIAMkA+gMBIgACEQEDEQH/xAAcAAACAgMBAQAAAAAAAAAAAAAAAQIEAwUGBwj/xABDEAABAwIDBQUGAwYEBQUAAAABAAIRAyEEEjEFBkFRYRMicYGRBzKhscHwQlLRFCNicoLhM5Ky8RUkQ5OiFjRTY3P/xAAZAQEBAQEBAQAAAAAAAAAAAAAAAQIDBAX/xAAiEQEBAAICAgICAwAAAAAAAAAAAQIRAzEhQRJRMmEEEyL/2gAMAwEAAhEDEQA/APEiLI8EoumAqyXmm1yCmEU0BEqTCorLSpeCy9ioU3LstxPZ9X2m4uaeyw7CA+sWl17dym38TrjoJUa044YZznBrWlznQGtAJJJ0AA1K2+L3A2hSpmpUwddrIkuyEwOZAuPML3rcb2V0Nn4l1YVHVnloZTzsaCy5zlpFri3MX5rtauFgzp10U8p4fGMKJC+iN+vY/h8Zmq4fLh8QbkgEUqhP52j3HH8zfMFeFbe3dr4OqaWJpupv4T7rh+ZjhZzeo+CuzTVg9FIIhCqJAqTSoAXU2thA5SanKZCBIQmUCBTUURyQIlMlOUnIFllQUwfJRKsAkSnKCiIpwksgFkVjKU9FJyw5FYhlNpQm0oHCE0gVFBTBQhQjo9xd06m0cY2gwlrQC+rUAPcpjUjm4yABzIX1VsfZFLDUGUaLAynTGVrRy4zzJMkniV597Ft2/wBl2eKzhFXFHtTOopC1JvnLn/1hel0andSTflaVWnxCKVTNY6/d061drGFziA0Akk8gJK852t7RazXdpSp0uyEkBweahiLkts0GY6TdYz5Jh23x8eWf4u32lULC2LzOo16dFrMdsrD7RoupV6bXtBux1nNd+Zjhdp6jzlavY+81fFYcYiqxtKnUk0qQ7zi2ID3P6kGABpCoO2i/tDlLm5oBgx4eHquGXLq/p6Z/H3j15ea78exrEYOauGDq+HuSImtTH8bR77QPxNHiAvOV63jN9aDsSKJFVjw4tzut3tB3gZAJ49VyvtA2EGPFdjYa85agAsKgEgwNMwHq0rpjyburNOGfHqOQaFJRBQ1dbHFKUSoh6eZUSUS1GdLN0QSSJ6FIuQHIHP2UOKJUCVRIlRKUplIhJJoP9kUlOVAoBQN1/sKOUJoUCITQEkAE4ShOEDhdDuFuz+34+jhz7hJdVM6U2AOf5mzfNc8Fvdyd5P2DHUsSWlzWkh7RqWvbldHUWtxSq+rKdMCwAAAAAGgAsAPK3ks1K2noq2ztoMxFJlSm6Wva19N1wHNcJE/eqssJ05XSVGi37xmXDimNaroI/hF3D1AC8fxOFdi9o08LTJiQK8H8EzUsNBFvNelb640Gvc2pNg+JGZ3yatN7KqNN2EqYgQalerUNR1swh2VrJ5BoB/qXjzu8rX0OGaxbnauKvDRDWiGjQACwHpC5Pam0+yGYn1Nr812m08PqvJfaZiH0+zAuHTfoPw2+a5auWWno+Uxx25Hadepi8RYEmzGiwsPlx+C9RZsQOwTaWMcA9zWB7R3jLSDw0d3Rx5rhdyG9piM8QGDMeILhpHq34QvR/wDhtSs1uQyeR0B4nw8V0zutT6efDGZbv253EbobOzXpVADaWvseuUzB6ghUq/szw1SexxLqZJ92s0ObxtmZf4LsGboETnfJN4Cm3YYb+I/fNZnJZ7b/AKJXCUPY7Ugl2Jo20yh8ergLLUbV9mmMoBxDBVYJOakQ/TXu+8PRemYrDlglpM3tOq1n/F3sOpEdfrw8Vuc1cr/HkeMlC9I3m3cbjWOq0GhuIaC5zRbtQBeRwqCPPjwXm7gRzB5f2XqwymUeTPC4UIKiUrrbntOUSogeCdkDCEBCihJEoVDKAokqQREg1KVkA8FGVGkAUICEQiE0oTQCYSQg9d9iW/TaZ/YqziM7pw7ie6Cfepzwk3HmOS9ypVZ11H2QfRfGQdFxaDMzeeY9F7/7K/aWMWxuGxLgMUwQHEwK7Bb/ALgGo4rPS9q2/G0JwuJq8Tnj+p2UfArUewnH9zE0ifdNN7W/zS1xHmAo+1CaWHq0udQ26A2+fyXH+z3adXC1alamGmaZpQ64zOghxHENiYOq4Y4+K9Pz+OU0952zj6OHZnr1G0xeM2rv5GDvOPgF5hvttTBY3DlrHVxVZL6TnUmhpcBdp70tB5wtLtGu+q41ar3Pefec4y6Dw6DoIAVFwV+Mnlbnb4Q9ntdra72kkOc2AI4BwLo6w34L3jdrDhmHlwhztJ16fMLx/YO7bBjqRa5xqlwJaAG02kiXEknMYGabAXXouJ3ke1xp0hTqBvukA8ToLm9viufLlJlt24MLZr6bTHP75jT6BU3fBc+d8iHlr84M3LHNA8CA2x6XVj/1DTZlFV73uqGaZytJLdMpLABIcOIFnjkV5+3s1pm2k7urmcVUg300nl4rpaWIbWYS33RqSWtjr3nA+S5rbVB7D3hGYTTMghwnoYJ5q4sck8MOErmm7MLRFuvI8jyN5XKb+7MY2o2vSHdrDvdKnEgddfVbShi75SY4ATfq0+Gqr7ZJdg6gn3CHDwkZh5yF247rJ5OXHeNcSkUSkvc+ePspJkphAuKZFkBGZAAJoUSgGqTXKBUgEGQGyjKcpSnhrZBKUSjiiBSSTUAkUIQCy4Z5a4OaS1wMggwQRcEEaEGPVYlNjkHW7wb5PxuHaMRl7anlaXgQaw/O7gHAQOviqe69X32eDh8j8SFpW6K1sfFZK7SdCcp8HW/RY03t1eIvlHMrBWZE8h9L/JXC3vSeCqOGa5sJ+HNZ06umwG0QazWNokulzs4bTBc0sgy8NzZMkmNLLfbC2Ll7atWyPLwxjQymWhti5473vOAgTpOi5zdbFONdginFOlVyuLbkEt7rnGcwAc6LWFltMXvTVYyGU31GhzpIDSA9xkCAJaLC8WXkz1Lp7+Hdx2s47d+nWBBbLrDiDztHDqqVLdprKzW0w1pa1+YtzGC4tABJPeMTborlNj8Q2a1NtJoBgsq5zPSItxIKhg8YKRdTDWh3Fwk5h+YEm3C3BcnpWxsJpkvJqHXvRH+UBaXHbGaHAtYxovZoAE+nkt/h8WTYpVqbXHW/C9pVjnluuExeAzN7VjQW5i1wabtjieoha2n3g5sy2owieEubY/Eei7Deeo3C4V0AB7wGC4kuIInLwFyZ8FyeycLlqhhMAkNBP/jrot4uPLJOnDFsapKxjcE+jUdTqNLHsMOaRBBVcL6MfJoCIRKFUNJAQgSYQQiYQBCTQnCYCKIRKFHL4fFA0QghCIE0teCXkipApyogpqBhTY2VALPSCCQpWWN9NXA1V6rVGnZYPFirRa7mBPiLEeo+KYYXOHJajdTES17ORDvJ1j9Fv8LSLngcJ+ZCw6xewFIio157rIc2ZixaQYGpuR6K7R203DQX1HNpkkuqMaHuEtOVoBs2SAJIstVtDF961hw8OCnsvI93Z1pNJ4cx8EB2WJzNLtHAgEHgW9V5s5LdvVxZ2TTHjd92ERQbiHEmAX9iGn+ljZv4rbbLNR9NtSswscc2VpkHKI7xBuAdY6LbbMp4WnejhWgw0B9y6BYEmImBJjVWdqCWZzrcjwhcbq9PZNztrxioAU6bhBBuDM+BBBCqOwpLmt6XPIfid5aDxV/ZtHt3RRbLGmJJhpI4uceuvE8lJN9LlZO3M7U2G2kwmX1HuaAA8kkCOfAQB6Ln6O1wappu7xgQQJi2pherbZr4XBU8+I/fVX3ZTt3yLy1h/D/G63ILy6tXD6z6mRrC85i1ogDgBziF6MOK+3i5eaZX/KlvtjjU7DM8OcGXZlBcyAB/ixL2GDAcZF1yy3u8GEzfvWQcvdfccNHRxiYJ6LRSvVjNR4M7ulKZKEFbYDUJShAyUi5SUAgcqSUpygYap5PH4IphZMqiq7ikCiUNCqAIlACEDCUJptRQFmpvWEphyC529lhqOlQDlucLgKdKiK+IGfP/AINGYz/xui+UXtxidCJzWpGv2VjRSqtdNvdd/KbH6LuKOJyuYGXc4zboRlHhJ+K5XC7cxLqgbRAlxhtKlSaQega0S5eq7r7qdi+lUxdFzagbSrB7LU2vzAmhVp6ZrNOZtj3hYhc8stdu2GNviFvRuEKOFdUbUca1NsuDuz7J5a2XtaGtBb7rgDJ06rn9y9pMa81KjbOY5jQdWkjMfg3L5rtfaHh8TXwpbh2h5MAgOAJklzgJiS6CIHPivPKWFNMuZBaczpBFxLnEgzoQSVjWOU8NT5Y3zHXP34Y4yS2LwI5fJa7EbzCpP5WwXHQRNmjqT8AfBavaFAVKTWU2sZVbdzu8Q+mPedlGtRp1aLkEEToaOzNrU8JjWmtTbUZTJDm5S9sG2dhNnETmHAwOJXGcVt09X9+pt3W7+77sR+9rAtpPjKwSH1QOcQW0/CC7othvXvXT2fSbTYxhrFv7qiLU2N0zuaNRyB96DwBKubyb20sJhRXa5tU1W/uBNqkgEG3/AE2jX01XjOOxb6jn18Q4uc85nE6uJ0FtIADQ3gF3xwmPTy58lzu6jj9qPrVHVazjUqON3GMx/hHIAaAWCdDDOd70NHKYHnzWXAbJJOepY/hb+UcAP4uZWbEEN0knWStsLj9lU3N/dmH3nNOR06tPAAi0rjNs7Hdh6kOaQ03YdQRyBFiR+i3PaudFz69FlpY3uup1AH03RLHacAC0/hdrcKypZtyEwgiVe2tszsXDKc1N4zU3HWNCD/EDY+R4qiujj+iyoAQTxQSiEbqSi3wTJ+7IEAm0pQgWQZqZWTMFXDvVSRUQfFCBomEQk0ykooASJUkoQIFMFCQQbDZOB7as1hs27nnkxolx8YAA6qW2tp9vVLhAYO4wcAwCB4aT5rPs53Z4OvU/FUczDs8Pff8ADKtOR9/fgp7X0929l+7bcFhWYhwaMTXaXZiZLKTxLGtH4SQGuPG4BiF0z8ULtB0teZt1MrzjD7w1DisK+i4/sziymG2MDLkMjUCDE9F3zgBBmeB5TzAXhyyt7fUwwmEmmUVyAb5fKZXAbzVRTxFZ7oEQXHrlF/O67gVhovPN+MP2uJImKWUVarhrE5WsadMziIHgStcX5Mc34tTsfapNOq+pbM+aekgBoDrHhIpjxb0VnYGFbi67u1e79nosNXEOBMloIDKQOgc95DecBynsfY7qzssR2pbSpNAs2m0PAjpdzv6Z4roN6XUm1ewwzWNY0MFXIABUqsBbwicuYiTq6TyXpeT05DbdcZjUIbTptkUmCS2kwmRTptOhsfFziTxWDA08zmveCIEsaTLhP43cnchwEqeJripWDRdlCXE2g1LZR1yodVhpdxJgeiIsnaDQDOg4ytHiMa+oSQcjOfEoM1DEwwcefhzVkmwAAgaBBrf2twswl55xp5qTNrEWqN8x9VsGtngJWDEVGj32eibTTI9wr0Hsbcgdoz+ZtyB4gkf5VzJ/2XRYSnTDg+m4ggi3O4Wr21hMlZwHuu7zR0M6ecrWNZyntQT+SkktuZBOUQkBqgEgEAo0RDaFKUBLN1RQmCkmEDSTSRQnCSkCgihNJBeq1P8Alabf/squ88rAqJWZxmkB+Vx/8mhYSpBv90cU8VHMDsrclRxOXMWlozDIPzOc1jB/MvXtn4svh2rXgOaQZmeAPC4InpK8v3XY2ngsTXOXM51Om2Q0kMYDUcRmvJqHDi3IjisGwdq12MP7win32sb1dGeOQufVefk4/ldx6+Hl+M1XWb1bxuqVDSpuPZMs4tt2jhqf5eAHjzWmw2LgRDXNuQwzlDosYHESbaXVXt7c7arCyp3o8f1WscfjNM5Z3K+XS4DHlkPZUmoA67bZcwyRHCBm9AtZtfGljRTp/wCNVs3+Fp1efW3iqPaObdpIPNRo1gK/aPzF7wYJ0tbyWmdpdkKTBTbwuTzdxKx7YeGsYJidfO5WNz5dLrAa/wBlDF1O0qtvA1k/hAGt+iJelekTqGlz+DRZrBwE8+ahWp1Dq+OjR9VsDXpsAuADcaxB4k8z1Q4A3GU9QZVZsac5mm1Rw6kWWzwuJzjLVDSeBB97+6i+kCNWqo7Z7m3aPQ2npyQi03BAOzsILeI5eKx7w0ZYx86EsPO4zA/A+qlSaSc8Ef8AyDgbe9+vUqG2637to5un0B/UKTsvTTBIhNBXRzRCU3QSgFVCJTjRH6JBUTCU9EwU0VFCcJELIaQKcIRAgJQmimkhCoyUtC3n8xoofDmlCz0MUWuDgG5hoS0G/ODafVZF/GU8lGjRiKhmo8ToHnuBwjumO9roQrdKsAMrbhoiQReLkkkxe/HktVhQalYF5LiXZ3E3J/E4k+XxV/a2WMzbP1MaEdRpKzW5WZlccCOM9AOEaeaHPOsRy+/7rWtq5rEwQA0G9gDwjzWxpOBGqlal2z08SHCDZRr1yLDz8/8AdVqjYMjz6hBdx4WPldQWy2XlpuIHUyQNPRVH0/xOEtt4W5jgLLMypJ1+wsrHQbaHTp9lUYHVw4SJjU2nXnF48lXFMt79KCOIFwfLgrOKbmEgkEQWkcP7IweIzGCIeNdIMceSCbGMrNkSDx6KjUovpOsbHSNNVZqjsqoe33HaiNOf34q1iqYc0jlcJs0rNqvJOY90iPGb/p6Kntz8H9XzH6K3SAMNJEjTQcVr9sz2gB4NB/zElJ2l6UEEfFCAujmIUSFIhJAikXI++CYKqBvRTUQU0UgUAoKkFBINTc3ogJ51GmIpLIRyUCFWRKyNYoALMAqIlixlZnH7++qxEqCzs/Vx5NPxMLNVMmwJ0EakyYgcysGGdAd/T9Vut08F2mKaT7tH96463BhgA4uLi2B0Wa3Pp01DY9J2yqZqsa2mA4dqbOY9hHalrhxlxsZkkCF58zFQ45ZiTE6kTaY4wt1vZtdx/wCXY6aAfUqNAcSCXPcCL/lgj1PJc3xHNWQyrcUsTNj8kqboJB8vCVQNjI0+Sm3EWHMLOja80w4t4G7VmpVeB8lS7TMJGo05+CyZ5uFFWn1FXz5SXcW3HUA/S4Ug76rG/wCsHwcP1QXcTDxHAgOHyP1Q2tAvyv6XVWk8hrehcPLWFjxoJGVoJnUDgOATRtA0G1rsPfmSDNxwyqrjnkvgmcoy+n+6yUcC+e6HB7bgEdeawYp3fJiOLhwDrzHRb9sXpiJRKUpBy1plkJSUc6C5RScU0hqgFaRIJZuiEvT4qEZQmW2Q0pkW5IqKYSCJWWtpA81FIoKqUBt1lWNqnmVZqBcgIJWahg3P0BjnwUtWFRPdK32AxPYbPqVBapXqZG+DAb+rnnxDVpcZhTTY2T3nEy2NAIgzxmVf3ibl7GgP+lSaXD+KoM5nr+qz2301b70WdHPb5ENd+qx0R3vUrLREseOWV/ocp+DvglQpa+irBkqLgDpqshaoEKRaiysQVYpVx5G6plIlXRts+15KD61lTbXUTVJupo2vsxHdueJVI1XZ80wdZCRuOYCz4Z7SMr/J3EK60b2uYTFlwOZxECfL0WoWzq0YZUzaw0tPMFzZ+fwWs0SFR8E5TJRC0yUJwkkSgcolBCYCBSFGU0yfuFRmcb6JSh336IcsqSlCiNVkZx8/oqAMTNNNmp8VM6FRVdzYSBU6ilR18kRc2fhQSJH35reUg0CI8lTw+jfFPGaLhl5rrPCTsOK+Mw7OGrvAFznfBhWu2hiDWxFWqfxvc7wEw34BbTdX/wB4P/xrf6XrVYb6H5rpPES+WPDsl8fmBb/maQPjlTpURl43v63Uqf8AiM8R/qCyN4+XyKVIwPpx1VeoFf4+aqVtfT5JKVTI+STlldxWM8V0YNohXaQBGU2B6aclSVpuizVjBVpFjiPvp4q1Tw4qDumHcWnQx+U/RZMf7rf5fqqVH3x5fIJ62e2eq53ZZHggtILZHDQt+foqMLb7d92mtSPqFcTIdEoT5eaDp5KsgcVAlT5pD6IEE0nJoAjqkT1Tbw8k0H//2Q=="/>
          <p:cNvSpPr>
            <a:spLocks noChangeAspect="1" noChangeArrowheads="1"/>
          </p:cNvSpPr>
          <p:nvPr/>
        </p:nvSpPr>
        <p:spPr bwMode="auto">
          <a:xfrm>
            <a:off x="63500" y="-927100"/>
            <a:ext cx="2381250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/>
          </a:bodyPr>
          <a:lstStyle/>
          <a:p>
            <a:r>
              <a:rPr lang="en-US" dirty="0" smtClean="0"/>
              <a:t>Decreased the budget deficit</a:t>
            </a:r>
          </a:p>
          <a:p>
            <a:pPr lvl="1"/>
            <a:r>
              <a:rPr lang="en-US" dirty="0" smtClean="0"/>
              <a:t>$5.5 trillion surplus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Unsuccessfully campaigned for universal healthcare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Hillary Rodham Clinton was appointed to head the team creating the plan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The Health Care Reform Bill 1993 was debated for a year</a:t>
            </a:r>
          </a:p>
          <a:p>
            <a:pPr lvl="2"/>
            <a:r>
              <a:rPr lang="en-US" dirty="0" smtClean="0"/>
              <a:t>Congress never voted on the bill</a:t>
            </a:r>
          </a:p>
          <a:p>
            <a:endParaRPr lang="en-US" dirty="0"/>
          </a:p>
        </p:txBody>
      </p:sp>
      <p:pic>
        <p:nvPicPr>
          <p:cNvPr id="2050" name="Picture 2" descr="http://upload.wikimedia.org/wikipedia/commons/thumb/b/b2/Clinton1997SOTU.jpg/220px-Clinton1997SOT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8882"/>
            <a:ext cx="2286000" cy="29510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Countries Visited by Clinton while in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78" name="Picture 2" descr="File:US President Bill Clinton Presidential Trip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438400"/>
            <a:ext cx="76200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North American Free Trade Agreement (NAFTA)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1994 agreement between Canada, U.S., &amp; Mexico to eliminate tariffs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Proponents: </a:t>
            </a:r>
            <a:r>
              <a:rPr lang="en-US" dirty="0" smtClean="0"/>
              <a:t>strengthen all three economies &amp; create jobs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Opponents: </a:t>
            </a:r>
            <a:r>
              <a:rPr lang="en-US" dirty="0" smtClean="0"/>
              <a:t>transfer American jobs to Mexico </a:t>
            </a:r>
          </a:p>
          <a:p>
            <a:pPr lvl="1"/>
            <a:r>
              <a:rPr lang="en-US" dirty="0" smtClean="0"/>
              <a:t>Wages lower &amp; less environmental restrictions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Agreement on Tariffs and Trade (GATT)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467600" cy="4846320"/>
          </a:xfrm>
        </p:spPr>
        <p:txBody>
          <a:bodyPr/>
          <a:lstStyle/>
          <a:p>
            <a:r>
              <a:rPr lang="en-US" dirty="0" smtClean="0"/>
              <a:t>1994 treaty to lower trade barriers (tariffs) and established the World Trade Organization (WTO)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Protests in the early 2000s help to stop the Free Trade of the Americas (FTAA) which would have included 34 Western Hemisphere countries in a similar agreement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smtClean="0"/>
              <a:t>Contract With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7848600" cy="5638800"/>
          </a:xfrm>
        </p:spPr>
        <p:txBody>
          <a:bodyPr/>
          <a:lstStyle/>
          <a:p>
            <a:r>
              <a:rPr lang="en-US" dirty="0" smtClean="0"/>
              <a:t>1994 midterm elections</a:t>
            </a:r>
          </a:p>
          <a:p>
            <a:r>
              <a:rPr lang="en-US" dirty="0" smtClean="0"/>
              <a:t>Republicans won control of Congress</a:t>
            </a:r>
          </a:p>
          <a:p>
            <a:r>
              <a:rPr lang="en-US" dirty="0" smtClean="0"/>
              <a:t>Newt Gingrich led Republicans</a:t>
            </a:r>
          </a:p>
          <a:p>
            <a:pPr lvl="1"/>
            <a:r>
              <a:rPr lang="en-US" dirty="0" smtClean="0"/>
              <a:t>Scaled back the gov. </a:t>
            </a:r>
          </a:p>
          <a:p>
            <a:pPr lvl="1"/>
            <a:r>
              <a:rPr lang="en-US" dirty="0" smtClean="0"/>
              <a:t>Eliminated regulations</a:t>
            </a:r>
          </a:p>
          <a:p>
            <a:pPr lvl="1"/>
            <a:r>
              <a:rPr lang="en-US" dirty="0" smtClean="0"/>
              <a:t>Cut taxes</a:t>
            </a:r>
          </a:p>
          <a:p>
            <a:pPr lvl="1"/>
            <a:r>
              <a:rPr lang="en-US" dirty="0" smtClean="0"/>
              <a:t>Balanced the budget</a:t>
            </a:r>
          </a:p>
          <a:p>
            <a:pPr lvl="1"/>
            <a:r>
              <a:rPr lang="en-US" dirty="0" smtClean="0"/>
              <a:t>Welfare reform </a:t>
            </a:r>
          </a:p>
          <a:p>
            <a:pPr lvl="2"/>
            <a:r>
              <a:rPr lang="en-US" dirty="0" smtClean="0"/>
              <a:t>Eliminated cash assistance &amp; gave states more control of welfare programs</a:t>
            </a:r>
          </a:p>
          <a:p>
            <a:pPr lvl="2"/>
            <a:r>
              <a:rPr lang="en-US" dirty="0" smtClean="0"/>
              <a:t>Limit of 5 years of aid; adults must work within 2 years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Oklahoma city Bombing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1995 bombing destroyed a nine-story federal office building</a:t>
            </a:r>
          </a:p>
          <a:p>
            <a:pPr lvl="1"/>
            <a:r>
              <a:rPr lang="en-US" dirty="0" smtClean="0"/>
              <a:t>Killed 168</a:t>
            </a:r>
          </a:p>
          <a:p>
            <a:pPr lvl="1"/>
            <a:r>
              <a:rPr lang="en-US" dirty="0" smtClean="0"/>
              <a:t>Timothy McVeigh  </a:t>
            </a:r>
          </a:p>
          <a:p>
            <a:pPr lvl="2"/>
            <a:r>
              <a:rPr lang="en-US" dirty="0" smtClean="0"/>
              <a:t>Veteran of the Gulf War</a:t>
            </a:r>
          </a:p>
          <a:p>
            <a:pPr lvl="2"/>
            <a:r>
              <a:rPr lang="en-US" dirty="0" smtClean="0"/>
              <a:t>Executed in 2001</a:t>
            </a:r>
          </a:p>
          <a:p>
            <a:pPr lvl="1"/>
            <a:r>
              <a:rPr lang="en-US" dirty="0" smtClean="0"/>
              <a:t>Example of domestic terrorism</a:t>
            </a:r>
          </a:p>
          <a:p>
            <a:endParaRPr lang="en-US" dirty="0"/>
          </a:p>
        </p:txBody>
      </p:sp>
      <p:pic>
        <p:nvPicPr>
          <p:cNvPr id="4" name="Picture 4" descr="http://upload.wikimedia.org/wikipedia/en/thumb/7/77/Alfred_P._Murrah_Federal_Building_before_destruction.jpg/150px-Alfred_P._Murrah_Federal_Building_before_destruc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0"/>
            <a:ext cx="1428750" cy="1781176"/>
          </a:xfrm>
          <a:prstGeom prst="rect">
            <a:avLst/>
          </a:prstGeom>
          <a:noFill/>
        </p:spPr>
      </p:pic>
      <p:pic>
        <p:nvPicPr>
          <p:cNvPr id="5" name="Picture 2" descr="Several fire-damaged cars located in front of a partially destroyed multi-story building.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666134"/>
            <a:ext cx="2667000" cy="3915641"/>
          </a:xfrm>
          <a:prstGeom prst="rect">
            <a:avLst/>
          </a:prstGeom>
          <a:noFill/>
        </p:spPr>
      </p:pic>
      <p:pic>
        <p:nvPicPr>
          <p:cNvPr id="6" name="Picture 6" descr="http://upload.wikimedia.org/wikipedia/commons/7/7c/McVeigh_mugshot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4648200"/>
            <a:ext cx="1476375" cy="191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1996: Clinton Reelected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Whitewater Scandal</a:t>
            </a:r>
          </a:p>
          <a:p>
            <a:pPr lvl="1"/>
            <a:r>
              <a:rPr lang="en-US" dirty="0" smtClean="0"/>
              <a:t>Clinton accused of taking part in fraudulent loans &amp; land deals in Arkansas </a:t>
            </a:r>
          </a:p>
          <a:p>
            <a:pPr lvl="1"/>
            <a:r>
              <a:rPr lang="en-US" dirty="0" smtClean="0"/>
              <a:t>Never connected to wrongdoing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Lewinsky Scandal</a:t>
            </a:r>
          </a:p>
          <a:p>
            <a:pPr lvl="1"/>
            <a:r>
              <a:rPr lang="en-US" dirty="0" smtClean="0"/>
              <a:t>Clinton denied affair under oath</a:t>
            </a:r>
          </a:p>
          <a:p>
            <a:pPr lvl="1"/>
            <a:r>
              <a:rPr lang="en-US" dirty="0" smtClean="0"/>
              <a:t>Impeached in 1998; not enough votes to convict him in the Senate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United States vs. Microsoft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2000, Microsoft was found to be in violation of the Sherman Antitrust Act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s://encrypted-tbn0.gstatic.com/images?q=tbn:ANd9GcTcOHw9-cFDdzGa8IVF_JidtfiVPq0UF2KRcVi3m60dVz5XdfzbP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276600"/>
            <a:ext cx="2628900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2000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001000" cy="5248584"/>
          </a:xfrm>
        </p:spPr>
        <p:txBody>
          <a:bodyPr/>
          <a:lstStyle/>
          <a:p>
            <a:r>
              <a:rPr lang="en-US" dirty="0" smtClean="0"/>
              <a:t>George W. Bush v. Al Gore</a:t>
            </a:r>
          </a:p>
          <a:p>
            <a:r>
              <a:rPr lang="en-US" dirty="0" smtClean="0"/>
              <a:t>Ralph Nader: Green Party candidate</a:t>
            </a:r>
          </a:p>
          <a:p>
            <a:pPr lvl="1"/>
            <a:r>
              <a:rPr lang="en-US" dirty="0" smtClean="0"/>
              <a:t>Accused of taking votes away from Gore</a:t>
            </a:r>
          </a:p>
        </p:txBody>
      </p:sp>
      <p:pic>
        <p:nvPicPr>
          <p:cNvPr id="4098" name="Picture 2" descr="GeorgeWBus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52400"/>
            <a:ext cx="1524000" cy="1905000"/>
          </a:xfrm>
          <a:prstGeom prst="rect">
            <a:avLst/>
          </a:prstGeom>
          <a:noFill/>
        </p:spPr>
      </p:pic>
      <p:pic>
        <p:nvPicPr>
          <p:cNvPr id="4100" name="Picture 4" descr="45 Al Gore 3x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152400"/>
            <a:ext cx="1428750" cy="1905000"/>
          </a:xfrm>
          <a:prstGeom prst="rect">
            <a:avLst/>
          </a:prstGeom>
          <a:noFill/>
        </p:spPr>
      </p:pic>
      <p:pic>
        <p:nvPicPr>
          <p:cNvPr id="4102" name="Picture 6" descr="http://upload.wikimedia.org/wikipedia/commons/thumb/9/94/TallahaseePalmBeachBallotBox1.jpg/170px-TallahaseePalmBeachBallotBox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3241861"/>
            <a:ext cx="2057400" cy="3025589"/>
          </a:xfrm>
          <a:prstGeom prst="rect">
            <a:avLst/>
          </a:prstGeom>
          <a:noFill/>
        </p:spPr>
      </p:pic>
      <p:sp>
        <p:nvSpPr>
          <p:cNvPr id="4104" name="AutoShape 8" descr="data:image/jpeg;base64,/9j/4AAQSkZJRgABAQAAAQABAAD/2wCEAAkGBwgHBgkIBwgKCgkLDRYPDQwMDRsUFRAWIB0iIiAdHx8kKDQsJCYxJx8fLT0tMTU3Ojo6Iys/RD84QzQ5OjcBCgoKDQwNGg8PGjclHyU3Nzc3Nzc3Nzc3Nzc3Nzc3Nzc3Nzc3Nzc3Nzc3Nzc3Nzc3Nzc3Nzc3Nzc3Nzc3Nzc3N//AABEIAK0AcAMBIgACEQEDEQH/xAAcAAABBQEBAQAAAAAAAAAAAAAHAgMEBQYBAAj/xABCEAABAgQEAgYGBwUJAQAAAAABAgMABAURBhIhMRNBB1FhcYGRFCIyobHBFSNCYrLR8DNScnTCJFNUZIKS4eLxQ//EABkBAAIDAQAAAAAAAAAAAAAAAAABAgQFA//EACIRAAIDAAEFAAMBAAAAAAAAAAABAgMRIQQSEzEyIkFhUf/aAAwDAQACEQMRAD8Av0Jh5CIU2mJDbd+UQGIQ3DyWoebah9LUMCOlq3KFBqJaWrDWPEJSLmwHXBgEUNR7hR1yfkmlZXJqXQrqU6AfjHkz0otOZMywR1hwfnAA2puEFvSJvqqAIIIOx64Qpu+0AFetuGVtxYrbtDC0QAVyk2hpSYnLR2QwpMICY03ziW012R5puJjTcPAEob7IfDdhtDiERWYmrUtQKPMT8yU2bT9W2VWLq+SR2mGBSY5xjLYWlEWbD869+yZvbT94kbD4wIqrjPFNVcC1za2GSbIbYbCEn4knxMVs3MVCv1SYnp1+7jisxzKskDkB2DYReSbDqWgSgZ0osFX1PdzA9/dC0aWkGWlJ6eBM0VPPK2uLlOnPt79oZqlMcYYspZNj62ZW3eI0cqzMLUBMhSR9kNWGX520EQqhIuLcycOxVoFEaK7yIWksKui4nrNGyJkqo4WmyD6Os5k25ix5d0F3D+O6NVWpdL0wmVmnBlLb3qgr6gToYD30W426W3MotqAed9rGK1bS2nFkm3JQy3vyvaGLteH04pIUIYcbjGdEFcXUqK5ITUwXpiTVZJV7XDPs9/PXwjerQLQyJWrREZxEWLiIjOI7IQFm0iJTaIS2mJKE6QwOZbJgE9LtWfrGLU0ZoKS3I2QEm9luKSCVW7iAPHrg8rT6ukAfFUv6TjKtTeW5MwG0i+6UoSk/CE3g0tZDpdPaYQkFsG3sk2ClHmbfoxoZencXIlGchO5Uf/dYqZRtS3go7mwHZaNzR2UBKQdTpqYpTve4i9XQs5IjFFdcUA5o0RobaiHpig5kqQwV2OhF9Lxr2W27DOR3Whbpa4ZypFr9Uc/JLd0n2xXGAwncLuOqOZBJHVppzjN17DjnBLqB6yN77/raDJMMDLcW10tGcq0mMqlEHqh+aWj8MWuAZYUnpnDmIJGcSkoaW6lmYF7pU2o28hv4R9C5bjWPnvEgUiXmAPbUoJyjTxHl8IOmFZtdQw3S5xz9o9KtrXb94pF/fF+D1aZ044yS43ERxGsWTibxFeREiJZNph9IhCBDoEACV6CA1X20Iqk7kypyvrUR2lRJPvgqYlm3JGhT80x+2Zl1qbuPtAaQJJvNOBU1xM/HPFNwL3IG9tBzjnZLFh1rjvJEp6vrli+o0jb00XabNj5wPmJxil1ArmyQ2bW74uGukOjsqyFt+40ukAgxn9kn6NKMox9hJTbhJNwfGE5UkXKzpvaMxRMZU2puhtlSkqOwWLRoVTLeUjMLwnHPY1z6FrcNr3ukRR1qY+oUq0KquIadIjK/MJbKtrjeKd6qU+rIUiWnWXXCLhKDsIO1+yWpGVnZVE26q5GYW3Fx4wYsHS5lsMU1lW6JdP5wKaagrnFpWq2pJPK+0GmmIZbkmW5dSVtIQEoUk3BAFovdO/xMy/6FrTEdxGm0TVDSI7gjucCYgQsQlI0hYhgVGJ2i/RZplFszicgvzuRAibvIvutu2bDqiGmyq/qjQn3QX8ScZFImXZfV1lPFAG5y6keIBgK4pmSZ2QeKwpCSQFpFgpJI8jrY90VL97i506ThhIn6CuoILqADmGlz7JivpuB2ZoMLemFthJs+lKQb68jfTbn1xt6CtKpFCHLHTeLlmnSucqLbefkcsV42Sj6LTqUlyYM4RZlluvyEzwgklTYCibW5HtjVTLqlUAusoSl9SAgK6lR6rkNuJaSQCrS0PTLC0UVpsWz57mE3r07KKRgqrhaqTrLrrzrbqk2KELXbiC+tjewsIq1UYU9plt6UQ1Mui4dafKuGb7KGo1+MFWQb48skrJBty5+URZmmtJWpSgCTrbce+JeRqOHKVWy0ycrnlJXjlClrSgEJP2uw+YgsYQaW3h6R437VbfEc/iV6x+MDdloTVcMuVhLKU+tft2+BguSqAhhtAASEpAsOWkd+nelLqFiFqhhYiQoaw0sRaKpITChCRChDAS4gKSQdoF3SZhgS9DdnZd05JdxKktFGwUbH1r7XI5QVBFViWnip0adkubzKkp7FW0PnaITipLknXNxfAJaNOrS004k2Qd7xpW6oCg5Tt8YyuGSgtusujKpCrKSrkeY87xa1dwyLKXEMrWxYE8NN8vbaM7OcNeuWLSHiWsKkJpmZW04tpVjxANEkXvFmrGdENOClOniFGmh3ivNbpM5LCXfdbSLbKBt7xFYKbh5lwzAmZcovoniXHlE1HCTk36Ro6TViqmpmk3CCo5kkWsL6GPVKrjOhAIzL5RWt1STmHRJSK0OAoIOTYCGqxKIk1PuXupttKE3O2hvHNrHgpT4LPCtNfqlWRNBBMsHbrUpBtlTpoeZJBHcTBXbFh84qMKSBkMP0+VX7bUugLP3rXV7yYu40aodiMi2bnIQdYaUIdMNqiZzHUx24jOT+M6BT1FE3VpNtY+zxQT5CMlXumCkygU3S2Hp522ivYb8zr5CGATy4BGSxR0gYfoAW3MzYemQNJdj11ePIeJgIYi6QsRV0KbenDLS6v/hLXQLdp3PnGS5wAbxWL5eoYlmZ9mT9DZmMpKM+a6h9o6bnnG1kZxM2yhSFJKVgaXgOy0uVSfHAuAux+H5RcYexA9SJiywXGOaTunuipdU91F/prcWMKHob6QFS903F7JERJlieSolTTbhPNbY+IiJLYyp6kJ/tAQfvAwp7GsifV4mbnmCbXitjLur/AEckpX0dwrcS2lZN1ZE2A7Iz1WxPKS9Zl1zrTkxKpmM7iG7XUlO2/aNuqI1bxG9UV8CT+rQfaXbU90ZuuSbjDLLrl7qUQb91/lHamluWsq9RbkcR9KYaxHS6/JiZpc0h5P2k7KQepSdxF2HAY+P5KbmZKYTMSUw7LvJ2caWUqHiI21G6V8S0/KmbWzUGgdeOnKu38SfmDF4zT6JMJPdeBzQuluhT4Dc/xKc8f731kH/UPmBGxkK/TKiP7FPysxfYNOhR90AHyeDb2dI9mMc2jwETZEVe8cMKtHrQmM1eEJZE5IzDDicySogjw/5iuqdNdkpstOj+FX7w5GLro/F0TJG6HEkjrBH/AFjd1nDKKxIpUhIDqU3QsDaJyq8laa9hCxQlz6BZKyLrtrC4iWuQXxNRrzieuXm6NUODMS7l1KygZfa0+z178o0FLw5Mzy0vTCFstK5EWUrw5DtjP8dkp4kaTsrjDWUtCo3FeLy0/Vo0H3ldUNY8ZyU+VNt3z+EwRXae3KobabbAA9UW5CMf0oMoZpVPFjmW+o7cgk/nGjGnx1tfszZ2uyX8BomPGPDnCVbxzA6FbxwHYjQjmISY9AB02jgN4UNhHdDyhsQobRwiOp1EdIhDNh0anNPTrJ+02hXkT+cbDFOMVUKSZp0iUiemE24qrHgo2vbrOtuq3OMJ0fzaZOvFbgOVUu4LDmRZVh/tjfV/DjVSoTrr4T9JrTxkrA9i2oQDHeOuvEQ4U1piWpiacC2Uzj6w45yVdZJ3UVA5r+cEzAFfTWKcZOcUn6QkkgLURbio2C7demvb3wKJN3MwPaUEJUsjWwUdOYI/OLfCwnJKYVXJEl1Um7w3UX0W0QMyQL87k36wO2KtEp9+Gh1ddfiUkgsTqAXAom2sDzpcWDJ0wDS7rlu4JHzJjczM+1MssOSauL6SApgJ5g6wPumAcGdpMqDcNML1PM3FzF6b/BmZD2Dg7wlUKjhiqdhsxyFkiOKG0GCPCFCEQtO0IYqPR6PQAaDAjCH8TyjbgvcLUnW2oSSD7oNLl/RkpzAZWFE320BvAVwLMCWxdS3SLjjZSOu6SPnBar9TakaTUZxxNg3LFKEn946AeJIixU8iznL6QJA2WZ5pJCw3MWCkh0AKvY2uNOcbXo1da+kZqnPkLE02HAVLzHMm4I8R8O2MS4UOMsrJSFNkqulq2wTa/wCvjGgw3NqYrEi6VKBS7ksGbCyl5T+Lw2ihXPJpmxZWpVOIT6LSWJGZUGiXMl8hyhIQDfQAd5gb9Miia3Jfy6vxQWKcDw1KOhJ84EXS+b1yU1vaXP4zGjb8mLD6MCYSqFmEkaRVOw2Y8THT2wnnDA8IWISNoUmEArlHY5faFHaAC3weoIxXSCdvS0DzNo33S5OASchTWk2Dq+MsjmBoAfE38IHeGtMR0j+eZ/GmNT0gOqdxE+hYSRLtobSCO4/OJSllbJ0199hnmSSyq+fQEn6z7o/XbtE6UWW5oLKDdJKwS9sQUq8fn4RXp0RnAT6vq7fd+PziUWjndA4YORR0b+6k6frr64p/s1l6DtKrHo9+W8CLpZF63Jn/ACv9Rgpyqj9ENq55RrAq6V1E1uTv/hv6jGpZ8GDFfkYciEmFHePEbRVOo2oQi2sOmGwdYAP/2Q=="/>
          <p:cNvSpPr>
            <a:spLocks noChangeAspect="1" noChangeArrowheads="1"/>
          </p:cNvSpPr>
          <p:nvPr/>
        </p:nvSpPr>
        <p:spPr bwMode="auto">
          <a:xfrm>
            <a:off x="0" y="-1277938"/>
            <a:ext cx="1724025" cy="2647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6" name="AutoShape 10" descr="data:image/jpeg;base64,/9j/4AAQSkZJRgABAQAAAQABAAD/2wCEAAkGBwgHBgkIBwgKCgkLDRYPDQwMDRsUFRAWIB0iIiAdHx8kKDQsJCYxJx8fLT0tMTU3Ojo6Iys/RD84QzQ5OjcBCgoKDQwNGg8PGjclHyU3Nzc3Nzc3Nzc3Nzc3Nzc3Nzc3Nzc3Nzc3Nzc3Nzc3Nzc3Nzc3Nzc3Nzc3Nzc3Nzc3N//AABEIAK0AcAMBIgACEQEDEQH/xAAcAAABBQEBAQAAAAAAAAAAAAAHAgMEBQYBAAj/xABCEAABAgQEAgYGBwUJAQAAAAABAgMABAURBhIhMRNBB1FhcYGRFCIyobHBFSNCYrLR8DNScnTCJFNUZIKS4eLxQ//EABkBAAIDAQAAAAAAAAAAAAAAAAABAgQFA//EACIRAAIDAAEFAAMBAAAAAAAAAAABAgMRIQQSEzEyIkFhUf/aAAwDAQACEQMRAD8Av0Jh5CIU2mJDbd+UQGIQ3DyWoebah9LUMCOlq3KFBqJaWrDWPEJSLmwHXBgEUNR7hR1yfkmlZXJqXQrqU6AfjHkz0otOZMywR1hwfnAA2puEFvSJvqqAIIIOx64Qpu+0AFetuGVtxYrbtDC0QAVyk2hpSYnLR2QwpMICY03ziW012R5puJjTcPAEob7IfDdhtDiERWYmrUtQKPMT8yU2bT9W2VWLq+SR2mGBSY5xjLYWlEWbD869+yZvbT94kbD4wIqrjPFNVcC1za2GSbIbYbCEn4knxMVs3MVCv1SYnp1+7jisxzKskDkB2DYReSbDqWgSgZ0osFX1PdzA9/dC0aWkGWlJ6eBM0VPPK2uLlOnPt79oZqlMcYYspZNj62ZW3eI0cqzMLUBMhSR9kNWGX520EQqhIuLcycOxVoFEaK7yIWksKui4nrNGyJkqo4WmyD6Os5k25ix5d0F3D+O6NVWpdL0wmVmnBlLb3qgr6gToYD30W426W3MotqAed9rGK1bS2nFkm3JQy3vyvaGLteH04pIUIYcbjGdEFcXUqK5ITUwXpiTVZJV7XDPs9/PXwjerQLQyJWrREZxEWLiIjOI7IQFm0iJTaIS2mJKE6QwOZbJgE9LtWfrGLU0ZoKS3I2QEm9luKSCVW7iAPHrg8rT6ukAfFUv6TjKtTeW5MwG0i+6UoSk/CE3g0tZDpdPaYQkFsG3sk2ClHmbfoxoZencXIlGchO5Uf/dYqZRtS3go7mwHZaNzR2UBKQdTpqYpTve4i9XQs5IjFFdcUA5o0RobaiHpig5kqQwV2OhF9Lxr2W27DOR3Whbpa4ZypFr9Uc/JLd0n2xXGAwncLuOqOZBJHVppzjN17DjnBLqB6yN77/raDJMMDLcW10tGcq0mMqlEHqh+aWj8MWuAZYUnpnDmIJGcSkoaW6lmYF7pU2o28hv4R9C5bjWPnvEgUiXmAPbUoJyjTxHl8IOmFZtdQw3S5xz9o9KtrXb94pF/fF+D1aZ044yS43ERxGsWTibxFeREiJZNph9IhCBDoEACV6CA1X20Iqk7kypyvrUR2lRJPvgqYlm3JGhT80x+2Zl1qbuPtAaQJJvNOBU1xM/HPFNwL3IG9tBzjnZLFh1rjvJEp6vrli+o0jb00XabNj5wPmJxil1ArmyQ2bW74uGukOjsqyFt+40ukAgxn9kn6NKMox9hJTbhJNwfGE5UkXKzpvaMxRMZU2puhtlSkqOwWLRoVTLeUjMLwnHPY1z6FrcNr3ukRR1qY+oUq0KquIadIjK/MJbKtrjeKd6qU+rIUiWnWXXCLhKDsIO1+yWpGVnZVE26q5GYW3Fx4wYsHS5lsMU1lW6JdP5wKaagrnFpWq2pJPK+0GmmIZbkmW5dSVtIQEoUk3BAFovdO/xMy/6FrTEdxGm0TVDSI7gjucCYgQsQlI0hYhgVGJ2i/RZplFszicgvzuRAibvIvutu2bDqiGmyq/qjQn3QX8ScZFImXZfV1lPFAG5y6keIBgK4pmSZ2QeKwpCSQFpFgpJI8jrY90VL97i506ThhIn6CuoILqADmGlz7JivpuB2ZoMLemFthJs+lKQb68jfTbn1xt6CtKpFCHLHTeLlmnSucqLbefkcsV42Sj6LTqUlyYM4RZlluvyEzwgklTYCibW5HtjVTLqlUAusoSl9SAgK6lR6rkNuJaSQCrS0PTLC0UVpsWz57mE3r07KKRgqrhaqTrLrrzrbqk2KELXbiC+tjewsIq1UYU9plt6UQ1Mui4dafKuGb7KGo1+MFWQb48skrJBty5+URZmmtJWpSgCTrbce+JeRqOHKVWy0ycrnlJXjlClrSgEJP2uw+YgsYQaW3h6R437VbfEc/iV6x+MDdloTVcMuVhLKU+tft2+BguSqAhhtAASEpAsOWkd+nelLqFiFqhhYiQoaw0sRaKpITChCRChDAS4gKSQdoF3SZhgS9DdnZd05JdxKktFGwUbH1r7XI5QVBFViWnip0adkubzKkp7FW0PnaITipLknXNxfAJaNOrS004k2Qd7xpW6oCg5Tt8YyuGSgtusujKpCrKSrkeY87xa1dwyLKXEMrWxYE8NN8vbaM7OcNeuWLSHiWsKkJpmZW04tpVjxANEkXvFmrGdENOClOniFGmh3ivNbpM5LCXfdbSLbKBt7xFYKbh5lwzAmZcovoniXHlE1HCTk36Ro6TViqmpmk3CCo5kkWsL6GPVKrjOhAIzL5RWt1STmHRJSK0OAoIOTYCGqxKIk1PuXupttKE3O2hvHNrHgpT4LPCtNfqlWRNBBMsHbrUpBtlTpoeZJBHcTBXbFh84qMKSBkMP0+VX7bUugLP3rXV7yYu40aodiMi2bnIQdYaUIdMNqiZzHUx24jOT+M6BT1FE3VpNtY+zxQT5CMlXumCkygU3S2Hp522ivYb8zr5CGATy4BGSxR0gYfoAW3MzYemQNJdj11ePIeJgIYi6QsRV0KbenDLS6v/hLXQLdp3PnGS5wAbxWL5eoYlmZ9mT9DZmMpKM+a6h9o6bnnG1kZxM2yhSFJKVgaXgOy0uVSfHAuAux+H5RcYexA9SJiywXGOaTunuipdU91F/prcWMKHob6QFS903F7JERJlieSolTTbhPNbY+IiJLYyp6kJ/tAQfvAwp7GsifV4mbnmCbXitjLur/AEckpX0dwrcS2lZN1ZE2A7Iz1WxPKS9Zl1zrTkxKpmM7iG7XUlO2/aNuqI1bxG9UV8CT+rQfaXbU90ZuuSbjDLLrl7qUQb91/lHamluWsq9RbkcR9KYaxHS6/JiZpc0h5P2k7KQepSdxF2HAY+P5KbmZKYTMSUw7LvJ2caWUqHiI21G6V8S0/KmbWzUGgdeOnKu38SfmDF4zT6JMJPdeBzQuluhT4Dc/xKc8f731kH/UPmBGxkK/TKiP7FPysxfYNOhR90AHyeDb2dI9mMc2jwETZEVe8cMKtHrQmM1eEJZE5IzDDicySogjw/5iuqdNdkpstOj+FX7w5GLro/F0TJG6HEkjrBH/AFjd1nDKKxIpUhIDqU3QsDaJyq8laa9hCxQlz6BZKyLrtrC4iWuQXxNRrzieuXm6NUODMS7l1KygZfa0+z178o0FLw5Mzy0vTCFstK5EWUrw5DtjP8dkp4kaTsrjDWUtCo3FeLy0/Vo0H3ldUNY8ZyU+VNt3z+EwRXae3KobabbAA9UW5CMf0oMoZpVPFjmW+o7cgk/nGjGnx1tfszZ2uyX8BomPGPDnCVbxzA6FbxwHYjQjmISY9AB02jgN4UNhHdDyhsQobRwiOp1EdIhDNh0anNPTrJ+02hXkT+cbDFOMVUKSZp0iUiemE24qrHgo2vbrOtuq3OMJ0fzaZOvFbgOVUu4LDmRZVh/tjfV/DjVSoTrr4T9JrTxkrA9i2oQDHeOuvEQ4U1piWpiacC2Uzj6w45yVdZJ3UVA5r+cEzAFfTWKcZOcUn6QkkgLURbio2C7demvb3wKJN3MwPaUEJUsjWwUdOYI/OLfCwnJKYVXJEl1Um7w3UX0W0QMyQL87k36wO2KtEp9+Gh1ddfiUkgsTqAXAom2sDzpcWDJ0wDS7rlu4JHzJjczM+1MssOSauL6SApgJ5g6wPumAcGdpMqDcNML1PM3FzF6b/BmZD2Dg7wlUKjhiqdhsxyFkiOKG0GCPCFCEQtO0IYqPR6PQAaDAjCH8TyjbgvcLUnW2oSSD7oNLl/RkpzAZWFE320BvAVwLMCWxdS3SLjjZSOu6SPnBar9TakaTUZxxNg3LFKEn946AeJIixU8iznL6QJA2WZ5pJCw3MWCkh0AKvY2uNOcbXo1da+kZqnPkLE02HAVLzHMm4I8R8O2MS4UOMsrJSFNkqulq2wTa/wCvjGgw3NqYrEi6VKBS7ksGbCyl5T+Lw2ihXPJpmxZWpVOIT6LSWJGZUGiXMl8hyhIQDfQAd5gb9Miia3Jfy6vxQWKcDw1KOhJ84EXS+b1yU1vaXP4zGjb8mLD6MCYSqFmEkaRVOw2Y8THT2wnnDA8IWISNoUmEArlHY5faFHaAC3weoIxXSCdvS0DzNo33S5OASchTWk2Dq+MsjmBoAfE38IHeGtMR0j+eZ/GmNT0gOqdxE+hYSRLtobSCO4/OJSllbJ0199hnmSSyq+fQEn6z7o/XbtE6UWW5oLKDdJKwS9sQUq8fn4RXp0RnAT6vq7fd+PziUWjndA4YORR0b+6k6frr64p/s1l6DtKrHo9+W8CLpZF63Jn/ACv9Rgpyqj9ENq55RrAq6V1E1uTv/hv6jGpZ8GDFfkYciEmFHePEbRVOo2oQi2sOmGwdYAP/2Q=="/>
          <p:cNvSpPr>
            <a:spLocks noChangeAspect="1" noChangeArrowheads="1"/>
          </p:cNvSpPr>
          <p:nvPr/>
        </p:nvSpPr>
        <p:spPr bwMode="auto">
          <a:xfrm>
            <a:off x="0" y="-1277938"/>
            <a:ext cx="1724025" cy="2647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8" name="Picture 12" descr="http://s.fixquotes.com/files/author/ralph-nader_CNpNM_220.jpg">
            <a:hlinkClick r:id="rId8" tooltip="Ralph Nader, Lawyer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2362200"/>
            <a:ext cx="1487928" cy="2285999"/>
          </a:xfrm>
          <a:prstGeom prst="rect">
            <a:avLst/>
          </a:prstGeom>
          <a:noFill/>
        </p:spPr>
      </p:pic>
      <p:pic>
        <p:nvPicPr>
          <p:cNvPr id="4110" name="Picture 14" descr="http://www.2000presidentialelection.com/wp-content/uploads/2012/10/2000-presidential-election-Bush-vs-Gor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43200" y="3982211"/>
            <a:ext cx="3886200" cy="2875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136"/>
          </a:xfrm>
        </p:spPr>
        <p:txBody>
          <a:bodyPr/>
          <a:lstStyle/>
          <a:p>
            <a:r>
              <a:rPr lang="en-US" dirty="0" smtClean="0"/>
              <a:t>Recounts were needed in Florida b/c of voting difficulties</a:t>
            </a:r>
          </a:p>
          <a:p>
            <a:pPr lvl="1"/>
            <a:r>
              <a:rPr lang="en-US" dirty="0" smtClean="0"/>
              <a:t>Nation waited 36 days to learn who new President was</a:t>
            </a:r>
          </a:p>
          <a:p>
            <a:pPr lvl="1"/>
            <a:r>
              <a:rPr lang="en-US" dirty="0" smtClean="0"/>
              <a:t>Bush v. Gore 2000</a:t>
            </a:r>
          </a:p>
          <a:p>
            <a:pPr lvl="2"/>
            <a:r>
              <a:rPr lang="en-US" dirty="0" smtClean="0"/>
              <a:t>Supreme Court ruled to stop the recounts in Florida</a:t>
            </a:r>
          </a:p>
          <a:p>
            <a:pPr lvl="2"/>
            <a:r>
              <a:rPr lang="en-US" dirty="0" smtClean="0"/>
              <a:t>Bush declared winner in Florida ( by 500 votes)</a:t>
            </a:r>
          </a:p>
          <a:p>
            <a:pPr lvl="2"/>
            <a:r>
              <a:rPr lang="en-US" dirty="0" smtClean="0"/>
              <a:t>Gore won majority of popular vote; Bush won the electoral vote 271-266</a:t>
            </a:r>
          </a:p>
          <a:p>
            <a:endParaRPr lang="en-US" dirty="0"/>
          </a:p>
        </p:txBody>
      </p:sp>
      <p:pic>
        <p:nvPicPr>
          <p:cNvPr id="8194" name="Picture 2" descr="https://encrypted-tbn2.gstatic.com/images?q=tbn:ANd9GcRQDEnu4_F__Nkx7RAOPwkj5g6wPF8IiJHRiAICjOl2cGLdvOok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04800"/>
            <a:ext cx="2638425" cy="1733550"/>
          </a:xfrm>
          <a:prstGeom prst="rect">
            <a:avLst/>
          </a:prstGeom>
          <a:noFill/>
        </p:spPr>
      </p:pic>
      <p:pic>
        <p:nvPicPr>
          <p:cNvPr id="8198" name="Picture 6" descr="https://encrypted-tbn2.gstatic.com/images?q=tbn:ANd9GcSE675MTs3fCAlsUwuXgODxBu8HIwRzCJEPM4Iuv5Tk_2DavqYn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"/>
            <a:ext cx="2628900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 Revolution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Supply-side economics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AKA Reaganomics or trickle-down economics</a:t>
            </a:r>
          </a:p>
          <a:p>
            <a:pPr lvl="1"/>
            <a:r>
              <a:rPr lang="en-US" sz="2400" dirty="0" smtClean="0"/>
              <a:t>Spur economic growth by cutting taxes for the wealthy</a:t>
            </a:r>
          </a:p>
          <a:p>
            <a:pPr lvl="1">
              <a:buNone/>
            </a:pPr>
            <a:endParaRPr lang="en-US" sz="2400" dirty="0" smtClean="0"/>
          </a:p>
          <a:p>
            <a:pPr lvl="2"/>
            <a:r>
              <a:rPr lang="en-US" sz="2400" dirty="0" smtClean="0"/>
              <a:t>People that received the tax money would go out and spend that money</a:t>
            </a:r>
          </a:p>
          <a:p>
            <a:pPr lvl="2">
              <a:buNone/>
            </a:pPr>
            <a:endParaRPr lang="en-US" sz="2400" dirty="0" smtClean="0"/>
          </a:p>
          <a:p>
            <a:pPr lvl="2"/>
            <a:r>
              <a:rPr lang="en-US" sz="2400" dirty="0" smtClean="0"/>
              <a:t>Businesses would prosper &amp; hire more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2000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2226" name="Picture 2" descr="ElectoralCollege2000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7454507" cy="43360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11, 2001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229600" cy="5248584"/>
          </a:xfrm>
        </p:spPr>
        <p:txBody>
          <a:bodyPr>
            <a:normAutofit/>
          </a:bodyPr>
          <a:lstStyle/>
          <a:p>
            <a:r>
              <a:rPr lang="en-US" dirty="0" smtClean="0"/>
              <a:t>Four planes hijacked</a:t>
            </a:r>
          </a:p>
          <a:p>
            <a:pPr lvl="1"/>
            <a:r>
              <a:rPr lang="en-US" dirty="0" smtClean="0"/>
              <a:t>Two hit the World Trade Center Towers in New York City</a:t>
            </a:r>
          </a:p>
          <a:p>
            <a:pPr lvl="1"/>
            <a:r>
              <a:rPr lang="en-US" dirty="0" smtClean="0"/>
              <a:t>One hit the Pentagon</a:t>
            </a:r>
          </a:p>
          <a:p>
            <a:pPr lvl="1"/>
            <a:r>
              <a:rPr lang="en-US" dirty="0" smtClean="0"/>
              <a:t>One crashed in a field in Pennsylvania</a:t>
            </a:r>
          </a:p>
          <a:p>
            <a:r>
              <a:rPr lang="en-US" dirty="0" smtClean="0"/>
              <a:t>3,000  people killed total (including rescue workers)</a:t>
            </a:r>
          </a:p>
          <a:p>
            <a:endParaRPr lang="en-US" dirty="0" smtClean="0"/>
          </a:p>
          <a:p>
            <a:r>
              <a:rPr lang="en-US" dirty="0" smtClean="0"/>
              <a:t>al-Qaeda to blame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239000" cy="6227136"/>
          </a:xfrm>
        </p:spPr>
        <p:txBody>
          <a:bodyPr/>
          <a:lstStyle/>
          <a:p>
            <a:r>
              <a:rPr lang="en-US" dirty="0" smtClean="0"/>
              <a:t>October 2001: U.S. invades Afghanistan</a:t>
            </a:r>
          </a:p>
          <a:p>
            <a:pPr lvl="1"/>
            <a:r>
              <a:rPr lang="en-US" dirty="0" smtClean="0"/>
              <a:t>Taliban had supported al-Qaeda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March 2003: U.S. invades Iraq</a:t>
            </a:r>
          </a:p>
          <a:p>
            <a:pPr lvl="1"/>
            <a:r>
              <a:rPr lang="en-US" dirty="0" smtClean="0"/>
              <a:t>WMDs (none found)</a:t>
            </a:r>
          </a:p>
          <a:p>
            <a:pPr lvl="1"/>
            <a:r>
              <a:rPr lang="en-US" dirty="0" smtClean="0"/>
              <a:t>Saddam Hussein’s support for the Taliban/ al-Qaeda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Warrant-less wiretaps and interrogation techniques for terrorist suspects became issues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Barack Obama vs. John McCain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2008 Crash/ economy the main subject of the election</a:t>
            </a:r>
          </a:p>
          <a:p>
            <a:endParaRPr lang="en-US" dirty="0"/>
          </a:p>
        </p:txBody>
      </p:sp>
      <p:pic>
        <p:nvPicPr>
          <p:cNvPr id="4098" name="Picture 2" descr="http://graphics8.nytimes.com/images/2012/11/07/timestopics/Barack-Obama/Barack-Obama-sfSpa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200400"/>
            <a:ext cx="5334000" cy="33759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Affordable Care Act of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Universal healthcare </a:t>
            </a:r>
          </a:p>
          <a:p>
            <a:r>
              <a:rPr lang="en-US" dirty="0" smtClean="0"/>
              <a:t>Approved by the Supreme Court in 2012</a:t>
            </a:r>
            <a:endParaRPr lang="en-US" dirty="0"/>
          </a:p>
        </p:txBody>
      </p:sp>
      <p:pic>
        <p:nvPicPr>
          <p:cNvPr id="3074" name="Picture 2" descr="http://t2.gstatic.com/images?q=tbn:ANd9GcToA0O2g8PtAC2TpNdS16a-T6OLVftooFwMZ84BS9wR8NlMJCG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581400"/>
            <a:ext cx="1924050" cy="2381251"/>
          </a:xfrm>
          <a:prstGeom prst="rect">
            <a:avLst/>
          </a:prstGeom>
          <a:noFill/>
        </p:spPr>
      </p:pic>
      <p:pic>
        <p:nvPicPr>
          <p:cNvPr id="3076" name="Picture 4" descr="http://t1.gstatic.com/images?q=tbn:ANd9GcQAkxFe9dASom2_P4dZNVqRhJ3liwHYdu9zRV4gEeicZiql1UMSg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886200"/>
            <a:ext cx="2628900" cy="1733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09800"/>
            <a:ext cx="2455011" cy="4028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Got rid of many restrictions on businesses</a:t>
            </a:r>
          </a:p>
          <a:p>
            <a:pPr lvl="1"/>
            <a:r>
              <a:rPr lang="en-US" dirty="0" smtClean="0"/>
              <a:t>Believed that it would spur growth </a:t>
            </a:r>
            <a:endParaRPr lang="en-US" dirty="0"/>
          </a:p>
        </p:txBody>
      </p:sp>
      <p:pic>
        <p:nvPicPr>
          <p:cNvPr id="1026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581400"/>
            <a:ext cx="2133600" cy="2195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1981 PATCO Strike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Air Traffic Controllers Organization go on strike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Reagan ordered them back to work</a:t>
            </a:r>
          </a:p>
          <a:p>
            <a:pPr lvl="1"/>
            <a:r>
              <a:rPr lang="en-US" dirty="0" smtClean="0"/>
              <a:t>Fires the ones that refuse</a:t>
            </a:r>
          </a:p>
          <a:p>
            <a:endParaRPr lang="en-US" dirty="0"/>
          </a:p>
        </p:txBody>
      </p:sp>
      <p:pic>
        <p:nvPicPr>
          <p:cNvPr id="2050" name="Picture 2" descr="C:\Program Files\Microsoft Office\MEDIA\CAGCAT10\j019954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648200"/>
            <a:ext cx="1670609" cy="1794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Federalism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Reagan’s attempt to cut gov. involvement </a:t>
            </a:r>
          </a:p>
          <a:p>
            <a:pPr lvl="1"/>
            <a:r>
              <a:rPr lang="en-US" dirty="0" smtClean="0"/>
              <a:t>Gave more control to state &amp; local gov.</a:t>
            </a:r>
          </a:p>
          <a:p>
            <a:pPr lvl="1"/>
            <a:r>
              <a:rPr lang="en-US" dirty="0" smtClean="0"/>
              <a:t>Recession forced him to give it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Defense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to create a satellite shield in space to intercept &amp; destroy incoming Soviet missiles</a:t>
            </a:r>
          </a:p>
          <a:p>
            <a:r>
              <a:rPr lang="en-US" dirty="0" smtClean="0"/>
              <a:t>“Star Wars” </a:t>
            </a:r>
            <a:endParaRPr lang="en-US" dirty="0"/>
          </a:p>
        </p:txBody>
      </p:sp>
      <p:pic>
        <p:nvPicPr>
          <p:cNvPr id="19458" name="Picture 2" descr="http://reagan.procon.org/files/1-reagan-images/strategic-defense-initiative-star-wars-railgun-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753983"/>
            <a:ext cx="5410200" cy="3866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Rustbelt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4" name="Picture 2" descr="http://upload.wikimedia.org/wikipedia/commons/4/42/Rust-belt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6281293" cy="4105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10649</TotalTime>
  <Words>1145</Words>
  <Application>Microsoft Office PowerPoint</Application>
  <PresentationFormat>On-screen Show (4:3)</PresentationFormat>
  <Paragraphs>238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Opulent</vt:lpstr>
      <vt:lpstr>1980s-Present </vt:lpstr>
      <vt:lpstr>1980 Election</vt:lpstr>
      <vt:lpstr>Televangelism</vt:lpstr>
      <vt:lpstr>Reagan Revolution </vt:lpstr>
      <vt:lpstr>Deregulation</vt:lpstr>
      <vt:lpstr>1981 PATCO Strike</vt:lpstr>
      <vt:lpstr>New Federalism</vt:lpstr>
      <vt:lpstr>Strategic Defense initiative</vt:lpstr>
      <vt:lpstr>Rustbelt</vt:lpstr>
      <vt:lpstr>Sunbelt</vt:lpstr>
      <vt:lpstr>Bible belt</vt:lpstr>
      <vt:lpstr>Grenada 1983</vt:lpstr>
      <vt:lpstr>Economy</vt:lpstr>
      <vt:lpstr>Reagan</vt:lpstr>
      <vt:lpstr>Civil Rights</vt:lpstr>
      <vt:lpstr>Women’s Movement</vt:lpstr>
      <vt:lpstr>AIDS</vt:lpstr>
      <vt:lpstr>Farmers</vt:lpstr>
      <vt:lpstr>Manufacturing</vt:lpstr>
      <vt:lpstr>S&amp;L Scandal</vt:lpstr>
      <vt:lpstr>Iran-Contra Affair</vt:lpstr>
      <vt:lpstr>Soviet Relations</vt:lpstr>
      <vt:lpstr>Fall of the Berlin Wall</vt:lpstr>
      <vt:lpstr>George H.W. Bush</vt:lpstr>
      <vt:lpstr>Americans With Disabilities Act of 1991</vt:lpstr>
      <vt:lpstr>Tiananmen Square</vt:lpstr>
      <vt:lpstr>Invasion of Panama</vt:lpstr>
      <vt:lpstr>Persian Gulf War</vt:lpstr>
      <vt:lpstr>Election of 1992</vt:lpstr>
      <vt:lpstr>Clinton</vt:lpstr>
      <vt:lpstr>Countries Visited by Clinton while in office</vt:lpstr>
      <vt:lpstr>North American Free Trade Agreement (NAFTA) </vt:lpstr>
      <vt:lpstr>General Agreement on Tariffs and Trade (GATT) </vt:lpstr>
      <vt:lpstr>Contract With America</vt:lpstr>
      <vt:lpstr>Oklahoma city Bombing</vt:lpstr>
      <vt:lpstr>1996: Clinton Reelected</vt:lpstr>
      <vt:lpstr>United States vs. Microsoft</vt:lpstr>
      <vt:lpstr>2000 Election</vt:lpstr>
      <vt:lpstr>Slide 39</vt:lpstr>
      <vt:lpstr>2000 Election</vt:lpstr>
      <vt:lpstr>September 11, 2001</vt:lpstr>
      <vt:lpstr>Slide 42</vt:lpstr>
      <vt:lpstr>2008 Election</vt:lpstr>
      <vt:lpstr>Affordable Care Act of 2010</vt:lpstr>
      <vt:lpstr>Slide 45</vt:lpstr>
    </vt:vector>
  </TitlesOfParts>
  <Company>Department of Agriculture and Commerce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1980s-Present</dc:title>
  <dc:creator>State of Mississippi</dc:creator>
  <cp:lastModifiedBy>State of Mississippi</cp:lastModifiedBy>
  <cp:revision>362</cp:revision>
  <dcterms:created xsi:type="dcterms:W3CDTF">2012-03-29T18:35:28Z</dcterms:created>
  <dcterms:modified xsi:type="dcterms:W3CDTF">2013-03-26T15:35:25Z</dcterms:modified>
</cp:coreProperties>
</file>