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42"/>
  </p:notesMasterIdLst>
  <p:sldIdLst>
    <p:sldId id="256" r:id="rId2"/>
    <p:sldId id="257" r:id="rId3"/>
    <p:sldId id="258" r:id="rId4"/>
    <p:sldId id="259" r:id="rId5"/>
    <p:sldId id="295" r:id="rId6"/>
    <p:sldId id="260" r:id="rId7"/>
    <p:sldId id="261" r:id="rId8"/>
    <p:sldId id="262" r:id="rId9"/>
    <p:sldId id="263" r:id="rId10"/>
    <p:sldId id="264" r:id="rId11"/>
    <p:sldId id="272" r:id="rId12"/>
    <p:sldId id="265" r:id="rId13"/>
    <p:sldId id="266" r:id="rId14"/>
    <p:sldId id="267" r:id="rId15"/>
    <p:sldId id="268" r:id="rId16"/>
    <p:sldId id="269" r:id="rId17"/>
    <p:sldId id="279" r:id="rId18"/>
    <p:sldId id="270" r:id="rId19"/>
    <p:sldId id="271" r:id="rId20"/>
    <p:sldId id="273" r:id="rId21"/>
    <p:sldId id="274" r:id="rId22"/>
    <p:sldId id="275" r:id="rId23"/>
    <p:sldId id="276" r:id="rId24"/>
    <p:sldId id="277" r:id="rId25"/>
    <p:sldId id="283" r:id="rId26"/>
    <p:sldId id="278" r:id="rId27"/>
    <p:sldId id="280" r:id="rId28"/>
    <p:sldId id="281" r:id="rId29"/>
    <p:sldId id="284" r:id="rId30"/>
    <p:sldId id="282" r:id="rId31"/>
    <p:sldId id="285" r:id="rId32"/>
    <p:sldId id="286" r:id="rId33"/>
    <p:sldId id="287" r:id="rId34"/>
    <p:sldId id="288" r:id="rId35"/>
    <p:sldId id="289" r:id="rId36"/>
    <p:sldId id="290" r:id="rId37"/>
    <p:sldId id="292" r:id="rId38"/>
    <p:sldId id="291" r:id="rId39"/>
    <p:sldId id="293" r:id="rId40"/>
    <p:sldId id="294"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57" d="100"/>
          <a:sy n="57" d="100"/>
        </p:scale>
        <p:origin x="78"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5F7E89-08D1-41F9-96BC-4CB7A6C0BB10}" type="datetimeFigureOut">
              <a:rPr lang="en-US"/>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0E7DE4-F8EC-442E-98B6-DC15B763F2F3}" type="slidenum">
              <a:rPr lang="en-US"/>
              <a:t>‹#›</a:t>
            </a:fld>
            <a:endParaRPr lang="en-US"/>
          </a:p>
        </p:txBody>
      </p:sp>
    </p:spTree>
    <p:extLst>
      <p:ext uri="{BB962C8B-B14F-4D97-AF65-F5344CB8AC3E}">
        <p14:creationId xmlns:p14="http://schemas.microsoft.com/office/powerpoint/2010/main" val="2691188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1</a:t>
            </a:fld>
            <a:endParaRPr lang="en-US"/>
          </a:p>
        </p:txBody>
      </p:sp>
    </p:spTree>
    <p:extLst>
      <p:ext uri="{BB962C8B-B14F-4D97-AF65-F5344CB8AC3E}">
        <p14:creationId xmlns:p14="http://schemas.microsoft.com/office/powerpoint/2010/main" val="349921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10</a:t>
            </a:fld>
            <a:endParaRPr lang="en-US"/>
          </a:p>
        </p:txBody>
      </p:sp>
    </p:spTree>
    <p:extLst>
      <p:ext uri="{BB962C8B-B14F-4D97-AF65-F5344CB8AC3E}">
        <p14:creationId xmlns:p14="http://schemas.microsoft.com/office/powerpoint/2010/main" val="2871417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11</a:t>
            </a:fld>
            <a:endParaRPr lang="en-US"/>
          </a:p>
        </p:txBody>
      </p:sp>
    </p:spTree>
    <p:extLst>
      <p:ext uri="{BB962C8B-B14F-4D97-AF65-F5344CB8AC3E}">
        <p14:creationId xmlns:p14="http://schemas.microsoft.com/office/powerpoint/2010/main" val="3087232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12</a:t>
            </a:fld>
            <a:endParaRPr lang="en-US"/>
          </a:p>
        </p:txBody>
      </p:sp>
    </p:spTree>
    <p:extLst>
      <p:ext uri="{BB962C8B-B14F-4D97-AF65-F5344CB8AC3E}">
        <p14:creationId xmlns:p14="http://schemas.microsoft.com/office/powerpoint/2010/main" val="2164610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13</a:t>
            </a:fld>
            <a:endParaRPr lang="en-US"/>
          </a:p>
        </p:txBody>
      </p:sp>
    </p:spTree>
    <p:extLst>
      <p:ext uri="{BB962C8B-B14F-4D97-AF65-F5344CB8AC3E}">
        <p14:creationId xmlns:p14="http://schemas.microsoft.com/office/powerpoint/2010/main" val="37429377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14</a:t>
            </a:fld>
            <a:endParaRPr lang="en-US"/>
          </a:p>
        </p:txBody>
      </p:sp>
    </p:spTree>
    <p:extLst>
      <p:ext uri="{BB962C8B-B14F-4D97-AF65-F5344CB8AC3E}">
        <p14:creationId xmlns:p14="http://schemas.microsoft.com/office/powerpoint/2010/main" val="3558133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15</a:t>
            </a:fld>
            <a:endParaRPr lang="en-US"/>
          </a:p>
        </p:txBody>
      </p:sp>
    </p:spTree>
    <p:extLst>
      <p:ext uri="{BB962C8B-B14F-4D97-AF65-F5344CB8AC3E}">
        <p14:creationId xmlns:p14="http://schemas.microsoft.com/office/powerpoint/2010/main" val="3056934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16</a:t>
            </a:fld>
            <a:endParaRPr lang="en-US"/>
          </a:p>
        </p:txBody>
      </p:sp>
    </p:spTree>
    <p:extLst>
      <p:ext uri="{BB962C8B-B14F-4D97-AF65-F5344CB8AC3E}">
        <p14:creationId xmlns:p14="http://schemas.microsoft.com/office/powerpoint/2010/main" val="2725197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17</a:t>
            </a:fld>
            <a:endParaRPr lang="en-US"/>
          </a:p>
        </p:txBody>
      </p:sp>
    </p:spTree>
    <p:extLst>
      <p:ext uri="{BB962C8B-B14F-4D97-AF65-F5344CB8AC3E}">
        <p14:creationId xmlns:p14="http://schemas.microsoft.com/office/powerpoint/2010/main" val="13577156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18</a:t>
            </a:fld>
            <a:endParaRPr lang="en-US"/>
          </a:p>
        </p:txBody>
      </p:sp>
    </p:spTree>
    <p:extLst>
      <p:ext uri="{BB962C8B-B14F-4D97-AF65-F5344CB8AC3E}">
        <p14:creationId xmlns:p14="http://schemas.microsoft.com/office/powerpoint/2010/main" val="9150278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19</a:t>
            </a:fld>
            <a:endParaRPr lang="en-US"/>
          </a:p>
        </p:txBody>
      </p:sp>
    </p:spTree>
    <p:extLst>
      <p:ext uri="{BB962C8B-B14F-4D97-AF65-F5344CB8AC3E}">
        <p14:creationId xmlns:p14="http://schemas.microsoft.com/office/powerpoint/2010/main" val="2719519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2</a:t>
            </a:fld>
            <a:endParaRPr lang="en-US"/>
          </a:p>
        </p:txBody>
      </p:sp>
    </p:spTree>
    <p:extLst>
      <p:ext uri="{BB962C8B-B14F-4D97-AF65-F5344CB8AC3E}">
        <p14:creationId xmlns:p14="http://schemas.microsoft.com/office/powerpoint/2010/main" val="3864894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20</a:t>
            </a:fld>
            <a:endParaRPr lang="en-US"/>
          </a:p>
        </p:txBody>
      </p:sp>
    </p:spTree>
    <p:extLst>
      <p:ext uri="{BB962C8B-B14F-4D97-AF65-F5344CB8AC3E}">
        <p14:creationId xmlns:p14="http://schemas.microsoft.com/office/powerpoint/2010/main" val="31176542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21</a:t>
            </a:fld>
            <a:endParaRPr lang="en-US"/>
          </a:p>
        </p:txBody>
      </p:sp>
    </p:spTree>
    <p:extLst>
      <p:ext uri="{BB962C8B-B14F-4D97-AF65-F5344CB8AC3E}">
        <p14:creationId xmlns:p14="http://schemas.microsoft.com/office/powerpoint/2010/main" val="26406886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22</a:t>
            </a:fld>
            <a:endParaRPr lang="en-US"/>
          </a:p>
        </p:txBody>
      </p:sp>
    </p:spTree>
    <p:extLst>
      <p:ext uri="{BB962C8B-B14F-4D97-AF65-F5344CB8AC3E}">
        <p14:creationId xmlns:p14="http://schemas.microsoft.com/office/powerpoint/2010/main" val="42202634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23</a:t>
            </a:fld>
            <a:endParaRPr lang="en-US"/>
          </a:p>
        </p:txBody>
      </p:sp>
    </p:spTree>
    <p:extLst>
      <p:ext uri="{BB962C8B-B14F-4D97-AF65-F5344CB8AC3E}">
        <p14:creationId xmlns:p14="http://schemas.microsoft.com/office/powerpoint/2010/main" val="739114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24</a:t>
            </a:fld>
            <a:endParaRPr lang="en-US"/>
          </a:p>
        </p:txBody>
      </p:sp>
    </p:spTree>
    <p:extLst>
      <p:ext uri="{BB962C8B-B14F-4D97-AF65-F5344CB8AC3E}">
        <p14:creationId xmlns:p14="http://schemas.microsoft.com/office/powerpoint/2010/main" val="13308353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25</a:t>
            </a:fld>
            <a:endParaRPr lang="en-US"/>
          </a:p>
        </p:txBody>
      </p:sp>
    </p:spTree>
    <p:extLst>
      <p:ext uri="{BB962C8B-B14F-4D97-AF65-F5344CB8AC3E}">
        <p14:creationId xmlns:p14="http://schemas.microsoft.com/office/powerpoint/2010/main" val="42001632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26</a:t>
            </a:fld>
            <a:endParaRPr lang="en-US"/>
          </a:p>
        </p:txBody>
      </p:sp>
    </p:spTree>
    <p:extLst>
      <p:ext uri="{BB962C8B-B14F-4D97-AF65-F5344CB8AC3E}">
        <p14:creationId xmlns:p14="http://schemas.microsoft.com/office/powerpoint/2010/main" val="25320989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27</a:t>
            </a:fld>
            <a:endParaRPr lang="en-US"/>
          </a:p>
        </p:txBody>
      </p:sp>
    </p:spTree>
    <p:extLst>
      <p:ext uri="{BB962C8B-B14F-4D97-AF65-F5344CB8AC3E}">
        <p14:creationId xmlns:p14="http://schemas.microsoft.com/office/powerpoint/2010/main" val="18387881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28</a:t>
            </a:fld>
            <a:endParaRPr lang="en-US"/>
          </a:p>
        </p:txBody>
      </p:sp>
    </p:spTree>
    <p:extLst>
      <p:ext uri="{BB962C8B-B14F-4D97-AF65-F5344CB8AC3E}">
        <p14:creationId xmlns:p14="http://schemas.microsoft.com/office/powerpoint/2010/main" val="13355659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29</a:t>
            </a:fld>
            <a:endParaRPr lang="en-US"/>
          </a:p>
        </p:txBody>
      </p:sp>
    </p:spTree>
    <p:extLst>
      <p:ext uri="{BB962C8B-B14F-4D97-AF65-F5344CB8AC3E}">
        <p14:creationId xmlns:p14="http://schemas.microsoft.com/office/powerpoint/2010/main" val="1638600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3</a:t>
            </a:fld>
            <a:endParaRPr lang="en-US"/>
          </a:p>
        </p:txBody>
      </p:sp>
    </p:spTree>
    <p:extLst>
      <p:ext uri="{BB962C8B-B14F-4D97-AF65-F5344CB8AC3E}">
        <p14:creationId xmlns:p14="http://schemas.microsoft.com/office/powerpoint/2010/main" val="29628471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30</a:t>
            </a:fld>
            <a:endParaRPr lang="en-US"/>
          </a:p>
        </p:txBody>
      </p:sp>
    </p:spTree>
    <p:extLst>
      <p:ext uri="{BB962C8B-B14F-4D97-AF65-F5344CB8AC3E}">
        <p14:creationId xmlns:p14="http://schemas.microsoft.com/office/powerpoint/2010/main" val="12649419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31</a:t>
            </a:fld>
            <a:endParaRPr lang="en-US"/>
          </a:p>
        </p:txBody>
      </p:sp>
    </p:spTree>
    <p:extLst>
      <p:ext uri="{BB962C8B-B14F-4D97-AF65-F5344CB8AC3E}">
        <p14:creationId xmlns:p14="http://schemas.microsoft.com/office/powerpoint/2010/main" val="21818890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32</a:t>
            </a:fld>
            <a:endParaRPr lang="en-US"/>
          </a:p>
        </p:txBody>
      </p:sp>
    </p:spTree>
    <p:extLst>
      <p:ext uri="{BB962C8B-B14F-4D97-AF65-F5344CB8AC3E}">
        <p14:creationId xmlns:p14="http://schemas.microsoft.com/office/powerpoint/2010/main" val="9161899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33</a:t>
            </a:fld>
            <a:endParaRPr lang="en-US"/>
          </a:p>
        </p:txBody>
      </p:sp>
    </p:spTree>
    <p:extLst>
      <p:ext uri="{BB962C8B-B14F-4D97-AF65-F5344CB8AC3E}">
        <p14:creationId xmlns:p14="http://schemas.microsoft.com/office/powerpoint/2010/main" val="32590724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34</a:t>
            </a:fld>
            <a:endParaRPr lang="en-US"/>
          </a:p>
        </p:txBody>
      </p:sp>
    </p:spTree>
    <p:extLst>
      <p:ext uri="{BB962C8B-B14F-4D97-AF65-F5344CB8AC3E}">
        <p14:creationId xmlns:p14="http://schemas.microsoft.com/office/powerpoint/2010/main" val="22087214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35</a:t>
            </a:fld>
            <a:endParaRPr lang="en-US"/>
          </a:p>
        </p:txBody>
      </p:sp>
    </p:spTree>
    <p:extLst>
      <p:ext uri="{BB962C8B-B14F-4D97-AF65-F5344CB8AC3E}">
        <p14:creationId xmlns:p14="http://schemas.microsoft.com/office/powerpoint/2010/main" val="34324805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36</a:t>
            </a:fld>
            <a:endParaRPr lang="en-US"/>
          </a:p>
        </p:txBody>
      </p:sp>
    </p:spTree>
    <p:extLst>
      <p:ext uri="{BB962C8B-B14F-4D97-AF65-F5344CB8AC3E}">
        <p14:creationId xmlns:p14="http://schemas.microsoft.com/office/powerpoint/2010/main" val="31500623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37</a:t>
            </a:fld>
            <a:endParaRPr lang="en-US"/>
          </a:p>
        </p:txBody>
      </p:sp>
    </p:spTree>
    <p:extLst>
      <p:ext uri="{BB962C8B-B14F-4D97-AF65-F5344CB8AC3E}">
        <p14:creationId xmlns:p14="http://schemas.microsoft.com/office/powerpoint/2010/main" val="16208698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38</a:t>
            </a:fld>
            <a:endParaRPr lang="en-US"/>
          </a:p>
        </p:txBody>
      </p:sp>
    </p:spTree>
    <p:extLst>
      <p:ext uri="{BB962C8B-B14F-4D97-AF65-F5344CB8AC3E}">
        <p14:creationId xmlns:p14="http://schemas.microsoft.com/office/powerpoint/2010/main" val="13621899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39</a:t>
            </a:fld>
            <a:endParaRPr lang="en-US"/>
          </a:p>
        </p:txBody>
      </p:sp>
    </p:spTree>
    <p:extLst>
      <p:ext uri="{BB962C8B-B14F-4D97-AF65-F5344CB8AC3E}">
        <p14:creationId xmlns:p14="http://schemas.microsoft.com/office/powerpoint/2010/main" val="2689772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4</a:t>
            </a:fld>
            <a:endParaRPr lang="en-US"/>
          </a:p>
        </p:txBody>
      </p:sp>
    </p:spTree>
    <p:extLst>
      <p:ext uri="{BB962C8B-B14F-4D97-AF65-F5344CB8AC3E}">
        <p14:creationId xmlns:p14="http://schemas.microsoft.com/office/powerpoint/2010/main" val="38749638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40</a:t>
            </a:fld>
            <a:endParaRPr lang="en-US"/>
          </a:p>
        </p:txBody>
      </p:sp>
    </p:spTree>
    <p:extLst>
      <p:ext uri="{BB962C8B-B14F-4D97-AF65-F5344CB8AC3E}">
        <p14:creationId xmlns:p14="http://schemas.microsoft.com/office/powerpoint/2010/main" val="3444197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5</a:t>
            </a:fld>
            <a:endParaRPr lang="en-US"/>
          </a:p>
        </p:txBody>
      </p:sp>
    </p:spTree>
    <p:extLst>
      <p:ext uri="{BB962C8B-B14F-4D97-AF65-F5344CB8AC3E}">
        <p14:creationId xmlns:p14="http://schemas.microsoft.com/office/powerpoint/2010/main" val="4174970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6</a:t>
            </a:fld>
            <a:endParaRPr lang="en-US"/>
          </a:p>
        </p:txBody>
      </p:sp>
    </p:spTree>
    <p:extLst>
      <p:ext uri="{BB962C8B-B14F-4D97-AF65-F5344CB8AC3E}">
        <p14:creationId xmlns:p14="http://schemas.microsoft.com/office/powerpoint/2010/main" val="3911720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7</a:t>
            </a:fld>
            <a:endParaRPr lang="en-US"/>
          </a:p>
        </p:txBody>
      </p:sp>
    </p:spTree>
    <p:extLst>
      <p:ext uri="{BB962C8B-B14F-4D97-AF65-F5344CB8AC3E}">
        <p14:creationId xmlns:p14="http://schemas.microsoft.com/office/powerpoint/2010/main" val="707257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8</a:t>
            </a:fld>
            <a:endParaRPr lang="en-US"/>
          </a:p>
        </p:txBody>
      </p:sp>
    </p:spTree>
    <p:extLst>
      <p:ext uri="{BB962C8B-B14F-4D97-AF65-F5344CB8AC3E}">
        <p14:creationId xmlns:p14="http://schemas.microsoft.com/office/powerpoint/2010/main" val="2840139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0E7DE4-F8EC-442E-98B6-DC15B763F2F3}" type="slidenum">
              <a:rPr lang="en-US"/>
              <a:t>9</a:t>
            </a:fld>
            <a:endParaRPr lang="en-US"/>
          </a:p>
        </p:txBody>
      </p:sp>
    </p:spTree>
    <p:extLst>
      <p:ext uri="{BB962C8B-B14F-4D97-AF65-F5344CB8AC3E}">
        <p14:creationId xmlns:p14="http://schemas.microsoft.com/office/powerpoint/2010/main" val="205448526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9/14/2016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9/14/2016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9/14/2016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9/14/2016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9/14/2016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9/14/2016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9/14/2016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9/14/2016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9/14/2016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9/14/2016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9/14/2016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9/14/2016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The American Revolution: 1763-1783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7934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6525" y="122238"/>
            <a:ext cx="10991850" cy="6498177"/>
          </a:xfrm>
        </p:spPr>
        <p:txBody>
          <a:bodyPr vert="horz" lIns="91440" tIns="45720" rIns="91440" bIns="45720" rtlCol="0" anchor="t">
            <a:normAutofit/>
          </a:bodyPr>
          <a:lstStyle/>
          <a:p>
            <a:r>
              <a:rPr lang="en-US" sz="2800" b="1"/>
              <a:t>Stamp Act of 1765</a:t>
            </a:r>
            <a:endParaRPr lang="en-US" sz="2800" b="1" dirty="0"/>
          </a:p>
          <a:p>
            <a:pPr lvl="1"/>
            <a:r>
              <a:rPr lang="en-US" sz="2600"/>
              <a:t>newspapers, legal documents, books, etc. must carry a stamp indicating the payment of the tax</a:t>
            </a:r>
            <a:endParaRPr lang="en-US" sz="2600" dirty="0"/>
          </a:p>
          <a:p>
            <a:pPr lvl="1"/>
            <a:endParaRPr lang="en-US" sz="2600" dirty="0"/>
          </a:p>
          <a:p>
            <a:pPr lvl="1"/>
            <a:r>
              <a:rPr lang="en-US" sz="2600"/>
              <a:t>marked a departure from regulation of trade</a:t>
            </a:r>
            <a:endParaRPr lang="en-US" sz="2600" dirty="0"/>
          </a:p>
          <a:p>
            <a:pPr lvl="1"/>
            <a:endParaRPr lang="en-US" sz="2600" dirty="0"/>
          </a:p>
          <a:p>
            <a:pPr lvl="1"/>
            <a:r>
              <a:rPr lang="en-US" sz="2600"/>
              <a:t>imposed without the assent of local authorities</a:t>
            </a:r>
            <a:endParaRPr lang="en-US" sz="2600" dirty="0"/>
          </a:p>
          <a:p>
            <a:pPr lvl="2"/>
            <a:r>
              <a:rPr lang="en-US" sz="2400"/>
              <a:t>willing to defend their authority</a:t>
            </a:r>
            <a:endParaRPr lang="en-US" sz="2400" dirty="0"/>
          </a:p>
          <a:p>
            <a:pPr lvl="1"/>
            <a:endParaRPr lang="en-US" sz="2600" dirty="0"/>
          </a:p>
          <a:p>
            <a:pPr lvl="1"/>
            <a:r>
              <a:rPr lang="en-US" sz="2600" dirty="0"/>
              <a:t>colonists claimed that they were not represented in Parliament</a:t>
            </a:r>
          </a:p>
          <a:p>
            <a:pPr lvl="1"/>
            <a:endParaRPr lang="en-US" sz="2600" dirty="0"/>
          </a:p>
          <a:p>
            <a:pPr lvl="2"/>
            <a:r>
              <a:rPr lang="en-US" sz="2400" dirty="0"/>
              <a:t>others in England were only represented through virtual representation in the House of Commons as well</a:t>
            </a:r>
          </a:p>
          <a:p>
            <a:pPr lvl="2"/>
            <a:r>
              <a:rPr lang="en-US" sz="2400" dirty="0"/>
              <a:t>long history of neglect by England + direct representation = unwillingness to submit to an abridgment of usual rights </a:t>
            </a:r>
          </a:p>
        </p:txBody>
      </p:sp>
    </p:spTree>
    <p:extLst>
      <p:ext uri="{BB962C8B-B14F-4D97-AF65-F5344CB8AC3E}">
        <p14:creationId xmlns:p14="http://schemas.microsoft.com/office/powerpoint/2010/main" val="2700893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Other Regulations in 1764</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sz="2800"/>
              <a:t>Currency Act</a:t>
            </a:r>
            <a:endParaRPr lang="en-US" sz="2800" dirty="0"/>
          </a:p>
          <a:p>
            <a:pPr lvl="1"/>
            <a:r>
              <a:rPr lang="en-US" sz="2800"/>
              <a:t>reinforced an earlier ban on colonial assemblies issuing paper money as "legal tender"</a:t>
            </a:r>
            <a:endParaRPr lang="en-US" sz="2800" dirty="0"/>
          </a:p>
          <a:p>
            <a:r>
              <a:rPr lang="en-US" sz="3000"/>
              <a:t>Revenue Act</a:t>
            </a:r>
            <a:endParaRPr lang="en-US" sz="3000" dirty="0"/>
          </a:p>
          <a:p>
            <a:pPr lvl="1"/>
            <a:r>
              <a:rPr lang="en-US" sz="2800"/>
              <a:t>wool and hides were added to the enumerated list</a:t>
            </a:r>
            <a:endParaRPr lang="en-US" sz="2800" dirty="0"/>
          </a:p>
          <a:p>
            <a:pPr lvl="1"/>
            <a:r>
              <a:rPr lang="en-US" sz="2800"/>
              <a:t>previously traded with Holland, France, &amp; southern Europe</a:t>
            </a:r>
            <a:endParaRPr lang="en-US" sz="2800" dirty="0"/>
          </a:p>
          <a:p>
            <a:endParaRPr lang="en-US" dirty="0"/>
          </a:p>
        </p:txBody>
      </p:sp>
    </p:spTree>
    <p:extLst>
      <p:ext uri="{BB962C8B-B14F-4D97-AF65-F5344CB8AC3E}">
        <p14:creationId xmlns:p14="http://schemas.microsoft.com/office/powerpoint/2010/main" val="1976849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Patrick Henry's Resolutions</a:t>
            </a:r>
            <a:endParaRPr lang="en-US" dirty="0"/>
          </a:p>
        </p:txBody>
      </p:sp>
      <p:sp>
        <p:nvSpPr>
          <p:cNvPr id="3" name="Content Placeholder 2"/>
          <p:cNvSpPr>
            <a:spLocks noGrp="1"/>
          </p:cNvSpPr>
          <p:nvPr>
            <p:ph idx="1"/>
          </p:nvPr>
        </p:nvSpPr>
        <p:spPr>
          <a:xfrm>
            <a:off x="84138" y="1749425"/>
            <a:ext cx="11676062" cy="4915810"/>
          </a:xfrm>
        </p:spPr>
        <p:txBody>
          <a:bodyPr vert="horz" lIns="91440" tIns="45720" rIns="91440" bIns="45720" rtlCol="0" anchor="t">
            <a:normAutofit/>
          </a:bodyPr>
          <a:lstStyle/>
          <a:p>
            <a:r>
              <a:rPr lang="en-US" sz="2800"/>
              <a:t>Virginia's House of Burgesses approved four of Patrick Henry's resolutions </a:t>
            </a:r>
            <a:endParaRPr lang="en-US" sz="2800" dirty="0"/>
          </a:p>
          <a:p>
            <a:endParaRPr lang="en-US" sz="2800" dirty="0"/>
          </a:p>
          <a:p>
            <a:pPr lvl="1"/>
            <a:r>
              <a:rPr lang="en-US" sz="2600"/>
              <a:t>Colonists enjoyed the same "liberties, privileges, franchises, and immunities" as residents of England</a:t>
            </a:r>
            <a:endParaRPr lang="en-US" sz="2600" dirty="0"/>
          </a:p>
          <a:p>
            <a:pPr lvl="1"/>
            <a:endParaRPr lang="en-US" sz="2600" dirty="0"/>
          </a:p>
          <a:p>
            <a:pPr lvl="1"/>
            <a:r>
              <a:rPr lang="en-US" sz="2600"/>
              <a:t>right to consent to taxation was the cornerstone of "British freedom"</a:t>
            </a:r>
            <a:endParaRPr lang="en-US" sz="2600" dirty="0"/>
          </a:p>
          <a:p>
            <a:pPr lvl="1"/>
            <a:endParaRPr lang="en-US" sz="2600" dirty="0"/>
          </a:p>
          <a:p>
            <a:pPr lvl="1"/>
            <a:r>
              <a:rPr lang="en-US" sz="2600"/>
              <a:t>rejected three of Henry's resolutions as too radical</a:t>
            </a:r>
            <a:endParaRPr lang="en-US" sz="2600" dirty="0"/>
          </a:p>
          <a:p>
            <a:pPr lvl="2"/>
            <a:r>
              <a:rPr lang="en-US" sz="2400"/>
              <a:t>One of the three advocated outright resistance</a:t>
            </a:r>
            <a:endParaRPr lang="en-US" sz="2400" dirty="0"/>
          </a:p>
        </p:txBody>
      </p:sp>
    </p:spTree>
    <p:extLst>
      <p:ext uri="{BB962C8B-B14F-4D97-AF65-F5344CB8AC3E}">
        <p14:creationId xmlns:p14="http://schemas.microsoft.com/office/powerpoint/2010/main" val="77925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Stamp Act Congress </a:t>
            </a:r>
            <a:endParaRPr lang="en-US" dirty="0"/>
          </a:p>
        </p:txBody>
      </p:sp>
      <p:sp>
        <p:nvSpPr>
          <p:cNvPr id="3" name="Content Placeholder 2"/>
          <p:cNvSpPr>
            <a:spLocks noGrp="1"/>
          </p:cNvSpPr>
          <p:nvPr>
            <p:ph idx="1"/>
          </p:nvPr>
        </p:nvSpPr>
        <p:spPr>
          <a:xfrm>
            <a:off x="238125" y="1890713"/>
            <a:ext cx="11229297" cy="4512655"/>
          </a:xfrm>
        </p:spPr>
        <p:txBody>
          <a:bodyPr vert="horz" lIns="91440" tIns="45720" rIns="91440" bIns="45720" rtlCol="0" anchor="t">
            <a:normAutofit/>
          </a:bodyPr>
          <a:lstStyle/>
          <a:p>
            <a:r>
              <a:rPr lang="en-US" sz="2800" u="sng"/>
              <a:t>October 1765</a:t>
            </a:r>
            <a:r>
              <a:rPr lang="en-US" sz="2800"/>
              <a:t>: </a:t>
            </a:r>
            <a:endParaRPr lang="en-US" sz="2800" dirty="0"/>
          </a:p>
          <a:p>
            <a:pPr lvl="1"/>
            <a:r>
              <a:rPr lang="en-US" sz="2600"/>
              <a:t>twenty-seven delegates from nine colonies met to endorse Virginia's position</a:t>
            </a:r>
            <a:endParaRPr lang="en-US" sz="2600" dirty="0"/>
          </a:p>
          <a:p>
            <a:pPr lvl="1"/>
            <a:r>
              <a:rPr lang="en-US" sz="2600"/>
              <a:t>affirmed their allegiance to Great Britain &amp; subordination to Parliament</a:t>
            </a:r>
            <a:endParaRPr lang="en-US" sz="2600" dirty="0"/>
          </a:p>
          <a:p>
            <a:pPr lvl="1"/>
            <a:endParaRPr lang="en-US" sz="2600" dirty="0"/>
          </a:p>
          <a:p>
            <a:r>
              <a:rPr lang="en-US" sz="2800"/>
              <a:t>Merchants soon agreed to boycott British goods until Parliament repealed the Stamp Act</a:t>
            </a:r>
            <a:endParaRPr lang="en-US" sz="2800" dirty="0"/>
          </a:p>
          <a:p>
            <a:pPr lvl="1"/>
            <a:r>
              <a:rPr lang="en-US" sz="2600"/>
              <a:t>first major act of cooperation among the colonies'</a:t>
            </a:r>
            <a:endParaRPr lang="en-US" sz="2600" dirty="0"/>
          </a:p>
        </p:txBody>
      </p:sp>
    </p:spTree>
    <p:extLst>
      <p:ext uri="{BB962C8B-B14F-4D97-AF65-F5344CB8AC3E}">
        <p14:creationId xmlns:p14="http://schemas.microsoft.com/office/powerpoint/2010/main" val="790196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Resistance</a:t>
            </a:r>
            <a:endParaRPr lang="en-US" dirty="0"/>
          </a:p>
        </p:txBody>
      </p:sp>
      <p:sp>
        <p:nvSpPr>
          <p:cNvPr id="3" name="Content Placeholder 2"/>
          <p:cNvSpPr>
            <a:spLocks noGrp="1"/>
          </p:cNvSpPr>
          <p:nvPr>
            <p:ph idx="1"/>
          </p:nvPr>
        </p:nvSpPr>
        <p:spPr>
          <a:xfrm>
            <a:off x="130175" y="1813265"/>
            <a:ext cx="11522075" cy="4836773"/>
          </a:xfrm>
        </p:spPr>
        <p:txBody>
          <a:bodyPr vert="horz" lIns="91440" tIns="45720" rIns="91440" bIns="45720" rtlCol="0" anchor="t">
            <a:normAutofit/>
          </a:bodyPr>
          <a:lstStyle/>
          <a:p>
            <a:r>
              <a:rPr lang="en-US" sz="2800"/>
              <a:t>Crowds forced people chosen to administer the taxes to resign, burned them in effigy, and attacked their houses </a:t>
            </a:r>
            <a:endParaRPr lang="en-US" sz="2800" dirty="0"/>
          </a:p>
          <a:p>
            <a:pPr lvl="1"/>
            <a:r>
              <a:rPr lang="en-US" sz="2600"/>
              <a:t>shipments of stamps were destroyed </a:t>
            </a:r>
            <a:endParaRPr lang="en-US" sz="2600" dirty="0"/>
          </a:p>
          <a:p>
            <a:pPr lvl="1"/>
            <a:r>
              <a:rPr lang="en-US" sz="2600"/>
              <a:t>organized by the Sons of Liberty </a:t>
            </a:r>
            <a:endParaRPr lang="en-US" sz="2600" dirty="0"/>
          </a:p>
          <a:p>
            <a:pPr lvl="2"/>
            <a:r>
              <a:rPr lang="en-US" sz="2400" dirty="0"/>
              <a:t>Alexander McDougall, Isaac Sears, &amp; John Lamb</a:t>
            </a:r>
          </a:p>
          <a:p>
            <a:pPr lvl="2"/>
            <a:r>
              <a:rPr lang="en-US" sz="2400" dirty="0"/>
              <a:t>enforced the boycott </a:t>
            </a:r>
          </a:p>
        </p:txBody>
      </p:sp>
    </p:spTree>
    <p:extLst>
      <p:ext uri="{BB962C8B-B14F-4D97-AF65-F5344CB8AC3E}">
        <p14:creationId xmlns:p14="http://schemas.microsoft.com/office/powerpoint/2010/main" val="770571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Repeal</a:t>
            </a:r>
            <a:endParaRPr lang="en-US" dirty="0"/>
          </a:p>
        </p:txBody>
      </p:sp>
      <p:sp>
        <p:nvSpPr>
          <p:cNvPr id="3" name="Content Placeholder 2"/>
          <p:cNvSpPr>
            <a:spLocks noGrp="1"/>
          </p:cNvSpPr>
          <p:nvPr>
            <p:ph idx="1"/>
          </p:nvPr>
        </p:nvSpPr>
        <p:spPr>
          <a:xfrm>
            <a:off x="176213" y="1751013"/>
            <a:ext cx="11537788" cy="4837290"/>
          </a:xfrm>
        </p:spPr>
        <p:txBody>
          <a:bodyPr vert="horz" lIns="91440" tIns="45720" rIns="91440" bIns="45720" rtlCol="0" anchor="t">
            <a:normAutofit/>
          </a:bodyPr>
          <a:lstStyle/>
          <a:p>
            <a:r>
              <a:rPr lang="en-US" sz="2800" dirty="0">
                <a:latin typeface="Rockwell" charset="0"/>
              </a:rPr>
              <a:t>1766: Britain repealed the Stamp Act</a:t>
            </a:r>
          </a:p>
          <a:p>
            <a:r>
              <a:rPr lang="en-US" sz="2800" dirty="0">
                <a:latin typeface="Rockwell" charset="0"/>
              </a:rPr>
              <a:t>accompanied by the Declaratory Act</a:t>
            </a:r>
          </a:p>
          <a:p>
            <a:pPr lvl="1"/>
            <a:r>
              <a:rPr lang="en-US" sz="2600" dirty="0">
                <a:latin typeface="Rockwell" charset="0"/>
              </a:rPr>
              <a:t>stated that Britain had the right to pass laws "in all cases whatever"</a:t>
            </a:r>
          </a:p>
          <a:p>
            <a:pPr lvl="1"/>
            <a:endParaRPr lang="en-US" sz="2600" dirty="0">
              <a:latin typeface="Rockwell" charset="0"/>
            </a:endParaRPr>
          </a:p>
        </p:txBody>
      </p:sp>
    </p:spTree>
    <p:extLst>
      <p:ext uri="{BB962C8B-B14F-4D97-AF65-F5344CB8AC3E}">
        <p14:creationId xmlns:p14="http://schemas.microsoft.com/office/powerpoint/2010/main" val="1137221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774" y="121214"/>
            <a:ext cx="10058400" cy="1609344"/>
          </a:xfrm>
        </p:spPr>
        <p:txBody>
          <a:bodyPr/>
          <a:lstStyle/>
          <a:p>
            <a:r>
              <a:rPr lang="en-US"/>
              <a:t>the Regulators</a:t>
            </a:r>
            <a:endParaRPr lang="en-US" dirty="0"/>
          </a:p>
        </p:txBody>
      </p:sp>
      <p:sp>
        <p:nvSpPr>
          <p:cNvPr id="3" name="Content Placeholder 2"/>
          <p:cNvSpPr>
            <a:spLocks noGrp="1"/>
          </p:cNvSpPr>
          <p:nvPr>
            <p:ph idx="1"/>
          </p:nvPr>
        </p:nvSpPr>
        <p:spPr>
          <a:xfrm>
            <a:off x="136525" y="1236663"/>
            <a:ext cx="11985625" cy="5614133"/>
          </a:xfrm>
        </p:spPr>
        <p:txBody>
          <a:bodyPr vert="horz" lIns="91440" tIns="45720" rIns="91440" bIns="45720" rtlCol="0" anchor="t">
            <a:normAutofit/>
          </a:bodyPr>
          <a:lstStyle/>
          <a:p>
            <a:r>
              <a:rPr lang="en-US" sz="2800"/>
              <a:t>Conflicting land claims flamed into disputes between settlers, colonial governments, speculators, &amp; Native Americans as people went west</a:t>
            </a:r>
            <a:endParaRPr lang="en-US" sz="2800" dirty="0"/>
          </a:p>
          <a:p>
            <a:endParaRPr lang="en-US" sz="2800" dirty="0"/>
          </a:p>
          <a:p>
            <a:pPr lvl="1"/>
            <a:r>
              <a:rPr lang="en-US" sz="2800"/>
              <a:t>settlers &amp; small farmers challenged the claims of land speculators &amp; large proprietors</a:t>
            </a:r>
            <a:endParaRPr lang="en-US" sz="2800" dirty="0"/>
          </a:p>
          <a:p>
            <a:pPr lvl="1"/>
            <a:endParaRPr lang="en-US" sz="2800" dirty="0"/>
          </a:p>
          <a:p>
            <a:pPr lvl="1"/>
            <a:r>
              <a:rPr lang="en-US" sz="2800"/>
              <a:t>Wealthy residents of the Carolina backcountry calling themselves Regulators sought to settle disputes caused by a lack of regularized land titles and bands of outlaws that committed "shocking outrages" against people &amp; property</a:t>
            </a:r>
            <a:endParaRPr lang="en-US" sz="2800" dirty="0"/>
          </a:p>
          <a:p>
            <a:pPr lvl="1"/>
            <a:endParaRPr lang="en-US" sz="2800" dirty="0"/>
          </a:p>
          <a:p>
            <a:pPr lvl="1"/>
            <a:endParaRPr lang="en-US" sz="2800" dirty="0"/>
          </a:p>
          <a:p>
            <a:pPr lvl="1"/>
            <a:endParaRPr lang="en-US" dirty="0"/>
          </a:p>
        </p:txBody>
      </p:sp>
    </p:spTree>
    <p:extLst>
      <p:ext uri="{BB962C8B-B14F-4D97-AF65-F5344CB8AC3E}">
        <p14:creationId xmlns:p14="http://schemas.microsoft.com/office/powerpoint/2010/main" val="1405728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7607" y="1710733"/>
            <a:ext cx="10960768" cy="4461467"/>
          </a:xfrm>
        </p:spPr>
        <p:txBody>
          <a:bodyPr vert="horz" lIns="91440" tIns="45720" rIns="91440" bIns="45720" rtlCol="0" anchor="t">
            <a:normAutofit/>
          </a:bodyPr>
          <a:lstStyle/>
          <a:p>
            <a:r>
              <a:rPr lang="en-US" sz="2800" dirty="0">
                <a:latin typeface="Rockwell" charset="0"/>
              </a:rPr>
              <a:t>Parallel movement in North Carolina involved small farmers  </a:t>
            </a:r>
          </a:p>
          <a:p>
            <a:r>
              <a:rPr lang="en-US" sz="2800" dirty="0">
                <a:latin typeface="Rockwell" charset="0"/>
              </a:rPr>
              <a:t>refused to pay taxes, kidnapped local officials, assaulted the homes of speculators, merchants, &amp; lawyers </a:t>
            </a:r>
          </a:p>
          <a:p>
            <a:r>
              <a:rPr lang="en-US" sz="2800" dirty="0">
                <a:latin typeface="Rockwell" charset="0"/>
              </a:rPr>
              <a:t>condemned the rich &amp; powerful </a:t>
            </a:r>
          </a:p>
          <a:p>
            <a:r>
              <a:rPr lang="en-US" sz="2800" dirty="0">
                <a:latin typeface="Rockwell" charset="0"/>
              </a:rPr>
              <a:t>Peak = 8,000 Regulators </a:t>
            </a:r>
          </a:p>
          <a:p>
            <a:r>
              <a:rPr lang="en-US" sz="2800" dirty="0">
                <a:latin typeface="Rockwell" charset="0"/>
              </a:rPr>
              <a:t>1771: "battle of Almance" the farmers were suppressed by the colonial militia</a:t>
            </a:r>
          </a:p>
          <a:p>
            <a:endParaRPr lang="en-US" dirty="0"/>
          </a:p>
        </p:txBody>
      </p:sp>
    </p:spTree>
    <p:extLst>
      <p:ext uri="{BB962C8B-B14F-4D97-AF65-F5344CB8AC3E}">
        <p14:creationId xmlns:p14="http://schemas.microsoft.com/office/powerpoint/2010/main" val="1463298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Tenant UpRising</a:t>
            </a:r>
            <a:endParaRPr lang="en-US" dirty="0"/>
          </a:p>
        </p:txBody>
      </p:sp>
      <p:sp>
        <p:nvSpPr>
          <p:cNvPr id="3" name="Content Placeholder 2"/>
          <p:cNvSpPr>
            <a:spLocks noGrp="1"/>
          </p:cNvSpPr>
          <p:nvPr>
            <p:ph idx="1"/>
          </p:nvPr>
        </p:nvSpPr>
        <p:spPr>
          <a:xfrm>
            <a:off x="88900" y="1781175"/>
            <a:ext cx="11039475" cy="5033035"/>
          </a:xfrm>
        </p:spPr>
        <p:txBody>
          <a:bodyPr vert="horz" lIns="91440" tIns="45720" rIns="91440" bIns="45720" rtlCol="0" anchor="t">
            <a:normAutofit/>
          </a:bodyPr>
          <a:lstStyle/>
          <a:p>
            <a:r>
              <a:rPr lang="en-US" sz="2800"/>
              <a:t>In the mid-1760s, a different group men claiming to be the Sons of Liberty, tenants on the Livingston, Philipse, &amp; Courtland manors on the Hudson River, stopped paying rent &amp; began to seize land</a:t>
            </a:r>
            <a:r>
              <a:rPr lang="en-US"/>
              <a:t>  </a:t>
            </a:r>
            <a:endParaRPr lang="en-US" dirty="0"/>
          </a:p>
          <a:p>
            <a:pPr lvl="1"/>
            <a:r>
              <a:rPr lang="en-US" sz="2800"/>
              <a:t>suppressed by British &amp; colonial troops</a:t>
            </a:r>
            <a:endParaRPr lang="en-US" sz="2800" dirty="0"/>
          </a:p>
          <a:p>
            <a:r>
              <a:rPr lang="en-US" sz="2800" b="1"/>
              <a:t>Green Mountain Boys</a:t>
            </a:r>
            <a:endParaRPr lang="en-US" sz="2800" b="1" dirty="0"/>
          </a:p>
          <a:p>
            <a:pPr lvl="1"/>
            <a:r>
              <a:rPr lang="en-US" sz="2800"/>
              <a:t>mid-1770s group of men led by Ethan Allen who resisted the outside claims to land in what was New York, but in the 1750s the governor of New Hampshire had given large land grants in the area to New England families</a:t>
            </a:r>
            <a:endParaRPr lang="en-US" sz="2800" dirty="0"/>
          </a:p>
          <a:p>
            <a:pPr lvl="2"/>
            <a:r>
              <a:rPr lang="en-US" sz="2600"/>
              <a:t>gained control of the region &amp; it became Vermont</a:t>
            </a:r>
            <a:endParaRPr lang="en-US" sz="2600" dirty="0"/>
          </a:p>
          <a:p>
            <a:r>
              <a:rPr lang="en-US" sz="3000"/>
              <a:t>These conflicts revealed social tension in the colonies</a:t>
            </a:r>
            <a:endParaRPr lang="en-US" sz="3000" dirty="0"/>
          </a:p>
        </p:txBody>
      </p:sp>
    </p:spTree>
    <p:extLst>
      <p:ext uri="{BB962C8B-B14F-4D97-AF65-F5344CB8AC3E}">
        <p14:creationId xmlns:p14="http://schemas.microsoft.com/office/powerpoint/2010/main" val="2284703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Townshend Crisis</a:t>
            </a:r>
            <a:endParaRPr lang="en-US" dirty="0"/>
          </a:p>
        </p:txBody>
      </p:sp>
      <p:sp>
        <p:nvSpPr>
          <p:cNvPr id="3" name="Content Placeholder 2"/>
          <p:cNvSpPr>
            <a:spLocks noGrp="1"/>
          </p:cNvSpPr>
          <p:nvPr>
            <p:ph idx="1"/>
          </p:nvPr>
        </p:nvSpPr>
        <p:spPr>
          <a:xfrm>
            <a:off x="354938" y="1660571"/>
            <a:ext cx="10773437" cy="4511629"/>
          </a:xfrm>
        </p:spPr>
        <p:txBody>
          <a:bodyPr vert="horz" lIns="91440" tIns="45720" rIns="91440" bIns="45720" rtlCol="0" anchor="t">
            <a:normAutofit/>
          </a:bodyPr>
          <a:lstStyle/>
          <a:p>
            <a:r>
              <a:rPr lang="en-US" sz="2800"/>
              <a:t>1767: new taxes on goods imported to the colonies were imposed &amp; a new board of custom commissioners were appointed to collect them &amp; suppress smuggling</a:t>
            </a:r>
            <a:endParaRPr lang="en-US" sz="2800" dirty="0"/>
          </a:p>
          <a:p>
            <a:endParaRPr lang="en-US" sz="2800" dirty="0"/>
          </a:p>
          <a:p>
            <a:pPr lvl="1"/>
            <a:r>
              <a:rPr lang="en-US" sz="2600"/>
              <a:t>1768: ban on importing British goods is reinstated</a:t>
            </a:r>
            <a:endParaRPr lang="en-US" sz="2600" dirty="0"/>
          </a:p>
          <a:p>
            <a:pPr lvl="2"/>
            <a:r>
              <a:rPr lang="en-US" sz="2400"/>
              <a:t>became a virtue to wear colonial goods instead of imported British finery</a:t>
            </a:r>
            <a:endParaRPr lang="en-US" sz="2400" dirty="0"/>
          </a:p>
          <a:p>
            <a:pPr lvl="2"/>
            <a:endParaRPr lang="en-US" sz="2400" dirty="0"/>
          </a:p>
        </p:txBody>
      </p:sp>
    </p:spTree>
    <p:extLst>
      <p:ext uri="{BB962C8B-B14F-4D97-AF65-F5344CB8AC3E}">
        <p14:creationId xmlns:p14="http://schemas.microsoft.com/office/powerpoint/2010/main" val="115629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Prelude to Revolution </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sz="2800"/>
              <a:t>Great Awakening </a:t>
            </a:r>
            <a:endParaRPr lang="en-US" sz="2800" dirty="0"/>
          </a:p>
          <a:p>
            <a:pPr lvl="1"/>
            <a:r>
              <a:rPr lang="en-US" sz="2600"/>
              <a:t>allowed people to question many forms of established authority </a:t>
            </a:r>
            <a:endParaRPr lang="en-US" sz="2600" dirty="0"/>
          </a:p>
          <a:p>
            <a:pPr lvl="2"/>
            <a:r>
              <a:rPr lang="en-US" sz="2400"/>
              <a:t>encouraged independent thinking</a:t>
            </a:r>
            <a:endParaRPr lang="en-US" sz="2400" dirty="0"/>
          </a:p>
          <a:p>
            <a:pPr lvl="2"/>
            <a:endParaRPr lang="en-US" sz="2400" dirty="0"/>
          </a:p>
          <a:p>
            <a:pPr lvl="1"/>
            <a:r>
              <a:rPr lang="en-US" sz="2600" dirty="0"/>
              <a:t>broadened the range of religious options</a:t>
            </a:r>
          </a:p>
          <a:p>
            <a:pPr lvl="1"/>
            <a:endParaRPr lang="en-US" sz="2600" dirty="0"/>
          </a:p>
          <a:p>
            <a:pPr lvl="1"/>
            <a:r>
              <a:rPr lang="en-US" sz="2600" dirty="0"/>
              <a:t>Newspaper and pamphlet wars expanded the printing capabilities of the colonies</a:t>
            </a:r>
          </a:p>
        </p:txBody>
      </p:sp>
    </p:spTree>
    <p:extLst>
      <p:ext uri="{BB962C8B-B14F-4D97-AF65-F5344CB8AC3E}">
        <p14:creationId xmlns:p14="http://schemas.microsoft.com/office/powerpoint/2010/main" val="1733463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Boston Massacre</a:t>
            </a:r>
            <a:endParaRPr lang="en-US" dirty="0"/>
          </a:p>
        </p:txBody>
      </p:sp>
      <p:sp>
        <p:nvSpPr>
          <p:cNvPr id="3" name="Content Placeholder 2"/>
          <p:cNvSpPr>
            <a:spLocks noGrp="1"/>
          </p:cNvSpPr>
          <p:nvPr>
            <p:ph idx="1"/>
          </p:nvPr>
        </p:nvSpPr>
        <p:spPr>
          <a:xfrm>
            <a:off x="63500" y="1697038"/>
            <a:ext cx="11513288" cy="4802237"/>
          </a:xfrm>
        </p:spPr>
        <p:txBody>
          <a:bodyPr vert="horz" lIns="91440" tIns="45720" rIns="91440" bIns="45720" rtlCol="0" anchor="t">
            <a:normAutofit/>
          </a:bodyPr>
          <a:lstStyle/>
          <a:p>
            <a:r>
              <a:rPr lang="en-US" sz="2800" dirty="0"/>
              <a:t>Royal troops had been stationed in Boston since riots in 1768 following the seizure of the </a:t>
            </a:r>
            <a:r>
              <a:rPr lang="en-US" sz="2800" i="1" dirty="0"/>
              <a:t>Liberty</a:t>
            </a:r>
            <a:r>
              <a:rPr lang="en-US" sz="2800" dirty="0"/>
              <a:t> for violating trade regulations</a:t>
            </a:r>
          </a:p>
          <a:p>
            <a:r>
              <a:rPr lang="en-US" sz="2800" dirty="0"/>
              <a:t>March 5, 1770</a:t>
            </a:r>
          </a:p>
          <a:p>
            <a:pPr lvl="1"/>
            <a:r>
              <a:rPr lang="en-US" sz="2600" dirty="0"/>
              <a:t>fight broke out between a snowball-throwing crowd of Bostonians and British troops</a:t>
            </a:r>
          </a:p>
          <a:p>
            <a:pPr lvl="2"/>
            <a:r>
              <a:rPr lang="en-US" sz="2400" dirty="0"/>
              <a:t>5 colonists are left dead</a:t>
            </a:r>
          </a:p>
          <a:p>
            <a:pPr lvl="2"/>
            <a:r>
              <a:rPr lang="en-US" sz="2400" dirty="0"/>
              <a:t>commanding officer &amp; 8 soldiers were put on trial</a:t>
            </a:r>
          </a:p>
          <a:p>
            <a:pPr lvl="3"/>
            <a:r>
              <a:rPr lang="en-US" sz="2400" dirty="0"/>
              <a:t>defended by John Adams</a:t>
            </a:r>
          </a:p>
          <a:p>
            <a:pPr lvl="4"/>
            <a:r>
              <a:rPr lang="en-US" sz="2400" dirty="0"/>
              <a:t>seven not-guilty, two convicted of manslaughter</a:t>
            </a:r>
          </a:p>
          <a:p>
            <a:pPr lvl="2"/>
            <a:r>
              <a:rPr lang="en-US" sz="2400" dirty="0"/>
              <a:t>Paul Revere stirs the feelings of the colonies with his print of the event</a:t>
            </a:r>
          </a:p>
        </p:txBody>
      </p:sp>
    </p:spTree>
    <p:extLst>
      <p:ext uri="{BB962C8B-B14F-4D97-AF65-F5344CB8AC3E}">
        <p14:creationId xmlns:p14="http://schemas.microsoft.com/office/powerpoint/2010/main" val="2841635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end of the Townshend duties</a:t>
            </a:r>
            <a:endParaRPr lang="en-US" dirty="0"/>
          </a:p>
        </p:txBody>
      </p:sp>
      <p:sp>
        <p:nvSpPr>
          <p:cNvPr id="3" name="Content Placeholder 2"/>
          <p:cNvSpPr>
            <a:spLocks noGrp="1"/>
          </p:cNvSpPr>
          <p:nvPr>
            <p:ph idx="1"/>
          </p:nvPr>
        </p:nvSpPr>
        <p:spPr>
          <a:xfrm>
            <a:off x="149225" y="1770063"/>
            <a:ext cx="11669949" cy="4595959"/>
          </a:xfrm>
        </p:spPr>
        <p:txBody>
          <a:bodyPr vert="horz" lIns="91440" tIns="45720" rIns="91440" bIns="45720" rtlCol="0" anchor="t">
            <a:normAutofit/>
          </a:bodyPr>
          <a:lstStyle/>
          <a:p>
            <a:r>
              <a:rPr lang="en-US" sz="2800"/>
              <a:t>1770: boycott of British goods was collapsing</a:t>
            </a:r>
            <a:endParaRPr lang="en-US" sz="2800" dirty="0"/>
          </a:p>
          <a:p>
            <a:endParaRPr lang="en-US" sz="2800" dirty="0"/>
          </a:p>
          <a:p>
            <a:pPr lvl="1"/>
            <a:r>
              <a:rPr lang="en-US" sz="2600"/>
              <a:t>British merchants push for the repeal of the Townshend duties</a:t>
            </a:r>
            <a:endParaRPr lang="en-US" sz="2600" dirty="0"/>
          </a:p>
          <a:p>
            <a:pPr lvl="1"/>
            <a:r>
              <a:rPr lang="en-US" sz="2600"/>
              <a:t>government agreed, but left a tax on tea</a:t>
            </a:r>
            <a:endParaRPr lang="en-US" sz="2600" dirty="0"/>
          </a:p>
          <a:p>
            <a:pPr lvl="1"/>
            <a:r>
              <a:rPr lang="en-US" sz="2600"/>
              <a:t>troops removed from Boston </a:t>
            </a:r>
            <a:endParaRPr lang="en-US" sz="2600" dirty="0"/>
          </a:p>
          <a:p>
            <a:pPr lvl="1"/>
            <a:r>
              <a:rPr lang="en-US" sz="2600"/>
              <a:t>boycott ends</a:t>
            </a:r>
            <a:endParaRPr lang="en-US" sz="2600" dirty="0"/>
          </a:p>
          <a:p>
            <a:pPr lvl="1"/>
            <a:endParaRPr lang="en-US" sz="2600" dirty="0"/>
          </a:p>
          <a:p>
            <a:r>
              <a:rPr lang="en-US" sz="2800"/>
              <a:t>Unrest remained as rumors of a plan to send Anglican bishops to America to establish religious courts surfaces</a:t>
            </a:r>
            <a:endParaRPr lang="en-US" sz="2800" dirty="0"/>
          </a:p>
        </p:txBody>
      </p:sp>
    </p:spTree>
    <p:extLst>
      <p:ext uri="{BB962C8B-B14F-4D97-AF65-F5344CB8AC3E}">
        <p14:creationId xmlns:p14="http://schemas.microsoft.com/office/powerpoint/2010/main" val="2459503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985" y="109100"/>
            <a:ext cx="10058400" cy="1609344"/>
          </a:xfrm>
        </p:spPr>
        <p:txBody>
          <a:bodyPr/>
          <a:lstStyle/>
          <a:p>
            <a:r>
              <a:rPr lang="en-US"/>
              <a:t>Tea Act </a:t>
            </a:r>
            <a:endParaRPr lang="en-US" dirty="0"/>
          </a:p>
        </p:txBody>
      </p:sp>
      <p:sp>
        <p:nvSpPr>
          <p:cNvPr id="3" name="Content Placeholder 2"/>
          <p:cNvSpPr>
            <a:spLocks noGrp="1"/>
          </p:cNvSpPr>
          <p:nvPr>
            <p:ph idx="1"/>
          </p:nvPr>
        </p:nvSpPr>
        <p:spPr>
          <a:xfrm>
            <a:off x="173038" y="1297108"/>
            <a:ext cx="11888787" cy="5335467"/>
          </a:xfrm>
        </p:spPr>
        <p:txBody>
          <a:bodyPr vert="horz" lIns="91440" tIns="45720" rIns="91440" bIns="45720" rtlCol="0" anchor="t">
            <a:normAutofit/>
          </a:bodyPr>
          <a:lstStyle/>
          <a:p>
            <a:r>
              <a:rPr lang="en-US" sz="2800"/>
              <a:t>East India Company was given rebates &amp; tax incentives to sell tea in America</a:t>
            </a:r>
            <a:endParaRPr lang="en-US" sz="2800" dirty="0"/>
          </a:p>
          <a:p>
            <a:pPr lvl="1"/>
            <a:r>
              <a:rPr lang="en-US" sz="2600"/>
              <a:t>undertaken to bailout the struggling company</a:t>
            </a:r>
            <a:endParaRPr lang="en-US" sz="2600" dirty="0"/>
          </a:p>
          <a:p>
            <a:pPr lvl="1"/>
            <a:r>
              <a:rPr lang="en-US" sz="2600"/>
              <a:t>undercut merchants &amp; smugglers</a:t>
            </a:r>
            <a:endParaRPr lang="en-US" sz="2600" dirty="0"/>
          </a:p>
          <a:p>
            <a:pPr lvl="1"/>
            <a:r>
              <a:rPr lang="en-US" sz="2600"/>
              <a:t>tax on tea was not new</a:t>
            </a:r>
            <a:endParaRPr lang="en-US" sz="2600" dirty="0"/>
          </a:p>
          <a:p>
            <a:pPr lvl="2"/>
            <a:r>
              <a:rPr lang="en-US" sz="2400"/>
              <a:t>many insisted that it acknowledge Britain's right to tax the colonies</a:t>
            </a:r>
            <a:endParaRPr lang="en-US" sz="2400" dirty="0"/>
          </a:p>
          <a:p>
            <a:pPr lvl="2"/>
            <a:endParaRPr lang="en-US" sz="2400" dirty="0"/>
          </a:p>
          <a:p>
            <a:r>
              <a:rPr lang="en-US" sz="2800"/>
              <a:t>December 16, 1773</a:t>
            </a:r>
            <a:endParaRPr lang="en-US" sz="2800" dirty="0"/>
          </a:p>
          <a:p>
            <a:pPr lvl="1"/>
            <a:r>
              <a:rPr lang="en-US" sz="2600"/>
              <a:t>group of colonists disguised as Indians boarded three ships in Boston Harbor &amp; threw 300 chests of tea into the water</a:t>
            </a:r>
            <a:endParaRPr lang="en-US" sz="2600" dirty="0"/>
          </a:p>
          <a:p>
            <a:pPr lvl="1"/>
            <a:r>
              <a:rPr lang="en-US" sz="2600"/>
              <a:t>Became known as the Boston Tea Party</a:t>
            </a:r>
            <a:endParaRPr lang="en-US" sz="2600" dirty="0"/>
          </a:p>
          <a:p>
            <a:pPr lvl="1"/>
            <a:r>
              <a:rPr lang="en-US" sz="2600"/>
              <a:t>in response, Parliament passes the Coercive Acts (AKA Intolerable Acts)</a:t>
            </a:r>
            <a:endParaRPr lang="en-US" sz="2600" dirty="0"/>
          </a:p>
        </p:txBody>
      </p:sp>
    </p:spTree>
    <p:extLst>
      <p:ext uri="{BB962C8B-B14F-4D97-AF65-F5344CB8AC3E}">
        <p14:creationId xmlns:p14="http://schemas.microsoft.com/office/powerpoint/2010/main" val="2353189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Intolerable Acts</a:t>
            </a:r>
            <a:endParaRPr lang="en-US" dirty="0"/>
          </a:p>
        </p:txBody>
      </p:sp>
      <p:sp>
        <p:nvSpPr>
          <p:cNvPr id="3" name="Content Placeholder 2"/>
          <p:cNvSpPr>
            <a:spLocks noGrp="1"/>
          </p:cNvSpPr>
          <p:nvPr>
            <p:ph idx="1"/>
          </p:nvPr>
        </p:nvSpPr>
        <p:spPr>
          <a:xfrm>
            <a:off x="88900" y="1624013"/>
            <a:ext cx="11500007" cy="4851035"/>
          </a:xfrm>
        </p:spPr>
        <p:txBody>
          <a:bodyPr vert="horz" lIns="91440" tIns="45720" rIns="91440" bIns="45720" rtlCol="0" anchor="t">
            <a:normAutofit/>
          </a:bodyPr>
          <a:lstStyle/>
          <a:p>
            <a:r>
              <a:rPr lang="en-US" sz="2800"/>
              <a:t>Parliament closed the port of Boston until the tea was paid for</a:t>
            </a:r>
            <a:endParaRPr lang="en-US" sz="2800" dirty="0"/>
          </a:p>
          <a:p>
            <a:r>
              <a:rPr lang="en-US" sz="2800"/>
              <a:t>altered the Massachusetts Charter of 1691 </a:t>
            </a:r>
            <a:endParaRPr lang="en-US" sz="2800" dirty="0"/>
          </a:p>
          <a:p>
            <a:pPr lvl="1"/>
            <a:r>
              <a:rPr lang="en-US" sz="2600"/>
              <a:t>curtailed town meetings</a:t>
            </a:r>
            <a:endParaRPr lang="en-US" sz="2600" dirty="0"/>
          </a:p>
          <a:p>
            <a:pPr lvl="1"/>
            <a:r>
              <a:rPr lang="en-US" sz="2600"/>
              <a:t>governor could appoint members to the council</a:t>
            </a:r>
            <a:endParaRPr lang="en-US" sz="2600" dirty="0"/>
          </a:p>
          <a:p>
            <a:r>
              <a:rPr lang="en-US" sz="2800"/>
              <a:t>Military commanders could lodge soldiers in private homes</a:t>
            </a:r>
            <a:endParaRPr lang="en-US" sz="2800" dirty="0"/>
          </a:p>
          <a:p>
            <a:endParaRPr lang="en-US" sz="2800" dirty="0"/>
          </a:p>
        </p:txBody>
      </p:sp>
    </p:spTree>
    <p:extLst>
      <p:ext uri="{BB962C8B-B14F-4D97-AF65-F5344CB8AC3E}">
        <p14:creationId xmlns:p14="http://schemas.microsoft.com/office/powerpoint/2010/main" val="524854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Quebec Act</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sz="2800"/>
              <a:t>Extended the southern boundary of the Canadian province to the Ohio River</a:t>
            </a:r>
            <a:endParaRPr lang="en-US" sz="2800" dirty="0"/>
          </a:p>
          <a:p>
            <a:pPr lvl="1"/>
            <a:r>
              <a:rPr lang="en-US" sz="2600"/>
              <a:t>granted legal toleration to the Catholic Church in Canada</a:t>
            </a:r>
            <a:endParaRPr lang="en-US" sz="2600" dirty="0"/>
          </a:p>
          <a:p>
            <a:pPr lvl="1"/>
            <a:r>
              <a:rPr lang="en-US" sz="2600"/>
              <a:t>threw into question land claims in the Ohio country</a:t>
            </a:r>
            <a:endParaRPr lang="en-US" sz="2600" dirty="0"/>
          </a:p>
          <a:p>
            <a:pPr lvl="2"/>
            <a:r>
              <a:rPr lang="en-US" sz="2400"/>
              <a:t>convinced many Britain was trying to strengthen Catholicism in America</a:t>
            </a:r>
            <a:endParaRPr lang="en-US" sz="2400" dirty="0"/>
          </a:p>
          <a:p>
            <a:pPr lvl="2"/>
            <a:endParaRPr lang="en-US" sz="2400" dirty="0"/>
          </a:p>
        </p:txBody>
      </p:sp>
    </p:spTree>
    <p:extLst>
      <p:ext uri="{BB962C8B-B14F-4D97-AF65-F5344CB8AC3E}">
        <p14:creationId xmlns:p14="http://schemas.microsoft.com/office/powerpoint/2010/main" val="3223490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Growing Tension</a:t>
            </a:r>
            <a:endParaRPr lang="en-US" dirty="0"/>
          </a:p>
        </p:txBody>
      </p:sp>
      <p:sp>
        <p:nvSpPr>
          <p:cNvPr id="3" name="Content Placeholder 2"/>
          <p:cNvSpPr>
            <a:spLocks noGrp="1"/>
          </p:cNvSpPr>
          <p:nvPr>
            <p:ph idx="1"/>
          </p:nvPr>
        </p:nvSpPr>
        <p:spPr>
          <a:xfrm>
            <a:off x="197387" y="1672685"/>
            <a:ext cx="10930988" cy="4499515"/>
          </a:xfrm>
        </p:spPr>
        <p:txBody>
          <a:bodyPr vert="horz" lIns="91440" tIns="45720" rIns="91440" bIns="45720" rtlCol="0" anchor="t">
            <a:normAutofit/>
          </a:bodyPr>
          <a:lstStyle/>
          <a:p>
            <a:r>
              <a:rPr lang="en-US" sz="2800" b="1"/>
              <a:t>September 1774:</a:t>
            </a:r>
            <a:endParaRPr lang="en-US" sz="2800" b="1" dirty="0"/>
          </a:p>
          <a:p>
            <a:pPr lvl="1"/>
            <a:r>
              <a:rPr lang="en-US" sz="2600"/>
              <a:t>Worcester, MA</a:t>
            </a:r>
            <a:endParaRPr lang="en-US" sz="2600" dirty="0"/>
          </a:p>
          <a:p>
            <a:pPr lvl="2"/>
            <a:r>
              <a:rPr lang="en-US" sz="2400"/>
              <a:t>4,600 militia from 37 towns line both sides of the streets as British appointed officials were forced to walk the gauntlet between them</a:t>
            </a:r>
            <a:endParaRPr lang="en-US" sz="2400" dirty="0"/>
          </a:p>
          <a:p>
            <a:pPr lvl="2"/>
            <a:endParaRPr lang="en-US" sz="2400" dirty="0"/>
          </a:p>
          <a:p>
            <a:pPr lvl="1"/>
            <a:r>
              <a:rPr lang="en-US" sz="2600" b="1"/>
              <a:t>Suffolk Resolves</a:t>
            </a:r>
            <a:endParaRPr lang="en-US" sz="2600" b="1" dirty="0"/>
          </a:p>
          <a:p>
            <a:pPr lvl="2"/>
            <a:r>
              <a:rPr lang="en-US" sz="2400"/>
              <a:t>convention of delegates from MA towns approve a series of resolutions</a:t>
            </a:r>
            <a:endParaRPr lang="en-US" sz="2400" dirty="0"/>
          </a:p>
          <a:p>
            <a:pPr lvl="2"/>
            <a:r>
              <a:rPr lang="en-US" sz="2400"/>
              <a:t>urged Americans to refuse obedience to the new laws, withhold taxes, &amp; prepare for war</a:t>
            </a:r>
            <a:endParaRPr lang="en-US" sz="2400" dirty="0"/>
          </a:p>
        </p:txBody>
      </p:sp>
    </p:spTree>
    <p:extLst>
      <p:ext uri="{BB962C8B-B14F-4D97-AF65-F5344CB8AC3E}">
        <p14:creationId xmlns:p14="http://schemas.microsoft.com/office/powerpoint/2010/main" val="462459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Continental Congress</a:t>
            </a:r>
            <a:endParaRPr lang="en-US" dirty="0"/>
          </a:p>
        </p:txBody>
      </p:sp>
      <p:sp>
        <p:nvSpPr>
          <p:cNvPr id="3" name="Content Placeholder 2"/>
          <p:cNvSpPr>
            <a:spLocks noGrp="1"/>
          </p:cNvSpPr>
          <p:nvPr>
            <p:ph idx="1"/>
          </p:nvPr>
        </p:nvSpPr>
        <p:spPr>
          <a:xfrm>
            <a:off x="125413" y="1588087"/>
            <a:ext cx="12081111" cy="5166726"/>
          </a:xfrm>
        </p:spPr>
        <p:txBody>
          <a:bodyPr vert="horz" lIns="91440" tIns="45720" rIns="91440" bIns="45720" rtlCol="0" anchor="t">
            <a:normAutofit lnSpcReduction="10000"/>
          </a:bodyPr>
          <a:lstStyle/>
          <a:p>
            <a:r>
              <a:rPr lang="en-US" sz="2800"/>
              <a:t>September 1774 in Philadelphia</a:t>
            </a:r>
            <a:endParaRPr lang="en-US" sz="2800" dirty="0"/>
          </a:p>
          <a:p>
            <a:endParaRPr lang="en-US" sz="2800" dirty="0"/>
          </a:p>
          <a:p>
            <a:pPr lvl="1"/>
            <a:r>
              <a:rPr lang="en-US" sz="2600"/>
              <a:t>leaders of 12 colonies (all except Georgia) met to coordinate resistance to the Intolerable Acts</a:t>
            </a:r>
            <a:endParaRPr lang="en-US" sz="2600" dirty="0"/>
          </a:p>
          <a:p>
            <a:pPr lvl="1"/>
            <a:endParaRPr lang="en-US" sz="2600" dirty="0"/>
          </a:p>
          <a:p>
            <a:pPr lvl="1"/>
            <a:r>
              <a:rPr lang="en-US" sz="2600"/>
              <a:t>endorsed the Suffolk Resolves &amp; adopted the Continental Association which called for an almost complete halt to trade with Great Britain &amp; the West Indies</a:t>
            </a:r>
            <a:endParaRPr lang="en-US" sz="2600" dirty="0"/>
          </a:p>
          <a:p>
            <a:pPr lvl="2"/>
            <a:r>
              <a:rPr lang="en-US" sz="2400"/>
              <a:t>encouraged domestic manufacturing</a:t>
            </a:r>
            <a:endParaRPr lang="en-US" sz="2400" dirty="0"/>
          </a:p>
          <a:p>
            <a:pPr lvl="2"/>
            <a:r>
              <a:rPr lang="en-US" sz="2400"/>
              <a:t>authorized local Committees of Safety to take action against "enemies of American liberty"</a:t>
            </a:r>
            <a:endParaRPr lang="en-US" sz="2400" dirty="0"/>
          </a:p>
          <a:p>
            <a:pPr lvl="2"/>
            <a:r>
              <a:rPr lang="en-US" sz="2400"/>
              <a:t>Local committees such as this became the political training grounds for people with little prior experience in government</a:t>
            </a:r>
            <a:endParaRPr lang="en-US" sz="2400" dirty="0"/>
          </a:p>
          <a:p>
            <a:endParaRPr lang="en-US" sz="2800" dirty="0"/>
          </a:p>
        </p:txBody>
      </p:sp>
    </p:spTree>
    <p:extLst>
      <p:ext uri="{BB962C8B-B14F-4D97-AF65-F5344CB8AC3E}">
        <p14:creationId xmlns:p14="http://schemas.microsoft.com/office/powerpoint/2010/main" val="24444792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Sweets of Liberty</a:t>
            </a:r>
            <a:endParaRPr lang="en-US" dirty="0"/>
          </a:p>
        </p:txBody>
      </p:sp>
      <p:sp>
        <p:nvSpPr>
          <p:cNvPr id="3" name="Content Placeholder 2"/>
          <p:cNvSpPr>
            <a:spLocks noGrp="1"/>
          </p:cNvSpPr>
          <p:nvPr>
            <p:ph idx="1"/>
          </p:nvPr>
        </p:nvSpPr>
        <p:spPr>
          <a:xfrm>
            <a:off x="245864" y="1721141"/>
            <a:ext cx="10882511" cy="4451059"/>
          </a:xfrm>
        </p:spPr>
        <p:txBody>
          <a:bodyPr vert="horz" lIns="91440" tIns="45720" rIns="91440" bIns="45720" rtlCol="0" anchor="t">
            <a:normAutofit/>
          </a:bodyPr>
          <a:lstStyle/>
          <a:p>
            <a:r>
              <a:rPr lang="en-US" sz="2800"/>
              <a:t>Americans began to base their claims not on the rights of Englishman but on natural rights &amp; universal freedom</a:t>
            </a:r>
            <a:endParaRPr lang="en-US" sz="2800" dirty="0"/>
          </a:p>
          <a:p>
            <a:endParaRPr lang="en-US" sz="2800" dirty="0"/>
          </a:p>
          <a:p>
            <a:r>
              <a:rPr lang="en-US" sz="2800"/>
              <a:t>Influenced by the Enlightenment thinkers such as John Locke</a:t>
            </a:r>
            <a:endParaRPr lang="en-US" sz="2800" dirty="0"/>
          </a:p>
          <a:p>
            <a:endParaRPr lang="en-US" sz="2800" dirty="0"/>
          </a:p>
        </p:txBody>
      </p:sp>
    </p:spTree>
    <p:extLst>
      <p:ext uri="{BB962C8B-B14F-4D97-AF65-F5344CB8AC3E}">
        <p14:creationId xmlns:p14="http://schemas.microsoft.com/office/powerpoint/2010/main" val="2760508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Shot Heard Round the world</a:t>
            </a:r>
            <a:endParaRPr lang="en-US" dirty="0"/>
          </a:p>
        </p:txBody>
      </p:sp>
      <p:sp>
        <p:nvSpPr>
          <p:cNvPr id="3" name="Content Placeholder 2"/>
          <p:cNvSpPr>
            <a:spLocks noGrp="1"/>
          </p:cNvSpPr>
          <p:nvPr>
            <p:ph idx="1"/>
          </p:nvPr>
        </p:nvSpPr>
        <p:spPr>
          <a:xfrm>
            <a:off x="52388" y="1624013"/>
            <a:ext cx="11961117" cy="4718050"/>
          </a:xfrm>
        </p:spPr>
        <p:txBody>
          <a:bodyPr vert="horz" lIns="91440" tIns="45720" rIns="91440" bIns="45720" rtlCol="0" anchor="t">
            <a:normAutofit/>
          </a:bodyPr>
          <a:lstStyle/>
          <a:p>
            <a:r>
              <a:rPr lang="en-US" sz="2800"/>
              <a:t>April 19, 1775</a:t>
            </a:r>
            <a:endParaRPr lang="en-US" sz="2800" dirty="0"/>
          </a:p>
          <a:p>
            <a:endParaRPr lang="en-US" sz="2800" dirty="0"/>
          </a:p>
          <a:p>
            <a:pPr lvl="1"/>
            <a:r>
              <a:rPr lang="en-US" sz="2600"/>
              <a:t>British troops marched on Concord, MA to seize arms being stockpiled there</a:t>
            </a:r>
            <a:endParaRPr lang="en-US" sz="2600" dirty="0"/>
          </a:p>
          <a:p>
            <a:pPr lvl="2"/>
            <a:r>
              <a:rPr lang="en-US" sz="2400"/>
              <a:t>Riders warn colonists &amp; militiamen take up arms </a:t>
            </a:r>
            <a:endParaRPr lang="en-US" sz="2400" dirty="0"/>
          </a:p>
          <a:p>
            <a:pPr lvl="2"/>
            <a:r>
              <a:rPr lang="en-US" sz="2400"/>
              <a:t>skirmishes took place at Lexington &amp; again at Concord </a:t>
            </a:r>
            <a:endParaRPr lang="en-US" sz="2400" dirty="0"/>
          </a:p>
          <a:p>
            <a:pPr lvl="2"/>
            <a:r>
              <a:rPr lang="en-US" sz="2400"/>
              <a:t>British retreat to Boston</a:t>
            </a:r>
            <a:endParaRPr lang="en-US" sz="2400" dirty="0"/>
          </a:p>
          <a:p>
            <a:pPr lvl="3"/>
            <a:r>
              <a:rPr lang="en-US" sz="2400"/>
              <a:t>49 colonists &amp; 73 British troops die</a:t>
            </a:r>
            <a:endParaRPr lang="en-US" sz="2400" dirty="0"/>
          </a:p>
          <a:p>
            <a:r>
              <a:rPr lang="en-US" sz="2800" dirty="0"/>
              <a:t>British declared the colonies in rebellion, dispatched thousands of troops, &amp; ordered the closing of all colonial ports</a:t>
            </a:r>
          </a:p>
        </p:txBody>
      </p:sp>
    </p:spTree>
    <p:extLst>
      <p:ext uri="{BB962C8B-B14F-4D97-AF65-F5344CB8AC3E}">
        <p14:creationId xmlns:p14="http://schemas.microsoft.com/office/powerpoint/2010/main" val="2817705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Second Continental Congress</a:t>
            </a:r>
            <a:endParaRPr lang="en-US" dirty="0"/>
          </a:p>
        </p:txBody>
      </p:sp>
      <p:sp>
        <p:nvSpPr>
          <p:cNvPr id="3" name="Content Placeholder 2"/>
          <p:cNvSpPr>
            <a:spLocks noGrp="1"/>
          </p:cNvSpPr>
          <p:nvPr>
            <p:ph idx="1"/>
          </p:nvPr>
        </p:nvSpPr>
        <p:spPr>
          <a:xfrm>
            <a:off x="112713" y="1636713"/>
            <a:ext cx="12045801" cy="4523374"/>
          </a:xfrm>
        </p:spPr>
        <p:txBody>
          <a:bodyPr vert="horz" lIns="91440" tIns="45720" rIns="91440" bIns="45720" rtlCol="0" anchor="t">
            <a:normAutofit/>
          </a:bodyPr>
          <a:lstStyle/>
          <a:p>
            <a:r>
              <a:rPr lang="en-US" sz="2800"/>
              <a:t>May 1775</a:t>
            </a:r>
            <a:endParaRPr lang="en-US" sz="2800" dirty="0"/>
          </a:p>
          <a:p>
            <a:pPr lvl="1"/>
            <a:r>
              <a:rPr lang="en-US" sz="2600"/>
              <a:t>authorized raising of an army</a:t>
            </a:r>
            <a:endParaRPr lang="en-US" sz="2600" dirty="0"/>
          </a:p>
          <a:p>
            <a:pPr lvl="2"/>
            <a:r>
              <a:rPr lang="en-US" sz="2400"/>
              <a:t>printed money to pay for it</a:t>
            </a:r>
            <a:endParaRPr lang="en-US" sz="2400" dirty="0"/>
          </a:p>
          <a:p>
            <a:pPr lvl="2"/>
            <a:r>
              <a:rPr lang="en-US" sz="2400"/>
              <a:t>George Washington appointed the commander</a:t>
            </a:r>
            <a:endParaRPr lang="en-US" sz="2400" dirty="0"/>
          </a:p>
          <a:p>
            <a:pPr lvl="2"/>
            <a:endParaRPr lang="en-US" sz="2400" dirty="0"/>
          </a:p>
        </p:txBody>
      </p:sp>
    </p:spTree>
    <p:extLst>
      <p:ext uri="{BB962C8B-B14F-4D97-AF65-F5344CB8AC3E}">
        <p14:creationId xmlns:p14="http://schemas.microsoft.com/office/powerpoint/2010/main" val="4029430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Effect of the French &amp; Indian War</a:t>
            </a:r>
            <a:endParaRPr lang="en-US" dirty="0"/>
          </a:p>
        </p:txBody>
      </p:sp>
      <p:sp>
        <p:nvSpPr>
          <p:cNvPr id="3" name="Content Placeholder 2"/>
          <p:cNvSpPr>
            <a:spLocks noGrp="1"/>
          </p:cNvSpPr>
          <p:nvPr>
            <p:ph idx="1"/>
          </p:nvPr>
        </p:nvSpPr>
        <p:spPr>
          <a:xfrm>
            <a:off x="51649" y="1830388"/>
            <a:ext cx="12129239" cy="4970462"/>
          </a:xfrm>
        </p:spPr>
        <p:txBody>
          <a:bodyPr vert="horz" lIns="91440" tIns="45720" rIns="91440" bIns="45720" rtlCol="0" anchor="t">
            <a:normAutofit/>
          </a:bodyPr>
          <a:lstStyle/>
          <a:p>
            <a:r>
              <a:rPr lang="en-US" sz="2800" dirty="0">
                <a:latin typeface="Rockwell" charset="0"/>
              </a:rPr>
              <a:t>The colonies emerged from the Seven Years' War with an increased sense of solidarity </a:t>
            </a:r>
          </a:p>
          <a:p>
            <a:endParaRPr lang="en-US" sz="2800" dirty="0">
              <a:latin typeface="Rockwell" charset="0"/>
            </a:endParaRPr>
          </a:p>
          <a:p>
            <a:r>
              <a:rPr lang="en-US" sz="2800" dirty="0">
                <a:latin typeface="Rockwell" charset="0"/>
              </a:rPr>
              <a:t>The colonies were never more British than in 1763</a:t>
            </a:r>
          </a:p>
          <a:p>
            <a:pPr lvl="1"/>
            <a:r>
              <a:rPr lang="en-US" sz="2600" dirty="0">
                <a:latin typeface="Rockwell" charset="0"/>
              </a:rPr>
              <a:t>However, the Proclamation Line of 1763 &amp; increased attention from Britain led many to feel betrayed </a:t>
            </a:r>
          </a:p>
          <a:p>
            <a:r>
              <a:rPr lang="en-US" sz="2800" dirty="0">
                <a:latin typeface="Rockwell" charset="0"/>
              </a:rPr>
              <a:t>France cedes Canada to Britain in exchange for Guadeloupe &amp; Martinique</a:t>
            </a:r>
          </a:p>
          <a:p>
            <a:pPr lvl="1"/>
            <a:r>
              <a:rPr lang="en-US" sz="2600" dirty="0">
                <a:latin typeface="Rockwell" charset="0"/>
              </a:rPr>
              <a:t>Gave Louisiana to Spain</a:t>
            </a:r>
          </a:p>
          <a:p>
            <a:r>
              <a:rPr lang="en-US" sz="2800" dirty="0">
                <a:latin typeface="Rockwell" charset="0"/>
              </a:rPr>
              <a:t>Spain gave Florida to Britain in exchange for the Philippines &amp; Cuba</a:t>
            </a:r>
          </a:p>
          <a:p>
            <a:pPr lvl="1"/>
            <a:endParaRPr lang="en-US" sz="2600" dirty="0">
              <a:latin typeface="Rockwell" charset="0"/>
            </a:endParaRPr>
          </a:p>
        </p:txBody>
      </p:sp>
    </p:spTree>
    <p:extLst>
      <p:ext uri="{BB962C8B-B14F-4D97-AF65-F5344CB8AC3E}">
        <p14:creationId xmlns:p14="http://schemas.microsoft.com/office/powerpoint/2010/main" val="1294908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Early Conflict</a:t>
            </a:r>
            <a:endParaRPr lang="en-US" dirty="0"/>
          </a:p>
        </p:txBody>
      </p:sp>
      <p:sp>
        <p:nvSpPr>
          <p:cNvPr id="3" name="Content Placeholder 2"/>
          <p:cNvSpPr>
            <a:spLocks noGrp="1"/>
          </p:cNvSpPr>
          <p:nvPr>
            <p:ph idx="1"/>
          </p:nvPr>
        </p:nvSpPr>
        <p:spPr>
          <a:xfrm>
            <a:off x="293688" y="1550988"/>
            <a:ext cx="11415712" cy="5178572"/>
          </a:xfrm>
        </p:spPr>
        <p:txBody>
          <a:bodyPr vert="horz" lIns="91440" tIns="45720" rIns="91440" bIns="45720" rtlCol="0" anchor="t">
            <a:normAutofit/>
          </a:bodyPr>
          <a:lstStyle/>
          <a:p>
            <a:r>
              <a:rPr lang="en-US" sz="2800" b="1"/>
              <a:t>May 1775:</a:t>
            </a:r>
            <a:r>
              <a:rPr lang="en-US" sz="2800"/>
              <a:t> Ethan Allen &amp; the Green Mountain boys with militia from Connecticut led by Benedict Arnold surround Fort Ticonderoga &amp; force its surrender</a:t>
            </a:r>
            <a:endParaRPr lang="en-US" sz="2800" dirty="0"/>
          </a:p>
          <a:p>
            <a:endParaRPr lang="en-US" sz="2800" dirty="0"/>
          </a:p>
          <a:p>
            <a:r>
              <a:rPr lang="en-US" sz="2800"/>
              <a:t> June 17, 1775: </a:t>
            </a:r>
            <a:r>
              <a:rPr lang="en-US" sz="2800" b="1"/>
              <a:t>Bunker Hill</a:t>
            </a:r>
            <a:endParaRPr lang="en-US" sz="2800" b="1" dirty="0"/>
          </a:p>
          <a:p>
            <a:pPr lvl="1"/>
            <a:r>
              <a:rPr lang="en-US" sz="2600"/>
              <a:t>British dislodged colonial militia from Breed's Hill at a heavy cost</a:t>
            </a:r>
            <a:endParaRPr lang="en-US" sz="2600" dirty="0"/>
          </a:p>
          <a:p>
            <a:pPr marL="274320" lvl="1" indent="0">
              <a:buNone/>
            </a:pPr>
            <a:r>
              <a:rPr lang="en-US" sz="2600"/>
              <a:t> </a:t>
            </a:r>
            <a:endParaRPr lang="en-US" sz="2600" dirty="0"/>
          </a:p>
          <a:p>
            <a:r>
              <a:rPr lang="en-US" sz="2800" b="1"/>
              <a:t>March 1776:</a:t>
            </a:r>
            <a:r>
              <a:rPr lang="en-US" sz="2800"/>
              <a:t> </a:t>
            </a:r>
            <a:endParaRPr lang="en-US" sz="2800" dirty="0"/>
          </a:p>
          <a:p>
            <a:pPr lvl="1"/>
            <a:r>
              <a:rPr lang="en-US" sz="2600"/>
              <a:t>Canons from Fort Ticonderoga are used to push the British out of Boston </a:t>
            </a:r>
            <a:endParaRPr lang="en-US" sz="2600" dirty="0"/>
          </a:p>
          <a:p>
            <a:pPr lvl="2"/>
            <a:r>
              <a:rPr lang="en-US" sz="2400"/>
              <a:t>Sir William Howe cuts down the original Liberty Tree before their retreat</a:t>
            </a:r>
            <a:endParaRPr lang="en-US" sz="2400" dirty="0"/>
          </a:p>
        </p:txBody>
      </p:sp>
    </p:spTree>
    <p:extLst>
      <p:ext uri="{BB962C8B-B14F-4D97-AF65-F5344CB8AC3E}">
        <p14:creationId xmlns:p14="http://schemas.microsoft.com/office/powerpoint/2010/main" val="42434354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242" y="36417"/>
            <a:ext cx="10058400" cy="1609344"/>
          </a:xfrm>
        </p:spPr>
        <p:txBody>
          <a:bodyPr/>
          <a:lstStyle/>
          <a:p>
            <a:r>
              <a:rPr lang="en-US" b="1"/>
              <a:t>1776</a:t>
            </a:r>
            <a:endParaRPr lang="en-US" b="1" dirty="0"/>
          </a:p>
        </p:txBody>
      </p:sp>
      <p:sp>
        <p:nvSpPr>
          <p:cNvPr id="3" name="Content Placeholder 2"/>
          <p:cNvSpPr>
            <a:spLocks noGrp="1"/>
          </p:cNvSpPr>
          <p:nvPr>
            <p:ph idx="1"/>
          </p:nvPr>
        </p:nvSpPr>
        <p:spPr>
          <a:xfrm>
            <a:off x="100013" y="1127587"/>
            <a:ext cx="12120562" cy="5601826"/>
          </a:xfrm>
        </p:spPr>
        <p:txBody>
          <a:bodyPr vert="horz" lIns="91440" tIns="45720" rIns="91440" bIns="45720" rtlCol="0" anchor="t">
            <a:normAutofit/>
          </a:bodyPr>
          <a:lstStyle/>
          <a:p>
            <a:r>
              <a:rPr lang="en-US" sz="2800"/>
              <a:t>Colonists were at war with Britain but still pleading for rights within the empire</a:t>
            </a:r>
            <a:endParaRPr lang="en-US" sz="2800" dirty="0"/>
          </a:p>
          <a:p>
            <a:pPr lvl="1"/>
            <a:r>
              <a:rPr lang="en-US" sz="2600"/>
              <a:t>Many believed that anarchy would result if the colonies broke away</a:t>
            </a:r>
            <a:endParaRPr lang="en-US" sz="2600" dirty="0"/>
          </a:p>
          <a:p>
            <a:pPr lvl="1"/>
            <a:r>
              <a:rPr lang="en-US" sz="2600"/>
              <a:t>July 1775: Congress had sent the </a:t>
            </a:r>
            <a:r>
              <a:rPr lang="en-US" sz="2600" b="1"/>
              <a:t>Olive Branch Petition</a:t>
            </a:r>
            <a:r>
              <a:rPr lang="en-US" sz="2600"/>
              <a:t> to King George III</a:t>
            </a:r>
            <a:endParaRPr lang="en-US" sz="2600" dirty="0"/>
          </a:p>
          <a:p>
            <a:pPr lvl="1"/>
            <a:endParaRPr lang="en-US" sz="2600" dirty="0"/>
          </a:p>
          <a:p>
            <a:r>
              <a:rPr lang="en-US" sz="2800" b="1"/>
              <a:t>Thomas Paine</a:t>
            </a:r>
            <a:r>
              <a:rPr lang="en-US" sz="2800"/>
              <a:t> in his pamphlet </a:t>
            </a:r>
            <a:r>
              <a:rPr lang="en-US" sz="2800" b="1" i="1"/>
              <a:t>Common Sense</a:t>
            </a:r>
            <a:r>
              <a:rPr lang="en-US" sz="2800"/>
              <a:t> in January 1776 argued that the English monarchy was headed by a "royal brute" and the English constitution the result of two ancient tyrannies: monarchy &amp; aristocracy</a:t>
            </a:r>
            <a:endParaRPr lang="en-US" sz="2800" dirty="0"/>
          </a:p>
          <a:p>
            <a:pPr lvl="1"/>
            <a:r>
              <a:rPr lang="en-US" sz="2600"/>
              <a:t>Stated that a democratic government based on frequent elections with the protection of citizen's rights by a constitution would be ideal </a:t>
            </a:r>
            <a:endParaRPr lang="en-US" sz="2600" dirty="0"/>
          </a:p>
        </p:txBody>
      </p:sp>
    </p:spTree>
    <p:extLst>
      <p:ext uri="{BB962C8B-B14F-4D97-AF65-F5344CB8AC3E}">
        <p14:creationId xmlns:p14="http://schemas.microsoft.com/office/powerpoint/2010/main" val="33069196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Paine's Impact</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sz="2800"/>
              <a:t>Ideas were not new </a:t>
            </a:r>
            <a:endParaRPr lang="en-US" sz="2800" dirty="0"/>
          </a:p>
          <a:p>
            <a:r>
              <a:rPr lang="en-US" sz="2800"/>
              <a:t>message was for the common man, not the educated elite</a:t>
            </a:r>
            <a:endParaRPr lang="en-US" sz="2800" dirty="0"/>
          </a:p>
          <a:p>
            <a:r>
              <a:rPr lang="en-US" sz="2800"/>
              <a:t>sold an est. 150,000</a:t>
            </a:r>
            <a:endParaRPr lang="en-US" sz="2800" dirty="0"/>
          </a:p>
        </p:txBody>
      </p:sp>
    </p:spTree>
    <p:extLst>
      <p:ext uri="{BB962C8B-B14F-4D97-AF65-F5344CB8AC3E}">
        <p14:creationId xmlns:p14="http://schemas.microsoft.com/office/powerpoint/2010/main" val="2354567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Declaration of Independence</a:t>
            </a:r>
            <a:endParaRPr lang="en-US" dirty="0"/>
          </a:p>
        </p:txBody>
      </p:sp>
      <p:sp>
        <p:nvSpPr>
          <p:cNvPr id="3" name="Content Placeholder 2"/>
          <p:cNvSpPr>
            <a:spLocks noGrp="1"/>
          </p:cNvSpPr>
          <p:nvPr>
            <p:ph idx="1"/>
          </p:nvPr>
        </p:nvSpPr>
        <p:spPr>
          <a:xfrm>
            <a:off x="63500" y="1647825"/>
            <a:ext cx="11719316" cy="4815109"/>
          </a:xfrm>
        </p:spPr>
        <p:txBody>
          <a:bodyPr vert="horz" lIns="91440" tIns="45720" rIns="91440" bIns="45720" rtlCol="0" anchor="t">
            <a:normAutofit/>
          </a:bodyPr>
          <a:lstStyle/>
          <a:p>
            <a:r>
              <a:rPr lang="en-US" sz="2800"/>
              <a:t>July 2, 1776: Congress formally declared the United States a separate nation</a:t>
            </a:r>
            <a:endParaRPr lang="en-US" sz="2800" dirty="0"/>
          </a:p>
          <a:p>
            <a:endParaRPr lang="en-US" sz="2800" dirty="0"/>
          </a:p>
          <a:p>
            <a:pPr lvl="1"/>
            <a:r>
              <a:rPr lang="en-US" sz="2600"/>
              <a:t>2 days later, it approved the Declaration of Independence</a:t>
            </a:r>
            <a:endParaRPr lang="en-US" sz="2600" dirty="0"/>
          </a:p>
          <a:p>
            <a:pPr lvl="1"/>
            <a:endParaRPr lang="en-US" sz="2600" dirty="0"/>
          </a:p>
          <a:p>
            <a:pPr lvl="1"/>
            <a:r>
              <a:rPr lang="en-US" sz="2600"/>
              <a:t>clause condemning the slave trade was deleted at the insistence of Georgia &amp; South Carolina</a:t>
            </a:r>
            <a:endParaRPr lang="en-US" sz="2600" dirty="0"/>
          </a:p>
          <a:p>
            <a:pPr lvl="1"/>
            <a:endParaRPr lang="en-US" sz="2600" dirty="0"/>
          </a:p>
          <a:p>
            <a:pPr lvl="1"/>
            <a:r>
              <a:rPr lang="en-US" sz="2600"/>
              <a:t>Cemented the idea of American exceptionalism</a:t>
            </a:r>
            <a:endParaRPr lang="en-US" sz="2600" dirty="0"/>
          </a:p>
        </p:txBody>
      </p:sp>
    </p:spTree>
    <p:extLst>
      <p:ext uri="{BB962C8B-B14F-4D97-AF65-F5344CB8AC3E}">
        <p14:creationId xmlns:p14="http://schemas.microsoft.com/office/powerpoint/2010/main" val="11322072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Balance of Power</a:t>
            </a:r>
            <a:endParaRPr lang="en-US" dirty="0"/>
          </a:p>
        </p:txBody>
      </p:sp>
      <p:sp>
        <p:nvSpPr>
          <p:cNvPr id="3" name="Content Placeholder 2"/>
          <p:cNvSpPr>
            <a:spLocks noGrp="1"/>
          </p:cNvSpPr>
          <p:nvPr>
            <p:ph idx="1"/>
          </p:nvPr>
        </p:nvSpPr>
        <p:spPr>
          <a:xfrm>
            <a:off x="76200" y="1684338"/>
            <a:ext cx="11476349" cy="4766482"/>
          </a:xfrm>
        </p:spPr>
        <p:txBody>
          <a:bodyPr vert="horz" lIns="91440" tIns="45720" rIns="91440" bIns="45720" rtlCol="0" anchor="t">
            <a:normAutofit/>
          </a:bodyPr>
          <a:lstStyle/>
          <a:p>
            <a:r>
              <a:rPr lang="en-US" sz="2800"/>
              <a:t>seemed to favor the British </a:t>
            </a:r>
            <a:endParaRPr lang="en-US" sz="2800" dirty="0"/>
          </a:p>
          <a:p>
            <a:r>
              <a:rPr lang="en-US" sz="2800" b="1"/>
              <a:t>American soldiers</a:t>
            </a:r>
            <a:endParaRPr lang="en-US" sz="2800" b="1" dirty="0"/>
          </a:p>
          <a:p>
            <a:pPr lvl="1"/>
            <a:r>
              <a:rPr lang="en-US" sz="2800"/>
              <a:t>had fought in the Seven Years' War or undergone extensive militia training</a:t>
            </a:r>
            <a:endParaRPr lang="en-US" sz="2800" dirty="0"/>
          </a:p>
          <a:p>
            <a:pPr lvl="1"/>
            <a:r>
              <a:rPr lang="en-US" sz="2800"/>
              <a:t>fighting on their own soil for a cause they truly believed in</a:t>
            </a:r>
            <a:endParaRPr lang="en-US" sz="2800" dirty="0"/>
          </a:p>
          <a:p>
            <a:r>
              <a:rPr lang="en-US" sz="2800" b="1"/>
              <a:t>Britain</a:t>
            </a:r>
            <a:r>
              <a:rPr lang="en-US" sz="2800"/>
              <a:t> </a:t>
            </a:r>
            <a:endParaRPr lang="en-US" sz="2800" dirty="0"/>
          </a:p>
          <a:p>
            <a:pPr lvl="1"/>
            <a:r>
              <a:rPr lang="en-US" sz="2800"/>
              <a:t>conquering the colonies would be an enormous &amp; expensive task</a:t>
            </a:r>
            <a:endParaRPr lang="en-US" sz="2800" dirty="0"/>
          </a:p>
          <a:p>
            <a:pPr lvl="1"/>
            <a:r>
              <a:rPr lang="en-US" sz="2800"/>
              <a:t>not certain that British citizens would want to pay high taxes to finance such a war</a:t>
            </a:r>
            <a:endParaRPr lang="en-US" sz="2800" dirty="0"/>
          </a:p>
        </p:txBody>
      </p:sp>
    </p:spTree>
    <p:extLst>
      <p:ext uri="{BB962C8B-B14F-4D97-AF65-F5344CB8AC3E}">
        <p14:creationId xmlns:p14="http://schemas.microsoft.com/office/powerpoint/2010/main" val="17455859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Blacks in the Revolution</a:t>
            </a:r>
            <a:endParaRPr lang="en-US" dirty="0"/>
          </a:p>
        </p:txBody>
      </p:sp>
      <p:sp>
        <p:nvSpPr>
          <p:cNvPr id="3" name="Content Placeholder 2"/>
          <p:cNvSpPr>
            <a:spLocks noGrp="1"/>
          </p:cNvSpPr>
          <p:nvPr>
            <p:ph idx="1"/>
          </p:nvPr>
        </p:nvSpPr>
        <p:spPr>
          <a:xfrm>
            <a:off x="63500" y="1914525"/>
            <a:ext cx="11586004" cy="4524181"/>
          </a:xfrm>
        </p:spPr>
        <p:txBody>
          <a:bodyPr vert="horz" lIns="91440" tIns="45720" rIns="91440" bIns="45720" rtlCol="0" anchor="t">
            <a:normAutofit/>
          </a:bodyPr>
          <a:lstStyle/>
          <a:p>
            <a:r>
              <a:rPr lang="en-US" sz="2800"/>
              <a:t>Washington was forced to accept them after Lord Dunmore's proclamation in 1775</a:t>
            </a:r>
            <a:endParaRPr lang="en-US" sz="2800" dirty="0"/>
          </a:p>
          <a:p>
            <a:pPr lvl="1"/>
            <a:r>
              <a:rPr lang="en-US" sz="2600"/>
              <a:t>drafted individual could provide a substitute, and many sent their slaves</a:t>
            </a:r>
            <a:endParaRPr lang="en-US" sz="2600" dirty="0"/>
          </a:p>
          <a:p>
            <a:pPr lvl="1"/>
            <a:r>
              <a:rPr lang="en-US" sz="2600"/>
              <a:t>many fought in integrated companies</a:t>
            </a:r>
            <a:endParaRPr lang="en-US" sz="2600" dirty="0"/>
          </a:p>
          <a:p>
            <a:pPr lvl="1"/>
            <a:r>
              <a:rPr lang="en-US" sz="2600"/>
              <a:t>free blacks were allowed to fight for all militias except in Georgia &amp; South Carolina</a:t>
            </a:r>
            <a:endParaRPr lang="en-US" sz="2600" dirty="0"/>
          </a:p>
          <a:p>
            <a:pPr lvl="1"/>
            <a:r>
              <a:rPr lang="en-US" sz="2600"/>
              <a:t>not explicitly promised freedom, but many received it at the end of the war</a:t>
            </a:r>
            <a:endParaRPr lang="en-US" sz="2600" dirty="0"/>
          </a:p>
        </p:txBody>
      </p:sp>
    </p:spTree>
    <p:extLst>
      <p:ext uri="{BB962C8B-B14F-4D97-AF65-F5344CB8AC3E}">
        <p14:creationId xmlns:p14="http://schemas.microsoft.com/office/powerpoint/2010/main" val="4123760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first years of the War</a:t>
            </a:r>
            <a:endParaRPr lang="en-US" dirty="0"/>
          </a:p>
        </p:txBody>
      </p:sp>
      <p:sp>
        <p:nvSpPr>
          <p:cNvPr id="3" name="Content Placeholder 2"/>
          <p:cNvSpPr>
            <a:spLocks noGrp="1"/>
          </p:cNvSpPr>
          <p:nvPr>
            <p:ph idx="1"/>
          </p:nvPr>
        </p:nvSpPr>
        <p:spPr>
          <a:xfrm>
            <a:off x="246063" y="1770063"/>
            <a:ext cx="11354964" cy="4620187"/>
          </a:xfrm>
        </p:spPr>
        <p:txBody>
          <a:bodyPr vert="horz" lIns="91440" tIns="45720" rIns="91440" bIns="45720" rtlCol="0" anchor="t">
            <a:normAutofit/>
          </a:bodyPr>
          <a:lstStyle/>
          <a:p>
            <a:r>
              <a:rPr lang="en-US" sz="2800"/>
              <a:t>Washington suffered many defeats, but avoided direct confrontations &amp; kept his army intact</a:t>
            </a:r>
            <a:endParaRPr lang="en-US" sz="2800" dirty="0"/>
          </a:p>
          <a:p>
            <a:r>
              <a:rPr lang="en-US" sz="2800"/>
              <a:t>Eventually many soldiers went home bc they became demoralized</a:t>
            </a:r>
            <a:endParaRPr lang="en-US" sz="2800" dirty="0"/>
          </a:p>
          <a:p>
            <a:pPr lvl="1"/>
            <a:r>
              <a:rPr lang="en-US" sz="2600"/>
              <a:t>28,000 to 3,000 men</a:t>
            </a:r>
            <a:endParaRPr lang="en-US" sz="2600" dirty="0"/>
          </a:p>
          <a:p>
            <a:r>
              <a:rPr lang="en-US" sz="2800"/>
              <a:t>December 26, 1776 </a:t>
            </a:r>
            <a:endParaRPr lang="en-US" sz="2800" dirty="0"/>
          </a:p>
          <a:p>
            <a:pPr lvl="1"/>
            <a:r>
              <a:rPr lang="en-US" sz="2600"/>
              <a:t>surprise attack on Hessian soldiers in Trenton, NJ</a:t>
            </a:r>
            <a:endParaRPr lang="en-US" sz="2600" dirty="0"/>
          </a:p>
          <a:p>
            <a:r>
              <a:rPr lang="en-US" sz="2800"/>
              <a:t>January 3,1777</a:t>
            </a:r>
            <a:endParaRPr lang="en-US" sz="2800" dirty="0"/>
          </a:p>
          <a:p>
            <a:pPr lvl="1"/>
            <a:r>
              <a:rPr lang="en-US" sz="2600"/>
              <a:t>defeat of the British force at Princeton</a:t>
            </a:r>
            <a:endParaRPr lang="en-US" sz="2600" dirty="0"/>
          </a:p>
          <a:p>
            <a:pPr lvl="1"/>
            <a:r>
              <a:rPr lang="en-US" sz="2600"/>
              <a:t>These wins improved American morale</a:t>
            </a:r>
            <a:endParaRPr lang="en-US" sz="2600" dirty="0"/>
          </a:p>
        </p:txBody>
      </p:sp>
    </p:spTree>
    <p:extLst>
      <p:ext uri="{BB962C8B-B14F-4D97-AF65-F5344CB8AC3E}">
        <p14:creationId xmlns:p14="http://schemas.microsoft.com/office/powerpoint/2010/main" val="13012363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17, 1777</a:t>
            </a:r>
            <a:endParaRPr lang="en-US" dirty="0"/>
          </a:p>
        </p:txBody>
      </p:sp>
      <p:sp>
        <p:nvSpPr>
          <p:cNvPr id="3" name="Content Placeholder 2"/>
          <p:cNvSpPr>
            <a:spLocks noGrp="1"/>
          </p:cNvSpPr>
          <p:nvPr>
            <p:ph idx="1"/>
          </p:nvPr>
        </p:nvSpPr>
        <p:spPr>
          <a:xfrm>
            <a:off x="270103" y="1818052"/>
            <a:ext cx="10858272" cy="4354148"/>
          </a:xfrm>
        </p:spPr>
        <p:txBody>
          <a:bodyPr vert="horz" lIns="91440" tIns="45720" rIns="91440" bIns="45720" rtlCol="0" anchor="t">
            <a:normAutofit/>
          </a:bodyPr>
          <a:lstStyle/>
          <a:p>
            <a:r>
              <a:rPr lang="en-US" sz="2800"/>
              <a:t>General John Burgoyne's defeat by Washington's troops at Saratoga</a:t>
            </a:r>
            <a:endParaRPr lang="en-US" sz="2800" dirty="0"/>
          </a:p>
          <a:p>
            <a:r>
              <a:rPr lang="en-US" sz="2800"/>
              <a:t>Led the French to sign the Treaty of Amity and Commerce with America in 1778</a:t>
            </a:r>
            <a:endParaRPr lang="en-US" sz="2800" dirty="0"/>
          </a:p>
          <a:p>
            <a:pPr lvl="1"/>
            <a:r>
              <a:rPr lang="en-US" sz="2600"/>
              <a:t>recognize the U.S. &amp; send military assistance</a:t>
            </a:r>
            <a:endParaRPr lang="en-US" sz="2600" dirty="0"/>
          </a:p>
          <a:p>
            <a:pPr lvl="1"/>
            <a:r>
              <a:rPr lang="en-US" sz="2600"/>
              <a:t>soon Spain also joined the U.S. side</a:t>
            </a:r>
            <a:endParaRPr lang="en-US" sz="2600" dirty="0"/>
          </a:p>
        </p:txBody>
      </p:sp>
    </p:spTree>
    <p:extLst>
      <p:ext uri="{BB962C8B-B14F-4D97-AF65-F5344CB8AC3E}">
        <p14:creationId xmlns:p14="http://schemas.microsoft.com/office/powerpoint/2010/main" val="802248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Winter 1777-1778</a:t>
            </a:r>
            <a:endParaRPr lang="en-US" dirty="0"/>
          </a:p>
        </p:txBody>
      </p:sp>
      <p:sp>
        <p:nvSpPr>
          <p:cNvPr id="3" name="Content Placeholder 2"/>
          <p:cNvSpPr>
            <a:spLocks noGrp="1"/>
          </p:cNvSpPr>
          <p:nvPr>
            <p:ph idx="1"/>
          </p:nvPr>
        </p:nvSpPr>
        <p:spPr>
          <a:xfrm>
            <a:off x="196850" y="1770063"/>
            <a:ext cx="11295103" cy="4632301"/>
          </a:xfrm>
        </p:spPr>
        <p:txBody>
          <a:bodyPr vert="horz" lIns="91440" tIns="45720" rIns="91440" bIns="45720" rtlCol="0" anchor="t">
            <a:normAutofit/>
          </a:bodyPr>
          <a:lstStyle/>
          <a:p>
            <a:r>
              <a:rPr lang="en-US" sz="2800"/>
              <a:t>British under Sir Henry Clinton encamp at Philadelphia</a:t>
            </a:r>
            <a:endParaRPr lang="en-US" sz="2800" dirty="0"/>
          </a:p>
          <a:p>
            <a:r>
              <a:rPr lang="en-US" sz="2800"/>
              <a:t>Washington's men encamp at Valley Forge </a:t>
            </a:r>
            <a:endParaRPr lang="en-US" sz="2800" dirty="0"/>
          </a:p>
          <a:p>
            <a:pPr lvl="1"/>
            <a:r>
              <a:rPr lang="en-US" sz="2600"/>
              <a:t>suffer tremendously from a lack of supplies</a:t>
            </a:r>
            <a:endParaRPr lang="en-US" sz="2600" dirty="0"/>
          </a:p>
        </p:txBody>
      </p:sp>
    </p:spTree>
    <p:extLst>
      <p:ext uri="{BB962C8B-B14F-4D97-AF65-F5344CB8AC3E}">
        <p14:creationId xmlns:p14="http://schemas.microsoft.com/office/powerpoint/2010/main" val="33007175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War in the south </a:t>
            </a:r>
            <a:endParaRPr lang="en-US" dirty="0"/>
          </a:p>
        </p:txBody>
      </p:sp>
      <p:sp>
        <p:nvSpPr>
          <p:cNvPr id="3" name="Content Placeholder 2"/>
          <p:cNvSpPr>
            <a:spLocks noGrp="1"/>
          </p:cNvSpPr>
          <p:nvPr>
            <p:ph idx="1"/>
          </p:nvPr>
        </p:nvSpPr>
        <p:spPr>
          <a:xfrm>
            <a:off x="160338" y="1733550"/>
            <a:ext cx="11561881" cy="4656700"/>
          </a:xfrm>
        </p:spPr>
        <p:txBody>
          <a:bodyPr vert="horz" lIns="91440" tIns="45720" rIns="91440" bIns="45720" rtlCol="0" anchor="t">
            <a:normAutofit/>
          </a:bodyPr>
          <a:lstStyle/>
          <a:p>
            <a:r>
              <a:rPr lang="en-US" sz="2800"/>
              <a:t>In 1778, the focus of the war shifted to the South </a:t>
            </a:r>
            <a:endParaRPr lang="en-US" sz="2800" dirty="0"/>
          </a:p>
          <a:p>
            <a:r>
              <a:rPr lang="en-US" sz="2800"/>
              <a:t>British were attempting to capitalize on social tensions and the presence of Loyalists</a:t>
            </a:r>
            <a:endParaRPr lang="en-US" sz="2800" dirty="0"/>
          </a:p>
          <a:p>
            <a:r>
              <a:rPr lang="en-US" sz="2800"/>
              <a:t>Actions of Colonel Banastre Tarleton convinced many to join the colonists</a:t>
            </a:r>
            <a:endParaRPr lang="en-US" sz="2800" dirty="0"/>
          </a:p>
          <a:p>
            <a:pPr lvl="1"/>
            <a:r>
              <a:rPr lang="en-US" sz="2600"/>
              <a:t>defeated at Cowpens January 1781</a:t>
            </a:r>
            <a:endParaRPr lang="en-US" sz="2600" dirty="0"/>
          </a:p>
          <a:p>
            <a:r>
              <a:rPr lang="en-US" sz="2800"/>
              <a:t>British position in South Carolina was eroded by hit-&amp;-run attacks by Francis Marion</a:t>
            </a:r>
            <a:endParaRPr lang="en-US" sz="2800" dirty="0"/>
          </a:p>
          <a:p>
            <a:endParaRPr lang="en-US" sz="2800" dirty="0"/>
          </a:p>
        </p:txBody>
      </p:sp>
    </p:spTree>
    <p:extLst>
      <p:ext uri="{BB962C8B-B14F-4D97-AF65-F5344CB8AC3E}">
        <p14:creationId xmlns:p14="http://schemas.microsoft.com/office/powerpoint/2010/main" val="3804255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Proclamation Line of 1763</a:t>
            </a:r>
            <a:endParaRPr lang="en-US" dirty="0"/>
          </a:p>
        </p:txBody>
      </p:sp>
      <p:sp>
        <p:nvSpPr>
          <p:cNvPr id="3" name="Content Placeholder 2"/>
          <p:cNvSpPr>
            <a:spLocks noGrp="1"/>
          </p:cNvSpPr>
          <p:nvPr>
            <p:ph idx="1"/>
          </p:nvPr>
        </p:nvSpPr>
        <p:spPr>
          <a:xfrm>
            <a:off x="439738" y="1878013"/>
            <a:ext cx="11173408" cy="4742402"/>
          </a:xfrm>
        </p:spPr>
        <p:txBody>
          <a:bodyPr vert="horz" lIns="91440" tIns="45720" rIns="91440" bIns="45720" rtlCol="0" anchor="t">
            <a:normAutofit lnSpcReduction="10000"/>
          </a:bodyPr>
          <a:lstStyle/>
          <a:p>
            <a:r>
              <a:rPr lang="en-US" sz="3200"/>
              <a:t>Declared by Britain in response to Pontiac's Rebellion and increased tensions everywhere between settlers and Native Americans </a:t>
            </a:r>
            <a:endParaRPr lang="en-US" sz="3200" dirty="0"/>
          </a:p>
          <a:p>
            <a:endParaRPr lang="en-US" sz="3200" dirty="0"/>
          </a:p>
          <a:p>
            <a:pPr lvl="1"/>
            <a:r>
              <a:rPr lang="en-US" sz="3000"/>
              <a:t>Indians could no longer play the French against the British &amp; vice versa </a:t>
            </a:r>
            <a:endParaRPr lang="en-US" sz="3000" dirty="0"/>
          </a:p>
          <a:p>
            <a:pPr lvl="1"/>
            <a:endParaRPr lang="en-US" sz="3000" dirty="0"/>
          </a:p>
          <a:p>
            <a:pPr lvl="1"/>
            <a:r>
              <a:rPr lang="en-US" sz="3000"/>
              <a:t>increased sense of pan-Indian identity developed out of the French &amp; Indian War for Native Americans as well </a:t>
            </a:r>
            <a:endParaRPr lang="en-US" sz="3000" dirty="0"/>
          </a:p>
          <a:p>
            <a:r>
              <a:rPr lang="en-US" sz="3200"/>
              <a:t>Angered colonists &amp; was largely ignored</a:t>
            </a:r>
            <a:endParaRPr lang="en-US" sz="3200" dirty="0"/>
          </a:p>
        </p:txBody>
      </p:sp>
    </p:spTree>
    <p:extLst>
      <p:ext uri="{BB962C8B-B14F-4D97-AF65-F5344CB8AC3E}">
        <p14:creationId xmlns:p14="http://schemas.microsoft.com/office/powerpoint/2010/main" val="35631831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Yorktown</a:t>
            </a:r>
            <a:endParaRPr lang="en-US" dirty="0"/>
          </a:p>
        </p:txBody>
      </p:sp>
      <p:sp>
        <p:nvSpPr>
          <p:cNvPr id="3" name="Content Placeholder 2"/>
          <p:cNvSpPr>
            <a:spLocks noGrp="1"/>
          </p:cNvSpPr>
          <p:nvPr>
            <p:ph idx="1"/>
          </p:nvPr>
        </p:nvSpPr>
        <p:spPr>
          <a:xfrm>
            <a:off x="196850" y="1744663"/>
            <a:ext cx="11525250" cy="5021484"/>
          </a:xfrm>
        </p:spPr>
        <p:txBody>
          <a:bodyPr vert="horz" lIns="91440" tIns="45720" rIns="91440" bIns="45720" rtlCol="0" anchor="t">
            <a:normAutofit/>
          </a:bodyPr>
          <a:lstStyle/>
          <a:p>
            <a:r>
              <a:rPr lang="en-US" sz="2800"/>
              <a:t>October 19, 1781</a:t>
            </a:r>
            <a:endParaRPr lang="en-US" sz="2800" dirty="0"/>
          </a:p>
          <a:p>
            <a:r>
              <a:rPr lang="en-US" sz="2800"/>
              <a:t>British under Cornwallis were defeated when Washington's troops trapped his forces on the peninsula by land and the French blocked their exit by sea</a:t>
            </a:r>
            <a:endParaRPr lang="en-US" sz="2800" dirty="0"/>
          </a:p>
          <a:p>
            <a:r>
              <a:rPr lang="en-US" sz="2800" dirty="0"/>
              <a:t>destroyed British support for the war</a:t>
            </a:r>
          </a:p>
          <a:p>
            <a:r>
              <a:rPr lang="en-US" sz="2800" b="1" dirty="0"/>
              <a:t>Treaty of Paris 1783</a:t>
            </a:r>
          </a:p>
          <a:p>
            <a:pPr lvl="1"/>
            <a:r>
              <a:rPr lang="en-US" sz="2600" dirty="0"/>
              <a:t>recognize the U.S. as independent</a:t>
            </a:r>
          </a:p>
          <a:p>
            <a:pPr lvl="1"/>
            <a:r>
              <a:rPr lang="en-US" sz="2600" dirty="0"/>
              <a:t>nation extended to the MS River</a:t>
            </a:r>
          </a:p>
          <a:p>
            <a:pPr lvl="1"/>
            <a:r>
              <a:rPr lang="en-US" sz="2600" dirty="0"/>
              <a:t>Americans must pay back British merchants &amp; honor Loyalist land claims</a:t>
            </a:r>
          </a:p>
          <a:p>
            <a:pPr lvl="1"/>
            <a:r>
              <a:rPr lang="en-US" sz="2600" dirty="0"/>
              <a:t>right to fish in waters off Canada</a:t>
            </a:r>
          </a:p>
          <a:p>
            <a:endParaRPr lang="en-US" sz="2800" dirty="0"/>
          </a:p>
        </p:txBody>
      </p:sp>
    </p:spTree>
    <p:extLst>
      <p:ext uri="{BB962C8B-B14F-4D97-AF65-F5344CB8AC3E}">
        <p14:creationId xmlns:p14="http://schemas.microsoft.com/office/powerpoint/2010/main" val="1112655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stretch>
            <a:fillRect/>
          </a:stretch>
        </p:blipFill>
        <p:spPr>
          <a:xfrm>
            <a:off x="2664799" y="71887"/>
            <a:ext cx="6342063" cy="6792913"/>
          </a:xfrm>
        </p:spPr>
      </p:pic>
    </p:spTree>
    <p:extLst>
      <p:ext uri="{BB962C8B-B14F-4D97-AF65-F5344CB8AC3E}">
        <p14:creationId xmlns:p14="http://schemas.microsoft.com/office/powerpoint/2010/main" val="4129624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Consolidating the Empire</a:t>
            </a:r>
            <a:endParaRPr lang="en-US" dirty="0"/>
          </a:p>
        </p:txBody>
      </p:sp>
      <p:sp>
        <p:nvSpPr>
          <p:cNvPr id="3" name="Content Placeholder 2"/>
          <p:cNvSpPr>
            <a:spLocks noGrp="1"/>
          </p:cNvSpPr>
          <p:nvPr>
            <p:ph idx="1"/>
          </p:nvPr>
        </p:nvSpPr>
        <p:spPr>
          <a:xfrm>
            <a:off x="112713" y="1600200"/>
            <a:ext cx="11729961" cy="5214938"/>
          </a:xfrm>
        </p:spPr>
        <p:txBody>
          <a:bodyPr vert="horz" lIns="91440" tIns="45720" rIns="91440" bIns="45720" rtlCol="0" anchor="t">
            <a:normAutofit lnSpcReduction="10000"/>
          </a:bodyPr>
          <a:lstStyle/>
          <a:p>
            <a:r>
              <a:rPr lang="en-US" sz="3200"/>
              <a:t>Britain realized anew the importance of the colonies in the French &amp; Indian War</a:t>
            </a:r>
            <a:endParaRPr lang="en-US" sz="3200" dirty="0"/>
          </a:p>
          <a:p>
            <a:endParaRPr lang="en-US" sz="3200" dirty="0"/>
          </a:p>
          <a:p>
            <a:pPr lvl="1"/>
            <a:r>
              <a:rPr lang="en-US" sz="3000"/>
              <a:t>contributed soldiers &amp; economic resources</a:t>
            </a:r>
            <a:endParaRPr lang="en-US" sz="3000" dirty="0"/>
          </a:p>
          <a:p>
            <a:pPr lvl="1"/>
            <a:endParaRPr lang="en-US" sz="3000" dirty="0"/>
          </a:p>
          <a:p>
            <a:pPr lvl="1"/>
            <a:r>
              <a:rPr lang="en-US" sz="3000"/>
              <a:t>believed that new regulations were necessary to ensure British prosperity &amp; strength</a:t>
            </a:r>
            <a:endParaRPr lang="en-US" sz="3000" dirty="0"/>
          </a:p>
          <a:p>
            <a:pPr lvl="1"/>
            <a:endParaRPr lang="en-US" sz="3000" dirty="0"/>
          </a:p>
          <a:p>
            <a:pPr lvl="1"/>
            <a:r>
              <a:rPr lang="en-US" sz="3000"/>
              <a:t>Britain was enormously in debt due to the war</a:t>
            </a:r>
            <a:endParaRPr lang="en-US" sz="3000" dirty="0"/>
          </a:p>
          <a:p>
            <a:pPr lvl="2"/>
            <a:r>
              <a:rPr lang="en-US" sz="2800"/>
              <a:t>expected the colonist to help pay for their defense</a:t>
            </a:r>
            <a:endParaRPr lang="en-US" sz="2800" dirty="0"/>
          </a:p>
          <a:p>
            <a:pPr lvl="2"/>
            <a:r>
              <a:rPr lang="en-US" sz="2800"/>
              <a:t>took measures to prevent actions which evaded the Navigation Acts  and passed additional measures to raise taxes </a:t>
            </a:r>
            <a:endParaRPr lang="en-US" sz="2800" dirty="0"/>
          </a:p>
        </p:txBody>
      </p:sp>
    </p:spTree>
    <p:extLst>
      <p:ext uri="{BB962C8B-B14F-4D97-AF65-F5344CB8AC3E}">
        <p14:creationId xmlns:p14="http://schemas.microsoft.com/office/powerpoint/2010/main" val="3374645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8900" y="2011363"/>
            <a:ext cx="11572723" cy="4475798"/>
          </a:xfrm>
        </p:spPr>
        <p:txBody>
          <a:bodyPr vert="horz" lIns="91440" tIns="45720" rIns="91440" bIns="45720" rtlCol="0" anchor="t">
            <a:normAutofit/>
          </a:bodyPr>
          <a:lstStyle/>
          <a:p>
            <a:r>
              <a:rPr lang="en-US" sz="3200"/>
              <a:t>Wool Act 1699, Hat Act of 1732, &amp; Iron Act of 1750</a:t>
            </a:r>
            <a:endParaRPr lang="en-US" sz="3200" dirty="0"/>
          </a:p>
          <a:p>
            <a:pPr lvl="1"/>
            <a:r>
              <a:rPr lang="en-US" sz="3200"/>
              <a:t>forbade colonial manufacture of these items</a:t>
            </a:r>
            <a:endParaRPr lang="en-US" sz="3200" dirty="0"/>
          </a:p>
          <a:p>
            <a:pPr lvl="1"/>
            <a:endParaRPr lang="en-US" sz="3200" dirty="0"/>
          </a:p>
          <a:p>
            <a:r>
              <a:rPr lang="en-US" sz="3200"/>
              <a:t>Molasses Act of 1733</a:t>
            </a:r>
            <a:endParaRPr lang="en-US" sz="3200" dirty="0"/>
          </a:p>
          <a:p>
            <a:pPr lvl="1"/>
            <a:r>
              <a:rPr lang="en-US" sz="3200"/>
              <a:t>prohibitive tax on French-produced molasses used in the making of rum </a:t>
            </a:r>
            <a:endParaRPr lang="en-US" sz="3200" dirty="0"/>
          </a:p>
          <a:p>
            <a:pPr lvl="1"/>
            <a:endParaRPr lang="en-US" dirty="0"/>
          </a:p>
          <a:p>
            <a:r>
              <a:rPr lang="en-US" sz="3400"/>
              <a:t>These were largely ignored by the colonists</a:t>
            </a:r>
            <a:endParaRPr lang="en-US" sz="3400" dirty="0"/>
          </a:p>
          <a:p>
            <a:endParaRPr lang="en-US" dirty="0"/>
          </a:p>
        </p:txBody>
      </p:sp>
    </p:spTree>
    <p:extLst>
      <p:ext uri="{BB962C8B-B14F-4D97-AF65-F5344CB8AC3E}">
        <p14:creationId xmlns:p14="http://schemas.microsoft.com/office/powerpoint/2010/main" val="1483001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vert="horz" lIns="91440" tIns="45720" rIns="91440" bIns="45720" rtlCol="0" anchor="t">
            <a:normAutofit/>
          </a:bodyPr>
          <a:lstStyle/>
          <a:p>
            <a:r>
              <a:rPr lang="en-US" sz="2800" b="1"/>
              <a:t>Board of Trade</a:t>
            </a:r>
            <a:r>
              <a:rPr lang="en-US" sz="2800"/>
              <a:t> was est. in the late 1740s to strengthen imperial authority &amp; prevent the colonies from ignoring lucrative British laws  </a:t>
            </a:r>
            <a:endParaRPr lang="en-US" sz="2800" dirty="0"/>
          </a:p>
          <a:p>
            <a:pPr lvl="1"/>
            <a:r>
              <a:rPr lang="en-US" sz="2600"/>
              <a:t>suspended due to the Seven Years' War </a:t>
            </a:r>
            <a:endParaRPr lang="en-US" sz="2600" dirty="0"/>
          </a:p>
        </p:txBody>
      </p:sp>
    </p:spTree>
    <p:extLst>
      <p:ext uri="{BB962C8B-B14F-4D97-AF65-F5344CB8AC3E}">
        <p14:creationId xmlns:p14="http://schemas.microsoft.com/office/powerpoint/2010/main" val="903530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End of Salutary Neglect</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sz="3200" b="1"/>
              <a:t>Sugar Act 1764</a:t>
            </a:r>
            <a:endParaRPr lang="en-US" sz="3200" b="1" dirty="0"/>
          </a:p>
          <a:p>
            <a:pPr lvl="1"/>
            <a:r>
              <a:rPr lang="en-US" sz="3000"/>
              <a:t>reduced molasses tax from six to three pence per gallon </a:t>
            </a:r>
            <a:endParaRPr lang="en-US" sz="3000" dirty="0"/>
          </a:p>
          <a:p>
            <a:pPr lvl="1"/>
            <a:r>
              <a:rPr lang="en-US" sz="3000"/>
              <a:t>strengthened admiralty courts</a:t>
            </a:r>
            <a:endParaRPr lang="en-US" sz="3000" dirty="0"/>
          </a:p>
          <a:p>
            <a:pPr lvl="2"/>
            <a:r>
              <a:rPr lang="en-US" sz="2800"/>
              <a:t>prevented colonists from being tried by a jury &amp; ensured their prosecution for smuggling</a:t>
            </a:r>
            <a:endParaRPr lang="en-US" sz="2800" dirty="0"/>
          </a:p>
          <a:p>
            <a:pPr lvl="1"/>
            <a:endParaRPr lang="en-US" sz="3000" dirty="0"/>
          </a:p>
        </p:txBody>
      </p:sp>
    </p:spTree>
    <p:extLst>
      <p:ext uri="{BB962C8B-B14F-4D97-AF65-F5344CB8AC3E}">
        <p14:creationId xmlns:p14="http://schemas.microsoft.com/office/powerpoint/2010/main" val="1424454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0</TotalTime>
  <Words>2169</Words>
  <Application>Microsoft Office PowerPoint</Application>
  <PresentationFormat>Widescreen</PresentationFormat>
  <Paragraphs>306</Paragraphs>
  <Slides>40</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Calibri</vt:lpstr>
      <vt:lpstr>Rockwell</vt:lpstr>
      <vt:lpstr>Rockwell Condensed</vt:lpstr>
      <vt:lpstr>Wingdings</vt:lpstr>
      <vt:lpstr>Wood Type</vt:lpstr>
      <vt:lpstr>The American Revolution: 1763-1783</vt:lpstr>
      <vt:lpstr>Prelude to Revolution </vt:lpstr>
      <vt:lpstr>Effect of the French &amp; Indian War</vt:lpstr>
      <vt:lpstr>Proclamation Line of 1763</vt:lpstr>
      <vt:lpstr>PowerPoint Presentation</vt:lpstr>
      <vt:lpstr>Consolidating the Empire</vt:lpstr>
      <vt:lpstr>PowerPoint Presentation</vt:lpstr>
      <vt:lpstr>PowerPoint Presentation</vt:lpstr>
      <vt:lpstr>End of Salutary Neglect</vt:lpstr>
      <vt:lpstr>PowerPoint Presentation</vt:lpstr>
      <vt:lpstr>Other Regulations in 1764</vt:lpstr>
      <vt:lpstr>Patrick Henry's Resolutions</vt:lpstr>
      <vt:lpstr>Stamp Act Congress </vt:lpstr>
      <vt:lpstr>Resistance</vt:lpstr>
      <vt:lpstr>Repeal</vt:lpstr>
      <vt:lpstr>the Regulators</vt:lpstr>
      <vt:lpstr>PowerPoint Presentation</vt:lpstr>
      <vt:lpstr>Tenant UpRising</vt:lpstr>
      <vt:lpstr>Townshend Crisis</vt:lpstr>
      <vt:lpstr>Boston Massacre</vt:lpstr>
      <vt:lpstr>end of the Townshend duties</vt:lpstr>
      <vt:lpstr>Tea Act </vt:lpstr>
      <vt:lpstr>Intolerable Acts</vt:lpstr>
      <vt:lpstr>Quebec Act</vt:lpstr>
      <vt:lpstr>Growing Tension</vt:lpstr>
      <vt:lpstr>Continental Congress</vt:lpstr>
      <vt:lpstr>Sweets of Liberty</vt:lpstr>
      <vt:lpstr>The Shot Heard Round the world</vt:lpstr>
      <vt:lpstr>Second Continental Congress</vt:lpstr>
      <vt:lpstr>Early Conflict</vt:lpstr>
      <vt:lpstr>1776</vt:lpstr>
      <vt:lpstr>Paine's Impact</vt:lpstr>
      <vt:lpstr>Declaration of Independence</vt:lpstr>
      <vt:lpstr>Balance of Power</vt:lpstr>
      <vt:lpstr>Blacks in the Revolution</vt:lpstr>
      <vt:lpstr>first years of the War</vt:lpstr>
      <vt:lpstr>October 17, 1777</vt:lpstr>
      <vt:lpstr>Winter 1777-1778</vt:lpstr>
      <vt:lpstr>War in the south </vt:lpstr>
      <vt:lpstr>Yorktown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Kristen Kirkland</dc:creator>
  <cp:lastModifiedBy>Kristen Kirkland</cp:lastModifiedBy>
  <cp:revision>16</cp:revision>
  <dcterms:created xsi:type="dcterms:W3CDTF">2014-09-12T02:14:24Z</dcterms:created>
  <dcterms:modified xsi:type="dcterms:W3CDTF">2016-09-14T18:08:03Z</dcterms:modified>
</cp:coreProperties>
</file>