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4" r:id="rId2"/>
    <p:sldMasterId id="2147483665" r:id="rId3"/>
    <p:sldMasterId id="2147483666" r:id="rId4"/>
    <p:sldMasterId id="2147483667" r:id="rId5"/>
  </p:sldMasterIdLst>
  <p:notesMasterIdLst>
    <p:notesMasterId r:id="rId11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</p:sldIdLst>
  <p:sldSz cx="9144000" cy="5143500" type="screen16x9"/>
  <p:notesSz cx="6858000" cy="9144000"/>
  <p:embeddedFontLst>
    <p:embeddedFont>
      <p:font typeface="Average" panose="020B0604020202020204" charset="0"/>
      <p:regular r:id="rId114"/>
    </p:embeddedFont>
    <p:embeddedFont>
      <p:font typeface="Tahoma" panose="020B0604030504040204" pitchFamily="34" charset="0"/>
      <p:regular r:id="rId115"/>
      <p:bold r:id="rId1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presProps" Target="presProps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slide" Target="slides/slide105.xml"/><Relationship Id="rId115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notesMaster" Target="notesMasters/notesMaster1.xml"/><Relationship Id="rId11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font" Target="fonts/font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font" Target="fonts/font1.fntdata"/><Relationship Id="rId119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75100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Shape 874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Shape 8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Shape 8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Shape 886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Shape 8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Shape 8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Shape 898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Shape 8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Shape 9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Shape 915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Shape 9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Shape 9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Shape 4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Shape 4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Shape 5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Shape 5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Shape 5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Shape 5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Shape 5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Shape 5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Shape 5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Shape 6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Shape 6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Shape 6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Shape 6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Shape 6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Shape 6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Shape 6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Shape 6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Shape 6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Shape 6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Shape 6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Shape 6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Shape 7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Shape 7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Shape 7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Shape 7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743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Shape 7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Shape 7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Shape 7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Shape 7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Shape 7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Shape 7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Shape 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Shape 7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Shape 7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803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Shape 8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Shape 809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Shape 8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Shape 8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Shape 821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Shape 8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Shape 8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Shape 8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Shape 8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Shape 8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Shape 8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Shape 8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158" cy="4114487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Shape 8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685800" y="1200150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  <a:defRPr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dt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2003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2003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2004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2004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7084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folHlink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20039" algn="l" rtl="0"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2003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2003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2004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2004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dt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Shape 56"/>
          <p:cNvGrpSpPr/>
          <p:nvPr/>
        </p:nvGrpSpPr>
        <p:grpSpPr>
          <a:xfrm>
            <a:off x="0" y="0"/>
            <a:ext cx="9159875" cy="5143500"/>
            <a:chOff x="0" y="0"/>
            <a:chExt cx="9159875" cy="6858000"/>
          </a:xfrm>
        </p:grpSpPr>
        <p:sp>
          <p:nvSpPr>
            <p:cNvPr id="57" name="Shape 57"/>
            <p:cNvSpPr txBox="1"/>
            <p:nvPr/>
          </p:nvSpPr>
          <p:spPr>
            <a:xfrm>
              <a:off x="8305800" y="1587"/>
              <a:ext cx="838200" cy="6856412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rgbClr val="0F0F0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8" name="Shape 58"/>
            <p:cNvSpPr txBox="1"/>
            <p:nvPr/>
          </p:nvSpPr>
          <p:spPr>
            <a:xfrm>
              <a:off x="1676400" y="0"/>
              <a:ext cx="3048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9" name="Shape 59"/>
            <p:cNvSpPr txBox="1"/>
            <p:nvPr/>
          </p:nvSpPr>
          <p:spPr>
            <a:xfrm>
              <a:off x="2743200" y="0"/>
              <a:ext cx="6858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0" name="Shape 60"/>
            <p:cNvSpPr txBox="1"/>
            <p:nvPr/>
          </p:nvSpPr>
          <p:spPr>
            <a:xfrm>
              <a:off x="3581400" y="0"/>
              <a:ext cx="381000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1" name="Shape 61"/>
            <p:cNvSpPr txBox="1"/>
            <p:nvPr/>
          </p:nvSpPr>
          <p:spPr>
            <a:xfrm>
              <a:off x="2133600" y="0"/>
              <a:ext cx="609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2" name="Shape 62"/>
            <p:cNvSpPr txBox="1"/>
            <p:nvPr/>
          </p:nvSpPr>
          <p:spPr>
            <a:xfrm>
              <a:off x="762000" y="0"/>
              <a:ext cx="9144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3" name="Shape 63"/>
            <p:cNvSpPr txBox="1"/>
            <p:nvPr/>
          </p:nvSpPr>
          <p:spPr>
            <a:xfrm>
              <a:off x="457200" y="0"/>
              <a:ext cx="3048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11B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4" name="Shape 64"/>
            <p:cNvSpPr txBox="1"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gradFill>
              <a:gsLst>
                <a:gs pos="0">
                  <a:srgbClr val="4C19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5" name="Shape 65"/>
            <p:cNvSpPr txBox="1"/>
            <p:nvPr/>
          </p:nvSpPr>
          <p:spPr>
            <a:xfrm>
              <a:off x="3429000" y="0"/>
              <a:ext cx="3810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6" name="Shape 66"/>
            <p:cNvSpPr txBox="1"/>
            <p:nvPr/>
          </p:nvSpPr>
          <p:spPr>
            <a:xfrm>
              <a:off x="4419600" y="0"/>
              <a:ext cx="8382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7" name="Shape 67"/>
            <p:cNvSpPr txBox="1"/>
            <p:nvPr/>
          </p:nvSpPr>
          <p:spPr>
            <a:xfrm>
              <a:off x="1981200" y="0"/>
              <a:ext cx="228600" cy="685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8" name="Shape 68"/>
            <p:cNvSpPr txBox="1"/>
            <p:nvPr/>
          </p:nvSpPr>
          <p:spPr>
            <a:xfrm>
              <a:off x="5238750" y="0"/>
              <a:ext cx="400050" cy="685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9" name="Shape 69"/>
            <p:cNvSpPr txBox="1"/>
            <p:nvPr/>
          </p:nvSpPr>
          <p:spPr>
            <a:xfrm>
              <a:off x="7391400" y="0"/>
              <a:ext cx="228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D1F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0" name="Shape 70"/>
            <p:cNvSpPr txBox="1"/>
            <p:nvPr/>
          </p:nvSpPr>
          <p:spPr>
            <a:xfrm>
              <a:off x="7315200" y="0"/>
              <a:ext cx="10668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1" name="Shape 71"/>
            <p:cNvSpPr txBox="1"/>
            <p:nvPr/>
          </p:nvSpPr>
          <p:spPr>
            <a:xfrm>
              <a:off x="5562600" y="0"/>
              <a:ext cx="990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2" name="Shape 72"/>
            <p:cNvSpPr txBox="1"/>
            <p:nvPr/>
          </p:nvSpPr>
          <p:spPr>
            <a:xfrm>
              <a:off x="6096000" y="0"/>
              <a:ext cx="8382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3" name="Shape 73"/>
            <p:cNvSpPr txBox="1"/>
            <p:nvPr/>
          </p:nvSpPr>
          <p:spPr>
            <a:xfrm>
              <a:off x="6934200" y="0"/>
              <a:ext cx="3810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D1F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4" name="Shape 74"/>
            <p:cNvSpPr txBox="1"/>
            <p:nvPr/>
          </p:nvSpPr>
          <p:spPr>
            <a:xfrm>
              <a:off x="4254500" y="0"/>
              <a:ext cx="2413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5" name="Shape 75"/>
            <p:cNvSpPr txBox="1"/>
            <p:nvPr/>
          </p:nvSpPr>
          <p:spPr>
            <a:xfrm>
              <a:off x="3756025" y="0"/>
              <a:ext cx="5334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1587" y="6151562"/>
              <a:ext cx="9144000" cy="706437"/>
            </a:xfrm>
            <a:custGeom>
              <a:avLst/>
              <a:gdLst/>
              <a:ahLst/>
              <a:cxnLst/>
              <a:rect l="0" t="0" r="0" b="0"/>
              <a:pathLst>
                <a:path w="5760" h="445" extrusionOk="0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0" y="6138862"/>
              <a:ext cx="9159875" cy="276225"/>
            </a:xfrm>
            <a:custGeom>
              <a:avLst/>
              <a:gdLst/>
              <a:ahLst/>
              <a:cxnLst/>
              <a:rect l="0" t="0" r="0" b="0"/>
              <a:pathLst>
                <a:path w="5770" h="174" extrusionOk="0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080808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  <a:defRPr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Shape 90"/>
          <p:cNvGrpSpPr/>
          <p:nvPr/>
        </p:nvGrpSpPr>
        <p:grpSpPr>
          <a:xfrm>
            <a:off x="0" y="0"/>
            <a:ext cx="9159875" cy="5143500"/>
            <a:chOff x="0" y="0"/>
            <a:chExt cx="9159875" cy="6858000"/>
          </a:xfrm>
        </p:grpSpPr>
        <p:sp>
          <p:nvSpPr>
            <p:cNvPr id="91" name="Shape 91"/>
            <p:cNvSpPr txBox="1"/>
            <p:nvPr/>
          </p:nvSpPr>
          <p:spPr>
            <a:xfrm>
              <a:off x="8305800" y="1587"/>
              <a:ext cx="838200" cy="6856412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rgbClr val="0F0F0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2" name="Shape 92"/>
            <p:cNvSpPr txBox="1"/>
            <p:nvPr/>
          </p:nvSpPr>
          <p:spPr>
            <a:xfrm>
              <a:off x="1676400" y="0"/>
              <a:ext cx="3048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3" name="Shape 93"/>
            <p:cNvSpPr txBox="1"/>
            <p:nvPr/>
          </p:nvSpPr>
          <p:spPr>
            <a:xfrm>
              <a:off x="2743200" y="0"/>
              <a:ext cx="6858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4" name="Shape 94"/>
            <p:cNvSpPr txBox="1"/>
            <p:nvPr/>
          </p:nvSpPr>
          <p:spPr>
            <a:xfrm>
              <a:off x="3581400" y="0"/>
              <a:ext cx="381000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5" name="Shape 95"/>
            <p:cNvSpPr txBox="1"/>
            <p:nvPr/>
          </p:nvSpPr>
          <p:spPr>
            <a:xfrm>
              <a:off x="2133600" y="0"/>
              <a:ext cx="609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6" name="Shape 96"/>
            <p:cNvSpPr txBox="1"/>
            <p:nvPr/>
          </p:nvSpPr>
          <p:spPr>
            <a:xfrm>
              <a:off x="762000" y="0"/>
              <a:ext cx="9144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7" name="Shape 97"/>
            <p:cNvSpPr txBox="1"/>
            <p:nvPr/>
          </p:nvSpPr>
          <p:spPr>
            <a:xfrm>
              <a:off x="457200" y="0"/>
              <a:ext cx="3048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11B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8" name="Shape 98"/>
            <p:cNvSpPr txBox="1"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gradFill>
              <a:gsLst>
                <a:gs pos="0">
                  <a:srgbClr val="4C19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99" name="Shape 99"/>
            <p:cNvSpPr txBox="1"/>
            <p:nvPr/>
          </p:nvSpPr>
          <p:spPr>
            <a:xfrm>
              <a:off x="3429000" y="0"/>
              <a:ext cx="3810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0" name="Shape 100"/>
            <p:cNvSpPr txBox="1"/>
            <p:nvPr/>
          </p:nvSpPr>
          <p:spPr>
            <a:xfrm>
              <a:off x="4419600" y="0"/>
              <a:ext cx="8382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1" name="Shape 101"/>
            <p:cNvSpPr txBox="1"/>
            <p:nvPr/>
          </p:nvSpPr>
          <p:spPr>
            <a:xfrm>
              <a:off x="1981200" y="0"/>
              <a:ext cx="228600" cy="685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2" name="Shape 102"/>
            <p:cNvSpPr txBox="1"/>
            <p:nvPr/>
          </p:nvSpPr>
          <p:spPr>
            <a:xfrm>
              <a:off x="5238750" y="0"/>
              <a:ext cx="400050" cy="685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3" name="Shape 103"/>
            <p:cNvSpPr txBox="1"/>
            <p:nvPr/>
          </p:nvSpPr>
          <p:spPr>
            <a:xfrm>
              <a:off x="7391400" y="0"/>
              <a:ext cx="228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D1F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4" name="Shape 104"/>
            <p:cNvSpPr txBox="1"/>
            <p:nvPr/>
          </p:nvSpPr>
          <p:spPr>
            <a:xfrm>
              <a:off x="7315200" y="0"/>
              <a:ext cx="10668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5" name="Shape 105"/>
            <p:cNvSpPr txBox="1"/>
            <p:nvPr/>
          </p:nvSpPr>
          <p:spPr>
            <a:xfrm>
              <a:off x="5562600" y="0"/>
              <a:ext cx="990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6" name="Shape 106"/>
            <p:cNvSpPr txBox="1"/>
            <p:nvPr/>
          </p:nvSpPr>
          <p:spPr>
            <a:xfrm>
              <a:off x="6096000" y="0"/>
              <a:ext cx="8382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7" name="Shape 107"/>
            <p:cNvSpPr txBox="1"/>
            <p:nvPr/>
          </p:nvSpPr>
          <p:spPr>
            <a:xfrm>
              <a:off x="6934200" y="0"/>
              <a:ext cx="3810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D1F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8" name="Shape 108"/>
            <p:cNvSpPr txBox="1"/>
            <p:nvPr/>
          </p:nvSpPr>
          <p:spPr>
            <a:xfrm>
              <a:off x="4254500" y="0"/>
              <a:ext cx="2413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09" name="Shape 109"/>
            <p:cNvSpPr txBox="1"/>
            <p:nvPr/>
          </p:nvSpPr>
          <p:spPr>
            <a:xfrm>
              <a:off x="3756025" y="0"/>
              <a:ext cx="5334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1587" y="6151562"/>
              <a:ext cx="9144000" cy="706437"/>
            </a:xfrm>
            <a:custGeom>
              <a:avLst/>
              <a:gdLst/>
              <a:ahLst/>
              <a:cxnLst/>
              <a:rect l="0" t="0" r="0" b="0"/>
              <a:pathLst>
                <a:path w="5760" h="445" extrusionOk="0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>
              <a:off x="0" y="6138862"/>
              <a:ext cx="9159875" cy="276225"/>
            </a:xfrm>
            <a:custGeom>
              <a:avLst/>
              <a:gdLst/>
              <a:ahLst/>
              <a:cxnLst/>
              <a:rect l="0" t="0" r="0" b="0"/>
              <a:pathLst>
                <a:path w="5770" h="174" extrusionOk="0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080808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  <a:defRPr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Shape 124"/>
          <p:cNvGrpSpPr/>
          <p:nvPr/>
        </p:nvGrpSpPr>
        <p:grpSpPr>
          <a:xfrm>
            <a:off x="0" y="0"/>
            <a:ext cx="9159875" cy="5143500"/>
            <a:chOff x="0" y="0"/>
            <a:chExt cx="9159875" cy="6858000"/>
          </a:xfrm>
        </p:grpSpPr>
        <p:sp>
          <p:nvSpPr>
            <p:cNvPr id="125" name="Shape 125"/>
            <p:cNvSpPr txBox="1"/>
            <p:nvPr/>
          </p:nvSpPr>
          <p:spPr>
            <a:xfrm>
              <a:off x="8305800" y="1587"/>
              <a:ext cx="838200" cy="6856412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rgbClr val="0F0F0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26" name="Shape 126"/>
            <p:cNvSpPr txBox="1"/>
            <p:nvPr/>
          </p:nvSpPr>
          <p:spPr>
            <a:xfrm>
              <a:off x="1676400" y="0"/>
              <a:ext cx="3048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27" name="Shape 127"/>
            <p:cNvSpPr txBox="1"/>
            <p:nvPr/>
          </p:nvSpPr>
          <p:spPr>
            <a:xfrm>
              <a:off x="2743200" y="0"/>
              <a:ext cx="6858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28" name="Shape 128"/>
            <p:cNvSpPr txBox="1"/>
            <p:nvPr/>
          </p:nvSpPr>
          <p:spPr>
            <a:xfrm>
              <a:off x="3581400" y="0"/>
              <a:ext cx="381000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29" name="Shape 129"/>
            <p:cNvSpPr txBox="1"/>
            <p:nvPr/>
          </p:nvSpPr>
          <p:spPr>
            <a:xfrm>
              <a:off x="2133600" y="0"/>
              <a:ext cx="609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0" name="Shape 130"/>
            <p:cNvSpPr txBox="1"/>
            <p:nvPr/>
          </p:nvSpPr>
          <p:spPr>
            <a:xfrm>
              <a:off x="762000" y="0"/>
              <a:ext cx="9144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1" name="Shape 131"/>
            <p:cNvSpPr txBox="1"/>
            <p:nvPr/>
          </p:nvSpPr>
          <p:spPr>
            <a:xfrm>
              <a:off x="457200" y="0"/>
              <a:ext cx="3048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11B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2" name="Shape 132"/>
            <p:cNvSpPr txBox="1"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gradFill>
              <a:gsLst>
                <a:gs pos="0">
                  <a:srgbClr val="4C19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3" name="Shape 133"/>
            <p:cNvSpPr txBox="1"/>
            <p:nvPr/>
          </p:nvSpPr>
          <p:spPr>
            <a:xfrm>
              <a:off x="3429000" y="0"/>
              <a:ext cx="3810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4" name="Shape 134"/>
            <p:cNvSpPr txBox="1"/>
            <p:nvPr/>
          </p:nvSpPr>
          <p:spPr>
            <a:xfrm>
              <a:off x="4419600" y="0"/>
              <a:ext cx="8382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5" name="Shape 135"/>
            <p:cNvSpPr txBox="1"/>
            <p:nvPr/>
          </p:nvSpPr>
          <p:spPr>
            <a:xfrm>
              <a:off x="1981200" y="0"/>
              <a:ext cx="228600" cy="685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6" name="Shape 136"/>
            <p:cNvSpPr txBox="1"/>
            <p:nvPr/>
          </p:nvSpPr>
          <p:spPr>
            <a:xfrm>
              <a:off x="5238750" y="0"/>
              <a:ext cx="400050" cy="685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7" name="Shape 137"/>
            <p:cNvSpPr txBox="1"/>
            <p:nvPr/>
          </p:nvSpPr>
          <p:spPr>
            <a:xfrm>
              <a:off x="7391400" y="0"/>
              <a:ext cx="228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D1F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8" name="Shape 138"/>
            <p:cNvSpPr txBox="1"/>
            <p:nvPr/>
          </p:nvSpPr>
          <p:spPr>
            <a:xfrm>
              <a:off x="7315200" y="0"/>
              <a:ext cx="10668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39" name="Shape 139"/>
            <p:cNvSpPr txBox="1"/>
            <p:nvPr/>
          </p:nvSpPr>
          <p:spPr>
            <a:xfrm>
              <a:off x="5562600" y="0"/>
              <a:ext cx="990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0" name="Shape 140"/>
            <p:cNvSpPr txBox="1"/>
            <p:nvPr/>
          </p:nvSpPr>
          <p:spPr>
            <a:xfrm>
              <a:off x="6096000" y="0"/>
              <a:ext cx="8382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1" name="Shape 141"/>
            <p:cNvSpPr txBox="1"/>
            <p:nvPr/>
          </p:nvSpPr>
          <p:spPr>
            <a:xfrm>
              <a:off x="6934200" y="0"/>
              <a:ext cx="3810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D1F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2" name="Shape 142"/>
            <p:cNvSpPr txBox="1"/>
            <p:nvPr/>
          </p:nvSpPr>
          <p:spPr>
            <a:xfrm>
              <a:off x="4254500" y="0"/>
              <a:ext cx="2413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3" name="Shape 143"/>
            <p:cNvSpPr txBox="1"/>
            <p:nvPr/>
          </p:nvSpPr>
          <p:spPr>
            <a:xfrm>
              <a:off x="3756025" y="0"/>
              <a:ext cx="5334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1587" y="6151562"/>
              <a:ext cx="9144000" cy="706437"/>
            </a:xfrm>
            <a:custGeom>
              <a:avLst/>
              <a:gdLst/>
              <a:ahLst/>
              <a:cxnLst/>
              <a:rect l="0" t="0" r="0" b="0"/>
              <a:pathLst>
                <a:path w="5760" h="445" extrusionOk="0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0" y="6138862"/>
              <a:ext cx="9159875" cy="276225"/>
            </a:xfrm>
            <a:custGeom>
              <a:avLst/>
              <a:gdLst/>
              <a:ahLst/>
              <a:cxnLst/>
              <a:rect l="0" t="0" r="0" b="0"/>
              <a:pathLst>
                <a:path w="5770" h="174" extrusionOk="0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080808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  <a:defRPr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Shape 157"/>
          <p:cNvGrpSpPr/>
          <p:nvPr/>
        </p:nvGrpSpPr>
        <p:grpSpPr>
          <a:xfrm>
            <a:off x="0" y="0"/>
            <a:ext cx="9159875" cy="5143500"/>
            <a:chOff x="0" y="0"/>
            <a:chExt cx="9159875" cy="6858000"/>
          </a:xfrm>
        </p:grpSpPr>
        <p:sp>
          <p:nvSpPr>
            <p:cNvPr id="158" name="Shape 158"/>
            <p:cNvSpPr txBox="1"/>
            <p:nvPr/>
          </p:nvSpPr>
          <p:spPr>
            <a:xfrm>
              <a:off x="8305800" y="1587"/>
              <a:ext cx="838200" cy="6856412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rgbClr val="0F0F0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59" name="Shape 159"/>
            <p:cNvSpPr txBox="1"/>
            <p:nvPr/>
          </p:nvSpPr>
          <p:spPr>
            <a:xfrm>
              <a:off x="1676400" y="0"/>
              <a:ext cx="3048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0" name="Shape 160"/>
            <p:cNvSpPr txBox="1"/>
            <p:nvPr/>
          </p:nvSpPr>
          <p:spPr>
            <a:xfrm>
              <a:off x="2743200" y="0"/>
              <a:ext cx="6858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1" name="Shape 161"/>
            <p:cNvSpPr txBox="1"/>
            <p:nvPr/>
          </p:nvSpPr>
          <p:spPr>
            <a:xfrm>
              <a:off x="3581400" y="0"/>
              <a:ext cx="381000" cy="685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2" name="Shape 162"/>
            <p:cNvSpPr txBox="1"/>
            <p:nvPr/>
          </p:nvSpPr>
          <p:spPr>
            <a:xfrm>
              <a:off x="2133600" y="0"/>
              <a:ext cx="609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3" name="Shape 163"/>
            <p:cNvSpPr txBox="1"/>
            <p:nvPr/>
          </p:nvSpPr>
          <p:spPr>
            <a:xfrm>
              <a:off x="762000" y="0"/>
              <a:ext cx="9144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4" name="Shape 164"/>
            <p:cNvSpPr txBox="1"/>
            <p:nvPr/>
          </p:nvSpPr>
          <p:spPr>
            <a:xfrm>
              <a:off x="457200" y="0"/>
              <a:ext cx="3048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11B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5" name="Shape 165"/>
            <p:cNvSpPr txBox="1"/>
            <p:nvPr/>
          </p:nvSpPr>
          <p:spPr>
            <a:xfrm>
              <a:off x="0" y="0"/>
              <a:ext cx="457200" cy="6858000"/>
            </a:xfrm>
            <a:prstGeom prst="rect">
              <a:avLst/>
            </a:prstGeom>
            <a:gradFill>
              <a:gsLst>
                <a:gs pos="0">
                  <a:srgbClr val="4C19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Shape 166"/>
            <p:cNvSpPr txBox="1"/>
            <p:nvPr/>
          </p:nvSpPr>
          <p:spPr>
            <a:xfrm>
              <a:off x="3429000" y="0"/>
              <a:ext cx="3810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Shape 167"/>
            <p:cNvSpPr txBox="1"/>
            <p:nvPr/>
          </p:nvSpPr>
          <p:spPr>
            <a:xfrm>
              <a:off x="4419600" y="0"/>
              <a:ext cx="8382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8" name="Shape 168"/>
            <p:cNvSpPr txBox="1"/>
            <p:nvPr/>
          </p:nvSpPr>
          <p:spPr>
            <a:xfrm>
              <a:off x="1981200" y="0"/>
              <a:ext cx="228600" cy="685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9" name="Shape 169"/>
            <p:cNvSpPr txBox="1"/>
            <p:nvPr/>
          </p:nvSpPr>
          <p:spPr>
            <a:xfrm>
              <a:off x="5238750" y="0"/>
              <a:ext cx="400050" cy="6858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0" name="Shape 170"/>
            <p:cNvSpPr txBox="1"/>
            <p:nvPr/>
          </p:nvSpPr>
          <p:spPr>
            <a:xfrm>
              <a:off x="7391400" y="0"/>
              <a:ext cx="228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D1F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1" name="Shape 171"/>
            <p:cNvSpPr txBox="1"/>
            <p:nvPr/>
          </p:nvSpPr>
          <p:spPr>
            <a:xfrm>
              <a:off x="7315200" y="0"/>
              <a:ext cx="10668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2" name="Shape 172"/>
            <p:cNvSpPr txBox="1"/>
            <p:nvPr/>
          </p:nvSpPr>
          <p:spPr>
            <a:xfrm>
              <a:off x="5562600" y="0"/>
              <a:ext cx="9906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3" name="Shape 173"/>
            <p:cNvSpPr txBox="1"/>
            <p:nvPr/>
          </p:nvSpPr>
          <p:spPr>
            <a:xfrm>
              <a:off x="6096000" y="0"/>
              <a:ext cx="8382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4" name="Shape 174"/>
            <p:cNvSpPr txBox="1"/>
            <p:nvPr/>
          </p:nvSpPr>
          <p:spPr>
            <a:xfrm>
              <a:off x="6934200" y="0"/>
              <a:ext cx="3810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rgbClr val="5D1F0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5" name="Shape 175"/>
            <p:cNvSpPr txBox="1"/>
            <p:nvPr/>
          </p:nvSpPr>
          <p:spPr>
            <a:xfrm>
              <a:off x="4254500" y="0"/>
              <a:ext cx="241300" cy="6858000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6" name="Shape 176"/>
            <p:cNvSpPr txBox="1"/>
            <p:nvPr/>
          </p:nvSpPr>
          <p:spPr>
            <a:xfrm>
              <a:off x="3756025" y="0"/>
              <a:ext cx="533400" cy="68580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1587" y="6151562"/>
              <a:ext cx="9144000" cy="706437"/>
            </a:xfrm>
            <a:custGeom>
              <a:avLst/>
              <a:gdLst/>
              <a:ahLst/>
              <a:cxnLst/>
              <a:rect l="0" t="0" r="0" b="0"/>
              <a:pathLst>
                <a:path w="5760" h="445" extrusionOk="0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4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0" y="6138862"/>
              <a:ext cx="9159875" cy="276225"/>
            </a:xfrm>
            <a:custGeom>
              <a:avLst/>
              <a:gdLst/>
              <a:ahLst/>
              <a:cxnLst/>
              <a:rect l="0" t="0" r="0" b="0"/>
              <a:pathLst>
                <a:path w="5770" h="174" extrusionOk="0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>
              <a:gsLst>
                <a:gs pos="0">
                  <a:schemeClr val="accent2"/>
                </a:gs>
                <a:gs pos="50000">
                  <a:srgbClr val="080808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  <a:defRPr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70840" algn="l" rtl="0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homa"/>
              <a:buNone/>
              <a:defRPr sz="10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dt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rRBGGVTM3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NXC4Q_4JV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NgpM9TVal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2018/05/04/608477810/as-new-lynching-memorial-opens-a-look-back-on-americas-history-of-racial-terrori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ctrTitle"/>
          </p:nvPr>
        </p:nvSpPr>
        <p:spPr>
          <a:xfrm>
            <a:off x="685800" y="1200150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Tahoma"/>
              <a:buNone/>
            </a:pPr>
            <a:r>
              <a:rPr lang="en" sz="48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Civil War / Reconstruction</a:t>
            </a:r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r>
              <a:rPr lang="en"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1860-1877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0" y="208350"/>
            <a:ext cx="8229600" cy="438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SzPts val="2560"/>
              <a:buChar char="●"/>
            </a:pPr>
            <a:r>
              <a:rPr lang="en" b="1"/>
              <a:t>Liberty Party: </a:t>
            </a:r>
            <a:r>
              <a:rPr lang="en"/>
              <a:t>founded to oppose Garrison &amp; more radical abolitionists</a:t>
            </a:r>
            <a:endParaRPr/>
          </a:p>
          <a:p>
            <a:pPr marL="742950" lvl="1" indent="-285750" rtl="0">
              <a:spcBef>
                <a:spcPts val="560"/>
              </a:spcBef>
              <a:spcAft>
                <a:spcPts val="0"/>
              </a:spcAft>
              <a:buSzPts val="2240"/>
              <a:buChar char="●"/>
            </a:pPr>
            <a:r>
              <a:rPr lang="en"/>
              <a:t>End slavery by political/legal means </a:t>
            </a:r>
            <a:endParaRPr/>
          </a:p>
          <a:p>
            <a:pPr marL="742950" lvl="1" indent="-285750" rtl="0">
              <a:spcBef>
                <a:spcPts val="560"/>
              </a:spcBef>
              <a:spcAft>
                <a:spcPts val="0"/>
              </a:spcAft>
              <a:buSzPts val="2240"/>
              <a:buChar char="●"/>
            </a:pPr>
            <a:r>
              <a:rPr lang="en"/>
              <a:t>Later joins with the</a:t>
            </a:r>
            <a:endParaRPr/>
          </a:p>
          <a:p>
            <a:pPr marL="457200" lvl="0" indent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 Free Soil Party</a:t>
            </a:r>
            <a:endParaRPr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9332" y="2096525"/>
            <a:ext cx="3787475" cy="28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78" name="Shape 878" descr="http://asms.k12.ar.us/armem/99-00/SmithA/Nashv28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285750"/>
            <a:ext cx="8534400" cy="47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Shape 883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Sharecropping (cont.)</a:t>
            </a:r>
            <a:endParaRPr/>
          </a:p>
        </p:txBody>
      </p:sp>
      <p:sp>
        <p:nvSpPr>
          <p:cNvPr id="884" name="Shape 884"/>
          <p:cNvSpPr txBox="1">
            <a:spLocks noGrp="1"/>
          </p:cNvSpPr>
          <p:nvPr>
            <p:ph type="body" idx="1"/>
          </p:nvPr>
        </p:nvSpPr>
        <p:spPr>
          <a:xfrm>
            <a:off x="63050" y="857250"/>
            <a:ext cx="8954700" cy="41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 sharecropping, the planter provided housing &amp; credit at a local store.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By the time that the harvest came in, the family owed more money than they received for their crops. </a:t>
            </a:r>
            <a:endParaRPr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They then started out the next year already in debt, and most of the time continued to get deeper &amp; deeper in debt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Sharecropping became another form of virtual slavery</a:t>
            </a:r>
            <a:endParaRPr sz="24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90" name="Shape 890" descr="http://media-2.web.britannica.com/eb-media/59/78359-004-3AF75A0B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14300"/>
            <a:ext cx="7010400" cy="4883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Tenant Farming</a:t>
            </a:r>
            <a:endParaRPr/>
          </a:p>
        </p:txBody>
      </p:sp>
      <p:sp>
        <p:nvSpPr>
          <p:cNvPr id="896" name="Shape 89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 system that is similar to sharecropping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tenant farmer rented the land.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often became indebted to local stores also.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Ku Klux Klan </a:t>
            </a:r>
            <a:endParaRPr/>
          </a:p>
        </p:txBody>
      </p:sp>
      <p:sp>
        <p:nvSpPr>
          <p:cNvPr id="902" name="Shape 902"/>
          <p:cNvSpPr txBox="1">
            <a:spLocks noGrp="1"/>
          </p:cNvSpPr>
          <p:nvPr>
            <p:ph type="body" idx="1"/>
          </p:nvPr>
        </p:nvSpPr>
        <p:spPr>
          <a:xfrm>
            <a:off x="0" y="857250"/>
            <a:ext cx="9093600" cy="37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/>
              <a:t>S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ix former Confederate soldiers decided to pretend to be ghosts of soldiers returned for revenge</a:t>
            </a: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/>
              <a:t>*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It turned into a way to intimidate &amp; harass people who chose to vote for the Republicans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20066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03" name="Shape 9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1050" y="0"/>
            <a:ext cx="1172950" cy="194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Shape 9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25" y="75675"/>
            <a:ext cx="2689200" cy="179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Shape 9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6545" y="255491"/>
            <a:ext cx="1172950" cy="1438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Shape 9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u="sng"/>
          </a:p>
          <a:p>
            <a:pPr marL="45720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u="sng"/>
          </a:p>
          <a:p>
            <a:pPr marL="457200" lvl="0" indent="0" rtl="0">
              <a:spcBef>
                <a:spcPts val="640"/>
              </a:spcBef>
              <a:spcAft>
                <a:spcPts val="0"/>
              </a:spcAft>
              <a:buNone/>
            </a:pPr>
            <a:endParaRPr u="sng"/>
          </a:p>
          <a:p>
            <a:pPr marL="742950" lvl="1" indent="-285750" rtl="0">
              <a:spcBef>
                <a:spcPts val="560"/>
              </a:spcBef>
              <a:spcAft>
                <a:spcPts val="0"/>
              </a:spcAft>
              <a:buSzPts val="2240"/>
              <a:buChar char="●"/>
            </a:pPr>
            <a:r>
              <a:rPr lang="en" u="sng"/>
              <a:t>Enforcement Act of 1870</a:t>
            </a:r>
            <a:r>
              <a:rPr lang="en"/>
              <a:t>~ banned the use of terror, force, or bribery to keep people from voting. Was ineffective.</a:t>
            </a:r>
            <a:endParaRPr/>
          </a:p>
          <a:p>
            <a:pPr marL="342900" lvl="0" indent="-200660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800"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2" name="Shape 9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850"/>
            <a:ext cx="3939040" cy="24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Shape 9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958" y="109858"/>
            <a:ext cx="4257804" cy="283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Shape 918"/>
          <p:cNvSpPr txBox="1">
            <a:spLocks noGrp="1"/>
          </p:cNvSpPr>
          <p:nvPr>
            <p:ph type="title"/>
          </p:nvPr>
        </p:nvSpPr>
        <p:spPr>
          <a:xfrm>
            <a:off x="457250" y="9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Compromise of 1877</a:t>
            </a:r>
            <a:endParaRPr/>
          </a:p>
        </p:txBody>
      </p:sp>
      <p:sp>
        <p:nvSpPr>
          <p:cNvPr id="919" name="Shape 919"/>
          <p:cNvSpPr txBox="1">
            <a:spLocks noGrp="1"/>
          </p:cNvSpPr>
          <p:nvPr>
            <p:ph type="body" idx="1"/>
          </p:nvPr>
        </p:nvSpPr>
        <p:spPr>
          <a:xfrm>
            <a:off x="-100900" y="592775"/>
            <a:ext cx="9194400" cy="4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Presidential Election of 1876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Samuel Tilden (D)	 v. Rutherford B. Hayes (R)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Tilden won the majority of the popular vote while Hayes won the majority of the electoral vote (the one that actually decides who becomes President)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Tilden &amp; the Democrats agree to concede (give up) the election to Hayes &amp; the Republicans </a:t>
            </a:r>
            <a:r>
              <a:rPr lang="en" sz="2800" b="1" i="0" u="sng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if</a:t>
            </a: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they would </a:t>
            </a:r>
            <a:r>
              <a:rPr lang="en" sz="2800" b="1" i="0" u="none" strike="noStrike" cap="none">
                <a:solidFill>
                  <a:schemeClr val="lt1"/>
                </a:solidFill>
              </a:rPr>
              <a:t>remove the federal troops &amp; end Reconstruction</a:t>
            </a:r>
            <a:endParaRPr b="1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1"/>
              <a:t>**</a:t>
            </a:r>
            <a:r>
              <a:rPr lang="en" sz="2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Marks the end of Reconstruction</a:t>
            </a:r>
            <a:endParaRPr sz="2400"/>
          </a:p>
        </p:txBody>
      </p:sp>
      <p:pic>
        <p:nvPicPr>
          <p:cNvPr id="920" name="Shape 9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795" y="0"/>
            <a:ext cx="1089700" cy="133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/>
            </a:r>
            <a:b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THE END</a:t>
            </a:r>
            <a:endParaRPr/>
          </a:p>
        </p:txBody>
      </p:sp>
      <p:pic>
        <p:nvPicPr>
          <p:cNvPr id="926" name="Shape 926" descr="j02991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34325" y="3195675"/>
            <a:ext cx="1471500" cy="18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152400" y="628650"/>
            <a:ext cx="8839200" cy="440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Violent abolitionism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David Walker &amp; Henry Highland Garnet advocated that slaves should revolt against their masters</a:t>
            </a:r>
            <a:endParaRPr/>
          </a:p>
          <a:p>
            <a:pPr marL="742950" marR="0" lvl="1" indent="-14350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Nat Turner’s Rebellion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1831: 55 whites were killed in Virginia</a:t>
            </a:r>
            <a:endParaRPr/>
          </a:p>
          <a:p>
            <a: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●"/>
            </a:pPr>
            <a:r>
              <a:rPr lang="en"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Hundreds of African Americans were brutally killed in retaliation</a:t>
            </a:r>
            <a:endParaRPr/>
          </a:p>
          <a:p>
            <a: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●"/>
            </a:pPr>
            <a:r>
              <a:rPr lang="en"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This put an end to any antislavery talk in the south</a:t>
            </a:r>
            <a:endParaRPr sz="2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https://www.youtube.com/watch?v=ZrRBGGVTM38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endParaRPr/>
          </a:p>
          <a:p>
            <a:pPr marL="342900" marR="0" lvl="0" indent="-2413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endParaRPr sz="20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74" name="Shape 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225" y="3516325"/>
            <a:ext cx="1225075" cy="16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3749" y="2159139"/>
            <a:ext cx="1339575" cy="133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457200" y="40609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Territorial Expansion</a:t>
            </a:r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0" y="655850"/>
            <a:ext cx="9144000" cy="42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Wanted to see the U.S. expand to the Pacific &amp; south into Mexico, Cuba, &amp; Central America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1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Manifest destiny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Nationalism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Population increase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Rapid economic development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Technological advances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Controversy is created over whether or not to allow slavery to spread into western lands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121" y="0"/>
            <a:ext cx="691175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457200" y="69609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Texas</a:t>
            </a:r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3050" y="731525"/>
            <a:ext cx="8623800" cy="4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American settlers led by Sam Houston revolted and declared Texas a republic in 1836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Requested annexation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John Tyler’s request was denied in 1844 but he pushed it through in 1846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War broke out the same year over an incident in which an army patrol killed 11 U.S. soldiers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Tyler requests Congress declare war</a:t>
            </a:r>
            <a:endParaRPr/>
          </a:p>
          <a:p>
            <a:pPr marL="342900" marR="0" lvl="0" indent="-22098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975" y="614350"/>
            <a:ext cx="5734050" cy="39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69875"/>
            <a:ext cx="3153101" cy="17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975" y="0"/>
            <a:ext cx="2923025" cy="220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Treaty of Guadalupe Hidalgo 1848</a:t>
            </a:r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0" y="895475"/>
            <a:ext cx="91440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U.S. forces overthrew Mexican rule in California &amp; pushed into Mexico and eventually captured the capital at Mexico City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Mexico was forced to recognize the southern border of Texas at the Rio Grande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U.S. took California &amp; New Mexico in addition to Texas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Paid $15 million to Mexico</a:t>
            </a:r>
            <a:endParaRPr/>
          </a:p>
          <a:p>
            <a:pPr marL="342900" marR="0" lvl="0" indent="-20066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457200" y="63050"/>
            <a:ext cx="8229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Consequences of the Mexican-American War</a:t>
            </a:r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152400" y="1063250"/>
            <a:ext cx="8534400" cy="3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Increased tensions over slavery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Many in the North saw this as an attempt by southerners to extend slavery into new areas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Wilmot Proviso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Would have forbid slavery in the new territories acquired from Mexico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Defeated in the Senate</a:t>
            </a: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920"/>
              <a:buChar char="●"/>
            </a:pPr>
            <a:r>
              <a:rPr lang="en"/>
              <a:t>Opposed by John C. Calhoun</a:t>
            </a:r>
            <a:endParaRPr/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625" y="3565549"/>
            <a:ext cx="1292775" cy="157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0650" y="3602175"/>
            <a:ext cx="1235407" cy="157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42" y="0"/>
            <a:ext cx="88427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Maine</a:t>
            </a:r>
            <a:endParaRPr/>
          </a:p>
        </p:txBody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0" y="1942300"/>
            <a:ext cx="89916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Disputes arose in the 1840s over the southern boundary of Canada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Canada still under British rule 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Aroostook War 	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Settled in 1842 by the Webster-Ashburton Treaty</a:t>
            </a:r>
            <a:endParaRPr/>
          </a:p>
          <a:p>
            <a: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●"/>
            </a:pPr>
            <a:r>
              <a:rPr lang="en"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Split the disputed territory in half</a:t>
            </a:r>
            <a:endParaRPr/>
          </a:p>
          <a:p>
            <a: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Char char="●"/>
            </a:pPr>
            <a:r>
              <a:rPr lang="en"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Also settled the boundary in Minnesota Territory</a:t>
            </a:r>
            <a:endParaRPr/>
          </a:p>
        </p:txBody>
      </p:sp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4017" y="75675"/>
            <a:ext cx="2589734" cy="194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ctrTitle"/>
          </p:nvPr>
        </p:nvSpPr>
        <p:spPr>
          <a:xfrm>
            <a:off x="685800" y="1200150"/>
            <a:ext cx="7772400" cy="13716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Slavery</a:t>
            </a:r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3815" y="392025"/>
            <a:ext cx="2963085" cy="453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457200" y="183134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Oregon</a:t>
            </a:r>
            <a:endParaRPr/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U.S. had laid claim to the region through: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Captain Robert Gray’s discovery of the Columbia River in 1792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Lewis &amp; Clark expedition in 1805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Fur trading post owned by John Jacob Astor in 1811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Settlers which traveled to the region v</a:t>
            </a:r>
            <a:r>
              <a:rPr lang="en"/>
              <a:t>ia the Oregon Trail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75675" y="1200150"/>
            <a:ext cx="86112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SzPts val="2560"/>
              <a:buChar char="●"/>
            </a:pPr>
            <a:r>
              <a:rPr lang="en"/>
              <a:t>James Polk pushed Congress to settle for the southern half of Oregon in 1846</a:t>
            </a:r>
            <a:endParaRPr/>
          </a:p>
          <a:p>
            <a:pPr marL="742950" lvl="1" indent="-285750" rtl="0">
              <a:spcBef>
                <a:spcPts val="560"/>
              </a:spcBef>
              <a:spcAft>
                <a:spcPts val="0"/>
              </a:spcAft>
              <a:buSzPts val="2240"/>
              <a:buChar char="●"/>
            </a:pPr>
            <a:r>
              <a:rPr lang="en"/>
              <a:t>Congress reluctantly agreed, but did not want to fight Mexico &amp; Britain</a:t>
            </a:r>
            <a:endParaRPr/>
          </a:p>
          <a:p>
            <a:pPr marL="342900" lvl="0" indent="-200660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800"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5775" y="0"/>
            <a:ext cx="4237300" cy="317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457200" y="9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Further Expansion</a:t>
            </a:r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76200" y="800100"/>
            <a:ext cx="89916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Ostend Manifesto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: Polk attempted to purchase Cuba from Spain </a:t>
            </a: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Walker Expedition: 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attempted to take Baja California from Mexico in 1853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took over Nicaragua in 1855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457200" y="504500"/>
            <a:ext cx="8229600" cy="409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SzPts val="2560"/>
              <a:buChar char="●"/>
            </a:pPr>
            <a:r>
              <a:rPr lang="en" b="1" u="sng"/>
              <a:t>Clayton-Bulwer Treaty:</a:t>
            </a:r>
            <a:r>
              <a:rPr lang="en"/>
              <a:t> agreement that neither Britain or U.S. would attempt to take exclusive control of a canal through Central America</a:t>
            </a:r>
            <a:endParaRPr/>
          </a:p>
          <a:p>
            <a:pPr marL="0" lvl="0" indent="0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SzPts val="2560"/>
              <a:buChar char="●"/>
            </a:pPr>
            <a:r>
              <a:rPr lang="en" b="1" u="sng"/>
              <a:t>Gadsden Purchase:</a:t>
            </a:r>
            <a:r>
              <a:rPr lang="en"/>
              <a:t> 1853 U.S. bought New Mexico &amp; Arizona territory for $10 million</a:t>
            </a:r>
            <a:endParaRPr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457200" y="1784909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Tension Rising</a:t>
            </a:r>
            <a:endParaRPr/>
          </a:p>
        </p:txBody>
      </p: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 rot="10800000" flipH="1">
            <a:off x="457200" y="4598144"/>
            <a:ext cx="8229600" cy="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Free Soil Party </a:t>
            </a:r>
            <a:endParaRPr/>
          </a:p>
        </p:txBody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0" y="895475"/>
            <a:ext cx="9144000" cy="4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Northerners who were in </a:t>
            </a:r>
            <a:r>
              <a:rPr lang="en" sz="3200" b="1" i="0" u="none">
                <a:solidFill>
                  <a:schemeClr val="lt1"/>
                </a:solidFill>
              </a:rPr>
              <a:t>opposition to the extension of slavery to the territories</a:t>
            </a:r>
            <a:endParaRPr b="1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Wanted to leave slavery alone in the south</a:t>
            </a:r>
            <a:endParaRPr/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Advocated free homesteads in the west </a:t>
            </a:r>
            <a:endParaRPr sz="24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Moderate southerners wanted to extend the Missouri Compromise line of 36°30’ to the Pacific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Shape 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967" y="-44550"/>
            <a:ext cx="724436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00" y="1400175"/>
            <a:ext cx="1733550" cy="26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Popular Sovereignty</a:t>
            </a:r>
            <a:endParaRPr/>
          </a:p>
        </p:txBody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Lewis Cass supported the idea of allowing popular sovereignty to determine the issue of slavery in the territories</a:t>
            </a:r>
            <a:endParaRPr/>
          </a:p>
          <a:p>
            <a:pPr marL="342900" marR="0" lvl="0" indent="-18034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Cass ran against Zachary Taylor in 1848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title"/>
          </p:nvPr>
        </p:nvSpPr>
        <p:spPr>
          <a:xfrm>
            <a:off x="457425" y="-138716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Compromise of 1850</a:t>
            </a:r>
            <a:endParaRPr/>
          </a:p>
        </p:txBody>
      </p:sp>
      <p:sp>
        <p:nvSpPr>
          <p:cNvPr id="388" name="Shape 388"/>
          <p:cNvSpPr txBox="1">
            <a:spLocks noGrp="1"/>
          </p:cNvSpPr>
          <p:nvPr>
            <p:ph type="body" idx="1"/>
          </p:nvPr>
        </p:nvSpPr>
        <p:spPr>
          <a:xfrm>
            <a:off x="-75675" y="441425"/>
            <a:ext cx="9295800" cy="46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Gold rush of 1848 meant that California was ready to be a state</a:t>
            </a:r>
            <a:endParaRPr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New Mexico also met the requirements</a:t>
            </a:r>
            <a:endParaRPr sz="240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Would upset the delicate power balance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Henry Clay proposed a solution:</a:t>
            </a:r>
            <a:endParaRPr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Admit California as a free state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Divide the Mexican cession into Utah &amp; New Mexico &amp; allow popular sovereignty 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Ban the slave trade in Washington, D.C.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Adopt a new </a:t>
            </a:r>
            <a:r>
              <a:rPr lang="en" sz="2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Fugitive Slave Law</a:t>
            </a:r>
            <a:endParaRPr sz="2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6650" y="730800"/>
            <a:ext cx="6837350" cy="437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00" y="53425"/>
            <a:ext cx="2476500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457200" y="208350"/>
            <a:ext cx="8229600" cy="438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0000"/>
                </a:solidFill>
              </a:rPr>
              <a:t>Atlantic Slave Trade</a:t>
            </a:r>
            <a:endParaRPr dirty="0">
              <a:solidFill>
                <a:srgbClr val="000000"/>
              </a:solidFill>
            </a:endParaRPr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</a:t>
            </a:r>
            <a:r>
              <a:rPr lang="en" u="sng" dirty="0" smtClean="0">
                <a:solidFill>
                  <a:schemeClr val="hlink"/>
                </a:solidFill>
                <a:hlinkClick r:id="rId3"/>
              </a:rPr>
              <a:t>www.youtube.com/watch?v=3NXC4Q_4JVg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Election of 1852</a:t>
            </a:r>
            <a:endParaRPr/>
          </a:p>
        </p:txBody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Whigs nominated General Winfield Scott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Campaigned on plan to improve roads &amp; harbors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Antislavery &amp; southern factions almost split the party due to fighting over slavery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Democrats nominated Franklin Pierce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Supporter of the Fugitive Slave Law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Won all but four states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Kansas-Nebraska Act 1854</a:t>
            </a:r>
            <a:endParaRPr/>
          </a:p>
        </p:txBody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0" y="857250"/>
            <a:ext cx="91440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327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Divided Kansas &amp; Nebraska into two parts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Allow settlers in the territories to decide on the issue of slavery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Essentially *</a:t>
            </a:r>
            <a:r>
              <a:rPr lang="en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repealed the Missouri Compromise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Led to great violence &amp; bloodshed as pro-slavery and abolitionist sent settlers to the areas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John Brown: </a:t>
            </a: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abolitionist and his sons attack a pro-slavery settlement at Pottawatomie Creek, killing 5 settlers</a:t>
            </a:r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0" y="75675"/>
            <a:ext cx="8686800" cy="4522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SzPts val="2560"/>
              <a:buChar char="●"/>
            </a:pPr>
            <a:r>
              <a:rPr lang="en"/>
              <a:t>Led to great violence &amp; bloodshed as pro-slavery and abolitionist sent settlers to the areas</a:t>
            </a:r>
            <a:endParaRPr/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SzPts val="2560"/>
              <a:buChar char="●"/>
            </a:pPr>
            <a:r>
              <a:rPr lang="en" b="1"/>
              <a:t>John Brown: </a:t>
            </a:r>
            <a:r>
              <a:rPr lang="en"/>
              <a:t>abolitionist and his sons attack a pro-slavery settlement at Pottawatomie Creek, killing 5 settlers</a:t>
            </a:r>
            <a:endParaRPr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5" name="Shape 4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538" y="3175300"/>
            <a:ext cx="3139274" cy="196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4800" y="2197950"/>
            <a:ext cx="1885700" cy="285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Caning of Senator Sumner</a:t>
            </a:r>
            <a:endParaRPr/>
          </a:p>
        </p:txBody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152400" y="1200150"/>
            <a:ext cx="88392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Charles Sumner gave a speech attacking the Democratic administration under Pierce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Included personal remarks against Andrew Butler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Butler’s nephew Preston Brooks attacked Sumner in the Senate chamber, breaking his cane over Sumner’s head</a:t>
            </a:r>
            <a:endParaRPr/>
          </a:p>
        </p:txBody>
      </p:sp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4350" y="3705700"/>
            <a:ext cx="2875624" cy="143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457200" y="9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Birth of the Republican Party </a:t>
            </a:r>
            <a:endParaRPr/>
          </a:p>
        </p:txBody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76200" y="1200150"/>
            <a:ext cx="89916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Founded in 1854 in Wisconsin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Opposed the extension of slavery, but not its existence in the south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More and more abolitionists began to join the party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As it was a northern, sectionalist party, its growth alienated &amp; threatened the south ***</a:t>
            </a:r>
            <a:endParaRPr/>
          </a:p>
        </p:txBody>
      </p:sp>
      <p:pic>
        <p:nvPicPr>
          <p:cNvPr id="430" name="Shape 4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4921" y="651450"/>
            <a:ext cx="1672875" cy="12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Election of 1856</a:t>
            </a:r>
            <a:endParaRPr/>
          </a:p>
        </p:txBody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75675" y="1200150"/>
            <a:ext cx="8611200" cy="3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Republicans nominate John C. Fremont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 slavery expansion, free homesteads, pro-business protective tariff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Took 11 of 14 free states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Signaled that Republicans were a growing force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Know-Nothings nominate Millard Fillmore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Democrats nominate </a:t>
            </a:r>
            <a:r>
              <a:rPr lang="en" sz="32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James Buchanan</a:t>
            </a:r>
            <a:endParaRPr/>
          </a:p>
          <a:p>
            <a:pPr marL="342900" marR="0" lvl="0" indent="-18034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1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37" name="Shape 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8625" y="9113"/>
            <a:ext cx="2005374" cy="125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1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Dred Scott v. Sandford </a:t>
            </a: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1857</a:t>
            </a:r>
            <a:endParaRPr/>
          </a:p>
        </p:txBody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0" y="914400"/>
            <a:ext cx="9144000" cy="368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Dred Scott had been held in slavery in Missouri and was then taken to the free state of Wisconsin where he lived for two years before returning to Missouri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923" y="2460450"/>
            <a:ext cx="2026102" cy="2609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Shape 450"/>
          <p:cNvSpPr txBox="1">
            <a:spLocks noGrp="1"/>
          </p:cNvSpPr>
          <p:nvPr>
            <p:ph type="body" idx="1"/>
          </p:nvPr>
        </p:nvSpPr>
        <p:spPr>
          <a:xfrm>
            <a:off x="0" y="100900"/>
            <a:ext cx="8686800" cy="449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SzPts val="2560"/>
              <a:buChar char="●"/>
            </a:pPr>
            <a:r>
              <a:rPr lang="en"/>
              <a:t>Scott sued for freedom based on his residence in a free state</a:t>
            </a:r>
            <a:endParaRPr/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SzPts val="2560"/>
              <a:buChar char="●"/>
            </a:pPr>
            <a:r>
              <a:rPr lang="en"/>
              <a:t>Court ruled that Scott could not sue in court because he was not a citizen</a:t>
            </a:r>
            <a:endParaRPr/>
          </a:p>
          <a:p>
            <a:pPr marL="742950" lvl="1" indent="-285750" rtl="0">
              <a:spcBef>
                <a:spcPts val="560"/>
              </a:spcBef>
              <a:spcAft>
                <a:spcPts val="0"/>
              </a:spcAft>
              <a:buSzPts val="2240"/>
              <a:buChar char="●"/>
            </a:pPr>
            <a:r>
              <a:rPr lang="en"/>
              <a:t>Also ruled that Congress could not exclude slavery from any federal territory (Missouri Compromise was unconstitutional)</a:t>
            </a:r>
            <a:endParaRPr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1" name="Shape 4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8125" y="3267175"/>
            <a:ext cx="1688675" cy="18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 txBox="1">
            <a:spLocks noGrp="1"/>
          </p:cNvSpPr>
          <p:nvPr>
            <p:ph type="title"/>
          </p:nvPr>
        </p:nvSpPr>
        <p:spPr>
          <a:xfrm>
            <a:off x="0" y="208350"/>
            <a:ext cx="86868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Lincoln-Douglas Debates</a:t>
            </a:r>
            <a:endParaRPr/>
          </a:p>
        </p:txBody>
      </p:sp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76200" y="933325"/>
            <a:ext cx="89154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Lincoln had formerly been a member of the Illinois legislature as a Whig</a:t>
            </a:r>
            <a:endParaRPr/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1858 he challenged Senator Stephen Douglas for the Illinois Senate seat 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Not an abolitionist, he still alarmed southerners with his statements 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Douglas won, but Lincoln emerged as a national figure </a:t>
            </a:r>
            <a:endParaRPr sz="2400"/>
          </a:p>
          <a:p>
            <a:pPr marL="342900" marR="0" lvl="0" indent="-18034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8" name="Shape 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8900" y="933325"/>
            <a:ext cx="1716775" cy="10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8649" y="0"/>
            <a:ext cx="1558686" cy="199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Mid-term 1858</a:t>
            </a:r>
            <a:endParaRPr/>
          </a:p>
        </p:txBody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Republicans won many seats across the U.S.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Southerners worried about: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Abolitionism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Higher tariffs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50" y="63050"/>
            <a:ext cx="3470400" cy="38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160" y="2412775"/>
            <a:ext cx="4952641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0850" y="0"/>
            <a:ext cx="3318375" cy="228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Shape 2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6401" y="2152776"/>
            <a:ext cx="2584575" cy="2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7188" y="0"/>
            <a:ext cx="2584575" cy="247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898129"/>
            <a:ext cx="3696400" cy="2245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John Brown’s Raid at Harper’s Ferry </a:t>
            </a:r>
            <a:endParaRPr/>
          </a:p>
        </p:txBody>
      </p:sp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152400" y="1200150"/>
            <a:ext cx="88392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October 1859: Brown led a group of followers to a federal arsenal at Harper’s Ferry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Plan was to free &amp; arm Virginia’s slaves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Federal troops under Robert E. Lee captured Brown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He and six others were tried for treason, convicted, &amp; hanged by the State of Virginia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18034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72" name="Shape 4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775" y="3323375"/>
            <a:ext cx="1200225" cy="182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Events leading to war</a:t>
            </a:r>
            <a:endParaRPr/>
          </a:p>
        </p:txBody>
      </p:sp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75675" y="971550"/>
            <a:ext cx="86874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North &amp; South were fighting for political power, mainly in the Senate </a:t>
            </a: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Election of 1860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Republicans nominate Abraham Lincoln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Democrats split= easy Republican victory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Stephen Douglas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John C. Breckinridge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John Bell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5" name="Shape 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150" y="62473"/>
            <a:ext cx="8574000" cy="49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Lincoln</a:t>
            </a:r>
            <a:endParaRPr/>
          </a:p>
        </p:txBody>
      </p:sp>
      <p:pic>
        <p:nvPicPr>
          <p:cNvPr id="491" name="Shape 491" descr="225px-Abraham_Lincoln_head_on_shoulders_photo_portrai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8238" y="914400"/>
            <a:ext cx="3007519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Stephen Douglas</a:t>
            </a:r>
            <a:endParaRPr/>
          </a:p>
        </p:txBody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98" name="Shape 498" descr="StephenADougl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8450" y="970750"/>
            <a:ext cx="3367088" cy="428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John C. Breckinridge</a:t>
            </a:r>
            <a:endParaRPr/>
          </a:p>
        </p:txBody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05" name="Shape 505" descr="John_C_Breckinridge-04775-restor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8850" y="857250"/>
            <a:ext cx="318611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John Bell</a:t>
            </a:r>
            <a:endParaRPr/>
          </a:p>
        </p:txBody>
      </p:sp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12" name="Shape 512" descr="JBe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8099" y="857250"/>
            <a:ext cx="3427809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Election 1860 (cont.)</a:t>
            </a:r>
            <a:endParaRPr/>
          </a:p>
        </p:txBody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381000" y="857250"/>
            <a:ext cx="8458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When the results become known (Lincoln wins) the southern states call their legislatures into session to vote on secession (leaving the union)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South Carolina, Mississippi, Alabama, Georgia, Florida, Louisiana, and Texas vote to secede, or to leave, the Union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Together they form the Confederate States of America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>
            <a:spLocks noGrp="1"/>
          </p:cNvSpPr>
          <p:nvPr>
            <p:ph type="title"/>
          </p:nvPr>
        </p:nvSpPr>
        <p:spPr>
          <a:xfrm>
            <a:off x="0" y="208359"/>
            <a:ext cx="6324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Attack on Fort Sumter</a:t>
            </a:r>
            <a:endParaRPr/>
          </a:p>
        </p:txBody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152400" y="1200150"/>
            <a:ext cx="89916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North refuses to evacuate Fort Sumter located in Charleston Harbor in South Carolina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When supply ships appear, South Carolinians fire on the fort &amp; capture it.</a:t>
            </a:r>
            <a:endParaRPr/>
          </a:p>
          <a:p>
            <a:pPr marL="742950" marR="0" lvl="1" indent="-14350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Lincoln calls for volunteers to put down the rebellion</a:t>
            </a:r>
            <a:endParaRPr/>
          </a:p>
          <a:p>
            <a:pPr marL="742950" marR="0" lvl="1" indent="-14350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Four more states secede: Virginia, North Carolina, Tennessee, and Arkansas</a:t>
            </a:r>
            <a:endParaRPr/>
          </a:p>
        </p:txBody>
      </p:sp>
      <p:pic>
        <p:nvPicPr>
          <p:cNvPr id="525" name="Shape 525" descr="Image result for fort sum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400" y="-7144"/>
            <a:ext cx="1885950" cy="1300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Crash Course U.S. History </a:t>
            </a:r>
            <a:b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Civil War Part 1</a:t>
            </a:r>
            <a:endParaRPr/>
          </a:p>
        </p:txBody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https://www.youtube.com/watch?v=rY9zHNOjGrs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626" y="254875"/>
            <a:ext cx="7836749" cy="463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" y="1292525"/>
            <a:ext cx="2280600" cy="385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Fort Sumter, in Charleston Harbor</a:t>
            </a:r>
            <a:endParaRPr/>
          </a:p>
        </p:txBody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38" name="Shape 538" descr="FortSumter18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00200"/>
            <a:ext cx="6858000" cy="2759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4" name="Shape 54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45" name="Shape 5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87" y="220265"/>
            <a:ext cx="6275784" cy="4694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Strategy</a:t>
            </a:r>
            <a:endParaRPr/>
          </a:p>
        </p:txBody>
      </p:sp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405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North greatly outnumbered the South, and they had everything they needed to fight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South always fought outnumbered and under-armed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7" name="Shape 55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North established blockades of the coasts = prevent supplies from reaching the South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South had better officers, more experience with guns &amp; horses, and, in most cases, the home field advantage</a:t>
            </a:r>
            <a:endParaRPr/>
          </a:p>
          <a:p>
            <a:pPr marL="342900" marR="0" lvl="0" indent="-20066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64" name="Shape 564" descr="Scott-anacon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00013"/>
            <a:ext cx="6343650" cy="481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Battle of Bull Run</a:t>
            </a:r>
            <a:endParaRPr/>
          </a:p>
        </p:txBody>
      </p:sp>
      <p:sp>
        <p:nvSpPr>
          <p:cNvPr id="570" name="Shape 570"/>
          <p:cNvSpPr txBox="1">
            <a:spLocks noGrp="1"/>
          </p:cNvSpPr>
          <p:nvPr>
            <p:ph type="body" idx="1"/>
          </p:nvPr>
        </p:nvSpPr>
        <p:spPr>
          <a:xfrm>
            <a:off x="457200" y="857250"/>
            <a:ext cx="8001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July 21, 1861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“Stonewall” Jackson &amp; his men stood against the Yankees. Confederate reinforcements arrive unexpectedly, and panic seized the Union troops. 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Early Southern Victory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Had the Southerners pursued them, they possibly could have taken Washington, D.C. and won the war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Battle of Antietam</a:t>
            </a:r>
            <a:endParaRPr/>
          </a:p>
        </p:txBody>
      </p:sp>
      <p:sp>
        <p:nvSpPr>
          <p:cNvPr id="576" name="Shape 576"/>
          <p:cNvSpPr txBox="1">
            <a:spLocks noGrp="1"/>
          </p:cNvSpPr>
          <p:nvPr>
            <p:ph type="body" idx="1"/>
          </p:nvPr>
        </p:nvSpPr>
        <p:spPr>
          <a:xfrm>
            <a:off x="0" y="914400"/>
            <a:ext cx="91440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1862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: took place in Maryland.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Robert E. Lee was trying to encourage foreign countries to intervene on the South’s behalf &amp; additional border states to join the Confederacy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It was a bloody battle, but a draw militarily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Lincoln used it as an opportunity to launch the Emancipation Proclamation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Tahoma"/>
              <a:buNone/>
            </a:pPr>
            <a:r>
              <a:rPr lang="en" sz="38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Confederate &amp; Union dead after Antietam</a:t>
            </a:r>
            <a:endParaRPr/>
          </a:p>
        </p:txBody>
      </p:sp>
      <p:sp>
        <p:nvSpPr>
          <p:cNvPr id="582" name="Shape 58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83" name="Shape 583" descr="File:DunkerChurchAntietam18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133475"/>
            <a:ext cx="4914900" cy="40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Shape 5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5772" y="1675497"/>
            <a:ext cx="1647525" cy="202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0" name="Shape 59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0066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1" name="Shape 591"/>
          <p:cNvSpPr txBox="1">
            <a:spLocks noGrp="1"/>
          </p:cNvSpPr>
          <p:nvPr>
            <p:ph type="body" idx="1"/>
          </p:nvPr>
        </p:nvSpPr>
        <p:spPr>
          <a:xfrm>
            <a:off x="4648200" y="1200150"/>
            <a:ext cx="4038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Lincoln after the Battle of Antietam with Allan Pinkerton (left) &amp; General John McClernand (right)</a:t>
            </a:r>
            <a:endParaRPr/>
          </a:p>
          <a:p>
            <a:pPr marL="342900" marR="0" lvl="0" indent="-20066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92" name="Shape 592" descr="File:PinkertonLincolnMcClernan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8600"/>
            <a:ext cx="3514725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Emancipation Proclamation</a:t>
            </a:r>
            <a:endParaRPr/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Declared free all slaves in states </a:t>
            </a:r>
            <a:r>
              <a:rPr lang="en" sz="3200" b="0" i="1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 rebellion against the Union.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1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document did not actually free the slaves.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What it DID do was strengthened the moral cause of the Union (their reason for fighting) &amp; prevented foreign aid to the Confederacy.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Ensured their loss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Antislavery Movement</a:t>
            </a:r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100900" y="971150"/>
            <a:ext cx="89421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Moderates favored gradual abolition with compensation for owners</a:t>
            </a:r>
            <a:endParaRPr sz="32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Radicals believed in immediate emancipation with no compensation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Belief in the moral wrongness of slavery grew out of the Second Great Awakening</a:t>
            </a:r>
            <a:endParaRPr sz="2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Ways that slaves rebelled:</a:t>
            </a:r>
            <a:endParaRPr sz="2400"/>
          </a:p>
          <a:p>
            <a:pPr marL="1143000" marR="0" lvl="2" indent="-25908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https://www.youtube.com/watch?v=PNgpM9TVal8</a:t>
            </a:r>
            <a:r>
              <a:rPr lang="en"/>
              <a:t> </a:t>
            </a:r>
            <a:endParaRPr/>
          </a:p>
          <a:p>
            <a:pPr marL="9144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9144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Shape 2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8194" y="1470925"/>
            <a:ext cx="1798006" cy="11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Tahoma"/>
              <a:buNone/>
            </a:pPr>
            <a:r>
              <a:rPr lang="en" sz="38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Areas  covered by the Emancipation Proclamation (in red)</a:t>
            </a:r>
            <a:endParaRPr/>
          </a:p>
        </p:txBody>
      </p:sp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05" name="Shape 605" descr="Emancipation_Proclam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078706"/>
            <a:ext cx="6257925" cy="4064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Battle of Gettysburg</a:t>
            </a:r>
            <a:endParaRPr/>
          </a:p>
        </p:txBody>
      </p:sp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8229600" cy="3626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Lasted for three whole days in 1863. </a:t>
            </a:r>
            <a:endParaRPr/>
          </a:p>
          <a:p>
            <a:pPr marL="342900" marR="0" lvl="0" indent="-18034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It was a bloody victory for the North, and was the last real chance for the South to convince foreign countries to come to their aid.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50,000 died at Gettysburg</a:t>
            </a:r>
            <a:endParaRPr/>
          </a:p>
          <a:p>
            <a:pPr marL="342900" marR="0" lvl="0" indent="-20066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12" name="Shape 6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7641" y="3645124"/>
            <a:ext cx="1992300" cy="13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Union dead at Gettysburg, 1863</a:t>
            </a:r>
            <a:endParaRPr/>
          </a:p>
        </p:txBody>
      </p:sp>
      <p:sp>
        <p:nvSpPr>
          <p:cNvPr id="618" name="Shape 6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19" name="Shape 619" descr="Battle_of_Gettysbur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078706"/>
            <a:ext cx="5407819" cy="4064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Shape 624"/>
          <p:cNvSpPr txBox="1">
            <a:spLocks noGrp="1"/>
          </p:cNvSpPr>
          <p:nvPr>
            <p:ph type="title"/>
          </p:nvPr>
        </p:nvSpPr>
        <p:spPr>
          <a:xfrm>
            <a:off x="-1770875" y="9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1828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Siege of Vicksburg</a:t>
            </a:r>
            <a:endParaRPr/>
          </a:p>
        </p:txBody>
      </p:sp>
      <p:sp>
        <p:nvSpPr>
          <p:cNvPr id="625" name="Shape 625"/>
          <p:cNvSpPr txBox="1">
            <a:spLocks noGrp="1"/>
          </p:cNvSpPr>
          <p:nvPr>
            <p:ph type="body" idx="1"/>
          </p:nvPr>
        </p:nvSpPr>
        <p:spPr>
          <a:xfrm>
            <a:off x="0" y="971550"/>
            <a:ext cx="86868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u="sng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1863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: Vicksburg, Mississippi was the last stronghold keeping the Union from having complete control of the vital Mississippi River.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sng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MS River imp.</a:t>
            </a: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= supplies &amp; transportation</a:t>
            </a:r>
            <a:endParaRPr/>
          </a:p>
        </p:txBody>
      </p:sp>
      <p:pic>
        <p:nvPicPr>
          <p:cNvPr id="626" name="Shape 6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6050" y="0"/>
            <a:ext cx="2417951" cy="185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Shape 6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5900" y="690169"/>
            <a:ext cx="2190851" cy="1350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8229600" cy="4369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Union soldiers surrounded Vicksburg &amp; prevented supplies from reaching the city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city surrendered after being reduced to eating rats, mules, and boiled shoe leather to survive.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South was cut in half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None/>
            </a:pPr>
            <a:endParaRPr sz="2800" b="1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sng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Neat fact</a:t>
            </a: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: The hand grenade was invented by a Southerner at Vicksburg</a:t>
            </a:r>
            <a:endParaRPr/>
          </a:p>
          <a:p>
            <a:pPr marL="342900" marR="0" lvl="0" indent="-20066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34" name="Shape 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4250" y="2762800"/>
            <a:ext cx="1380400" cy="19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Tahoma"/>
              <a:buNone/>
            </a:pPr>
            <a:r>
              <a:rPr lang="en" sz="38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Siege of Vicksburg from Kurz &amp; Allison</a:t>
            </a:r>
            <a:endParaRPr/>
          </a:p>
        </p:txBody>
      </p:sp>
      <p:sp>
        <p:nvSpPr>
          <p:cNvPr id="640" name="Shape 640"/>
          <p:cNvSpPr txBox="1">
            <a:spLocks noGrp="1"/>
          </p:cNvSpPr>
          <p:nvPr>
            <p:ph type="body" idx="1"/>
          </p:nvPr>
        </p:nvSpPr>
        <p:spPr>
          <a:xfrm>
            <a:off x="1143000" y="21145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41" name="Shape 641" descr="Battle_of_Vicksburg%2C_Kurz_and_Allis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1078706"/>
            <a:ext cx="5872163" cy="4064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U.S. General Grant</a:t>
            </a:r>
            <a:endParaRPr/>
          </a:p>
        </p:txBody>
      </p:sp>
      <p:sp>
        <p:nvSpPr>
          <p:cNvPr id="647" name="Shape 64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48" name="Shape 648" descr="GenUSGra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4600" y="857250"/>
            <a:ext cx="3073003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C.S.A General John C. Pemberton</a:t>
            </a:r>
            <a:endParaRPr/>
          </a:p>
        </p:txBody>
      </p:sp>
      <p:sp>
        <p:nvSpPr>
          <p:cNvPr id="654" name="Shape 654"/>
          <p:cNvSpPr txBox="1">
            <a:spLocks noGrp="1"/>
          </p:cNvSpPr>
          <p:nvPr>
            <p:ph type="body" idx="1"/>
          </p:nvPr>
        </p:nvSpPr>
        <p:spPr>
          <a:xfrm>
            <a:off x="1905000" y="24574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55" name="Shape 655" descr="John_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800" y="857250"/>
            <a:ext cx="3075384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Tahoma"/>
              <a:buNone/>
            </a:pPr>
            <a:r>
              <a:rPr lang="en" sz="38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Union fortifications at Vicksburg 1863</a:t>
            </a:r>
            <a:endParaRPr/>
          </a:p>
        </p:txBody>
      </p:sp>
      <p:sp>
        <p:nvSpPr>
          <p:cNvPr id="661" name="Shape 6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62" name="Shape 662" descr="ShirleysWhiteHouseVicksburg18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902494"/>
            <a:ext cx="4972050" cy="4241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 txBox="1">
            <a:spLocks noGrp="1"/>
          </p:cNvSpPr>
          <p:nvPr>
            <p:ph type="title"/>
          </p:nvPr>
        </p:nvSpPr>
        <p:spPr>
          <a:xfrm>
            <a:off x="457200" y="82234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Sherman’s March</a:t>
            </a:r>
            <a:endParaRPr/>
          </a:p>
        </p:txBody>
      </p:sp>
      <p:sp>
        <p:nvSpPr>
          <p:cNvPr id="668" name="Shape 668"/>
          <p:cNvSpPr txBox="1">
            <a:spLocks noGrp="1"/>
          </p:cNvSpPr>
          <p:nvPr>
            <p:ph type="body" idx="1"/>
          </p:nvPr>
        </p:nvSpPr>
        <p:spPr>
          <a:xfrm>
            <a:off x="100900" y="731525"/>
            <a:ext cx="8967600" cy="42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General Sherman captured the city of Atlanta in September 1864. </a:t>
            </a:r>
            <a:endParaRPr/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From Atlanta, he and his troops marched to 250 miles to Savannah on the coast	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Sherman’s troops burned &amp; destroyed a 60 mile wide path through the south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sng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Intention</a:t>
            </a: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= make people lose interest in fighting the war</a:t>
            </a:r>
            <a:endParaRPr sz="2400"/>
          </a:p>
          <a:p>
            <a:pPr marL="1143000" marR="0" lvl="2" indent="-2590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Noto Sans Symbols"/>
              <a:buChar char="●"/>
            </a:pPr>
            <a:r>
              <a:rPr lang="en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“…make Georgia howl.” ~ General Sherman</a:t>
            </a:r>
            <a:endParaRPr/>
          </a:p>
        </p:txBody>
      </p:sp>
      <p:pic>
        <p:nvPicPr>
          <p:cNvPr id="669" name="Shape 6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1322" y="0"/>
            <a:ext cx="1457400" cy="17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Shape 6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525" y="-1"/>
            <a:ext cx="1643278" cy="178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207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American Colonization Society 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Wanted to transport freed slaves to Africa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Only 12,000 were resettled 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Meanwhile the slave population grew by 2.5 million</a:t>
            </a:r>
            <a:endParaRPr sz="2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William Lloyd Garrison </a:t>
            </a:r>
            <a:r>
              <a:rPr lang="en"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founded </a:t>
            </a:r>
            <a:r>
              <a:rPr lang="en" sz="3200" b="0" i="1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Liberator</a:t>
            </a:r>
            <a:r>
              <a:rPr lang="en" sz="3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in 1831 to promote the abolitionist cause</a:t>
            </a:r>
            <a:endParaRPr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1833 helped to found the </a:t>
            </a:r>
            <a:endParaRPr sz="2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American Antislavery Society  </a:t>
            </a:r>
            <a:r>
              <a:rPr lang="en" sz="2400" b="1" i="1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 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6675" y="3216175"/>
            <a:ext cx="1927325" cy="19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022676"/>
            <a:ext cx="2516175" cy="9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Sherman’s Troops</a:t>
            </a:r>
            <a:endParaRPr/>
          </a:p>
        </p:txBody>
      </p:sp>
      <p:sp>
        <p:nvSpPr>
          <p:cNvPr id="676" name="Shape 676"/>
          <p:cNvSpPr txBox="1">
            <a:spLocks noGrp="1"/>
          </p:cNvSpPr>
          <p:nvPr>
            <p:ph type="body" idx="1"/>
          </p:nvPr>
        </p:nvSpPr>
        <p:spPr>
          <a:xfrm>
            <a:off x="0" y="15430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77" name="Shape 677" descr="Sherman_railroad_destroy_nobord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857250"/>
            <a:ext cx="3826669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Sherman’s Path</a:t>
            </a:r>
            <a:endParaRPr/>
          </a:p>
        </p:txBody>
      </p:sp>
      <p:sp>
        <p:nvSpPr>
          <p:cNvPr id="683" name="Shape 68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84" name="Shape 684" descr="Savannah_Campaig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1078706"/>
            <a:ext cx="4050506" cy="4064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Appomattox Courthouse</a:t>
            </a:r>
            <a:endParaRPr/>
          </a:p>
        </p:txBody>
      </p:sp>
      <p:sp>
        <p:nvSpPr>
          <p:cNvPr id="690" name="Shape 690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405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1865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: General Robert E. Lee surrendered &amp; the Civil War ended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Civil War had ended, but the job of rebuilding the nation, or </a:t>
            </a:r>
            <a:r>
              <a:rPr lang="en" sz="32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Reconstruction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had just begun.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18034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18034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18034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18034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Appomattox Courthouse</a:t>
            </a:r>
            <a:endParaRPr/>
          </a:p>
        </p:txBody>
      </p:sp>
      <p:pic>
        <p:nvPicPr>
          <p:cNvPr id="696" name="Shape 696" descr="http://ccarreter.googlepages.com/Appomattox_courthouse.jpg/Appomattox_courthouse-full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857250"/>
            <a:ext cx="6477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Shape 701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Reconstruction     1865-1877</a:t>
            </a:r>
            <a:endParaRPr/>
          </a:p>
        </p:txBody>
      </p:sp>
      <p:sp>
        <p:nvSpPr>
          <p:cNvPr id="702" name="Shape 702"/>
          <p:cNvSpPr txBox="1">
            <a:spLocks noGrp="1"/>
          </p:cNvSpPr>
          <p:nvPr>
            <p:ph type="body" idx="1"/>
          </p:nvPr>
        </p:nvSpPr>
        <p:spPr>
          <a:xfrm>
            <a:off x="100900" y="971550"/>
            <a:ext cx="90432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Reconstruction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= the program the federal government carried out to restore the Southern states to the Union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South before the Civil War:</a:t>
            </a:r>
            <a:endParaRPr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Very wealthy &amp; prosperous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Economy depended on an agricultural system in which plantations produced cotton using slave labor</a:t>
            </a:r>
            <a:endParaRPr sz="2400"/>
          </a:p>
          <a:p>
            <a:pPr marL="342900" marR="0" lvl="0" indent="-20066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03" name="Shape 7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9518" y="2063168"/>
            <a:ext cx="2427275" cy="181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 txBox="1">
            <a:spLocks noGrp="1"/>
          </p:cNvSpPr>
          <p:nvPr>
            <p:ph type="title"/>
          </p:nvPr>
        </p:nvSpPr>
        <p:spPr>
          <a:xfrm>
            <a:off x="-1405450" y="9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Reconstruction (cont.)</a:t>
            </a:r>
            <a:endParaRPr/>
          </a:p>
        </p:txBody>
      </p:sp>
      <p:sp>
        <p:nvSpPr>
          <p:cNvPr id="709" name="Shape 709"/>
          <p:cNvSpPr txBox="1">
            <a:spLocks noGrp="1"/>
          </p:cNvSpPr>
          <p:nvPr>
            <p:ph type="body" idx="1"/>
          </p:nvPr>
        </p:nvSpPr>
        <p:spPr>
          <a:xfrm>
            <a:off x="35650" y="914400"/>
            <a:ext cx="8651100" cy="40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u="sng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After the Civil War…</a:t>
            </a:r>
            <a:endParaRPr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2/3 of the South’s shipping industry &amp; 9,000 miles of railroads were </a:t>
            </a:r>
            <a:r>
              <a:rPr lang="en" sz="2400" b="0" i="1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destroyed </a:t>
            </a: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(transportation routes)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Homes, farm land, farm buildings, farm machinery, livestock, bridges, canals, ports, cities, etc. were </a:t>
            </a:r>
            <a:r>
              <a:rPr lang="en" sz="2400" b="0" i="1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destroyed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value of southern farm property plunged 70%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1/5 of the South’s adult white male population were killed in the war</a:t>
            </a:r>
            <a:endParaRPr sz="2400"/>
          </a:p>
        </p:txBody>
      </p:sp>
      <p:pic>
        <p:nvPicPr>
          <p:cNvPr id="710" name="Shape 7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8275" y="0"/>
            <a:ext cx="2502500" cy="19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 txBox="1">
            <a:spLocks noGrp="1"/>
          </p:cNvSpPr>
          <p:nvPr>
            <p:ph type="title"/>
          </p:nvPr>
        </p:nvSpPr>
        <p:spPr>
          <a:xfrm>
            <a:off x="-1744150" y="59534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Postwar South</a:t>
            </a:r>
            <a:endParaRPr/>
          </a:p>
        </p:txBody>
      </p:sp>
      <p:sp>
        <p:nvSpPr>
          <p:cNvPr id="716" name="Shape 716"/>
          <p:cNvSpPr txBox="1">
            <a:spLocks noGrp="1"/>
          </p:cNvSpPr>
          <p:nvPr>
            <p:ph type="body" idx="1"/>
          </p:nvPr>
        </p:nvSpPr>
        <p:spPr>
          <a:xfrm>
            <a:off x="62375" y="914400"/>
            <a:ext cx="8624400" cy="41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Black Southerners</a:t>
            </a:r>
            <a:endParaRPr/>
          </a:p>
          <a:p>
            <a:pPr marL="742950" marR="0" lvl="1" indent="-25780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●"/>
            </a:pPr>
            <a:r>
              <a:rPr lang="en"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Most had previously been slaves</a:t>
            </a:r>
            <a:endParaRPr sz="18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1800"/>
              <a:t>Many traveled to find loved ones </a:t>
            </a:r>
            <a:endParaRPr sz="1800"/>
          </a:p>
          <a:p>
            <a:pPr marL="1143000" marR="0" lvl="2" indent="-22098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●"/>
            </a:pPr>
            <a:r>
              <a:rPr lang="en" sz="1800"/>
              <a:t>90% were illiterate bc of laws preventing the education of slaves</a:t>
            </a:r>
            <a:endParaRPr sz="1800"/>
          </a:p>
          <a:p>
            <a:pPr marL="742950" marR="0" lvl="1" indent="-25780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●"/>
            </a:pPr>
            <a:r>
              <a:rPr lang="en"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Needed jobs, education, &amp; all of the basics of life (food, clothing, shelter, etc.) that had previously been provided by slave owners</a:t>
            </a:r>
            <a:endParaRPr sz="1800"/>
          </a:p>
          <a:p>
            <a:pPr marL="742950" marR="0" lvl="1" indent="-25780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●"/>
            </a:pPr>
            <a:r>
              <a:rPr lang="en" sz="1800" b="1" i="0" u="sng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Freedmen’s Bureau</a:t>
            </a:r>
            <a:r>
              <a:rPr lang="en"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was set up to meet these demands.</a:t>
            </a:r>
            <a:endParaRPr sz="1800"/>
          </a:p>
          <a:p>
            <a:pPr marL="1143000" marR="0" lvl="2" indent="-2209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●"/>
            </a:pPr>
            <a:r>
              <a:rPr lang="en"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Was short lived because it lacked Congressional support</a:t>
            </a:r>
            <a:endParaRPr sz="1800"/>
          </a:p>
          <a:p>
            <a:pPr marL="1143000" marR="0" lvl="2" indent="-2209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●"/>
            </a:pPr>
            <a:r>
              <a:rPr lang="en"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Dismantled by 1869</a:t>
            </a:r>
            <a:endParaRPr sz="1800"/>
          </a:p>
          <a:p>
            <a:pPr marL="342900" marR="0" lvl="0" indent="-22098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920"/>
              <a:buFont typeface="Noto Sans Symbols"/>
              <a:buNone/>
            </a:pP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The Most Lasting impa</a:t>
            </a:r>
            <a:endParaRPr/>
          </a:p>
        </p:txBody>
      </p:sp>
      <p:pic>
        <p:nvPicPr>
          <p:cNvPr id="723" name="Shape 7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96" y="35650"/>
            <a:ext cx="4967151" cy="36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Shape 7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4925" y="-3"/>
            <a:ext cx="4079075" cy="321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Shape 7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4175" y="3069621"/>
            <a:ext cx="3720199" cy="212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Shape 726"/>
          <p:cNvSpPr txBox="1"/>
          <p:nvPr/>
        </p:nvSpPr>
        <p:spPr>
          <a:xfrm>
            <a:off x="223700" y="27013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T</a:t>
            </a:r>
            <a:r>
              <a:rPr lang="en" sz="1200" b="1"/>
              <a:t>he Most Lasting impact of the Civil War on life in the South was in the establishment of a public school system. </a:t>
            </a:r>
            <a:endParaRPr sz="1200" b="1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1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13</a:t>
            </a:r>
            <a:r>
              <a:rPr lang="en" sz="4200" b="1" i="0" u="none" strike="noStrike" cap="none" baseline="300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th</a:t>
            </a:r>
            <a:r>
              <a:rPr lang="en" sz="4200" b="1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 Amendment</a:t>
            </a:r>
            <a:endParaRPr/>
          </a:p>
        </p:txBody>
      </p:sp>
      <p:sp>
        <p:nvSpPr>
          <p:cNvPr id="732" name="Shape 73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Abolished slavery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Passed in 1865 after Lincoln’s death</a:t>
            </a:r>
            <a:endParaRPr/>
          </a:p>
        </p:txBody>
      </p:sp>
      <p:sp>
        <p:nvSpPr>
          <p:cNvPr id="733" name="Shape 733"/>
          <p:cNvSpPr txBox="1">
            <a:spLocks noGrp="1"/>
          </p:cNvSpPr>
          <p:nvPr>
            <p:ph type="body" idx="1"/>
          </p:nvPr>
        </p:nvSpPr>
        <p:spPr>
          <a:xfrm>
            <a:off x="4648200" y="1200150"/>
            <a:ext cx="4038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0066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34" name="Shape 734" descr="http://www.nps.gov/archive/fodo/indepth/images/af-a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2228850"/>
            <a:ext cx="4143375" cy="2621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Tahoma"/>
              <a:buNone/>
            </a:pPr>
            <a:r>
              <a:rPr lang="en" sz="38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Emancipation from the Freedman’s Viewpoint from </a:t>
            </a:r>
            <a:r>
              <a:rPr lang="en" sz="3800" b="0" i="1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Harper’s Weekly</a:t>
            </a:r>
            <a:endParaRPr/>
          </a:p>
        </p:txBody>
      </p:sp>
      <p:sp>
        <p:nvSpPr>
          <p:cNvPr id="740" name="Shape 7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41" name="Shape 741" descr="EMANCI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1800" y="1200150"/>
            <a:ext cx="5675186" cy="400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3121572" cy="39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0037" y="1200149"/>
            <a:ext cx="3363923" cy="33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0649" y="1745400"/>
            <a:ext cx="2973351" cy="339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Lincoln’s Reconstruction Plan </a:t>
            </a:r>
            <a:endParaRPr/>
          </a:p>
        </p:txBody>
      </p:sp>
      <p:sp>
        <p:nvSpPr>
          <p:cNvPr id="747" name="Shape 747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4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He resisted attempts by Congress to place heavy restrictions on Southerners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His plan was not used because on April 14, 1865, he was assassinated by John Wilkes Booth in Ford’s Theatre while watching a play.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Play= </a:t>
            </a:r>
            <a:r>
              <a:rPr lang="en" sz="2800" b="0" i="1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Our American Cousin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                        Ford’s Theatre</a:t>
            </a:r>
            <a:endParaRPr/>
          </a:p>
        </p:txBody>
      </p:sp>
      <p:sp>
        <p:nvSpPr>
          <p:cNvPr id="753" name="Shape 75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marL="342900" marR="0" lvl="0" indent="-18034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54" name="Shape 754" descr="File:FordsTheaterPresidentalBox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400050"/>
            <a:ext cx="3214688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Shape 755" descr="The_Assassination_of_President_Lincoln_-_Currier_and_Ives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2400" y="1485900"/>
            <a:ext cx="3452813" cy="2421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1" name="Shape 7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62" name="Shape 762" descr="http://www.paranormal-encyclopedia.com/p/photography/images/william-mumler-02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2900" y="458750"/>
            <a:ext cx="2857500" cy="508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Shape 7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000" y="458750"/>
            <a:ext cx="3219400" cy="475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Shape 768"/>
          <p:cNvSpPr txBox="1">
            <a:spLocks noGrp="1"/>
          </p:cNvSpPr>
          <p:nvPr>
            <p:ph type="title"/>
          </p:nvPr>
        </p:nvSpPr>
        <p:spPr>
          <a:xfrm>
            <a:off x="507650" y="9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Johnson’s Reconstruction Plan</a:t>
            </a:r>
            <a:endParaRPr/>
          </a:p>
        </p:txBody>
      </p:sp>
      <p:sp>
        <p:nvSpPr>
          <p:cNvPr id="769" name="Shape 769"/>
          <p:cNvSpPr txBox="1">
            <a:spLocks noGrp="1"/>
          </p:cNvSpPr>
          <p:nvPr>
            <p:ph type="body" idx="1"/>
          </p:nvPr>
        </p:nvSpPr>
        <p:spPr>
          <a:xfrm>
            <a:off x="0" y="668450"/>
            <a:ext cx="9144000" cy="43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Andrew Johnson’s Reconstruction plan was even more lenient than Lincoln’s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Because he was a Southerner, Radical Republicans in Congress accused him of being biased in the South’s favor</a:t>
            </a:r>
            <a:endParaRPr/>
          </a:p>
          <a:p>
            <a:pPr marL="1143000" marR="0" lvl="2" indent="-24891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/>
              <a:t>Was not willing to disenfranchise leading Confederates or give strong support to rights for African Americans 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hape 774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Shape 775"/>
          <p:cNvSpPr txBox="1">
            <a:spLocks noGrp="1"/>
          </p:cNvSpPr>
          <p:nvPr>
            <p:ph type="body" idx="1"/>
          </p:nvPr>
        </p:nvSpPr>
        <p:spPr>
          <a:xfrm>
            <a:off x="75675" y="113525"/>
            <a:ext cx="8611200" cy="448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285750" rtl="0">
              <a:spcBef>
                <a:spcPts val="560"/>
              </a:spcBef>
              <a:spcAft>
                <a:spcPts val="0"/>
              </a:spcAft>
              <a:buSzPts val="2240"/>
              <a:buChar char="●"/>
            </a:pPr>
            <a:r>
              <a:rPr lang="en"/>
              <a:t>Radical Republicans in Congress passed the </a:t>
            </a:r>
            <a:r>
              <a:rPr lang="en" b="1"/>
              <a:t>Radical Reconstruction Act of 1867</a:t>
            </a:r>
            <a:r>
              <a:rPr lang="en"/>
              <a:t> which allowed them to take control of Reconstruction</a:t>
            </a:r>
            <a:endParaRPr/>
          </a:p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6" name="Shape 7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1375" y="1487700"/>
            <a:ext cx="2138499" cy="365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Shape 7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475" y="2334075"/>
            <a:ext cx="4994524" cy="280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 txBox="1">
            <a:spLocks noGrp="1"/>
          </p:cNvSpPr>
          <p:nvPr>
            <p:ph type="title"/>
          </p:nvPr>
        </p:nvSpPr>
        <p:spPr>
          <a:xfrm>
            <a:off x="457200" y="59534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Congressional Reconstruction</a:t>
            </a:r>
            <a:endParaRPr/>
          </a:p>
        </p:txBody>
      </p:sp>
      <p:sp>
        <p:nvSpPr>
          <p:cNvPr id="783" name="Shape 783"/>
          <p:cNvSpPr txBox="1">
            <a:spLocks noGrp="1"/>
          </p:cNvSpPr>
          <p:nvPr>
            <p:ph type="body" idx="1"/>
          </p:nvPr>
        </p:nvSpPr>
        <p:spPr>
          <a:xfrm>
            <a:off x="0" y="706300"/>
            <a:ext cx="9093600" cy="44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Radical Reconstruction Act of 1867 placed the South under strict military control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states were stripped of statehood &amp; divided into five military districts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In order to become states again, they had to meet special requirements such as</a:t>
            </a:r>
            <a:endParaRPr/>
          </a:p>
          <a:p>
            <a: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Creating new constitutions which:</a:t>
            </a:r>
            <a:endParaRPr/>
          </a:p>
          <a:p>
            <a:pPr marL="1600200" marR="0" lvl="3" indent="-2489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Guaranteed equal rights for </a:t>
            </a:r>
            <a:r>
              <a:rPr lang="en" sz="2400"/>
              <a:t>freedmen</a:t>
            </a:r>
            <a:endParaRPr/>
          </a:p>
          <a:p>
            <a:pPr marL="1600200" marR="0" lvl="3" indent="-2489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ts val="192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Ratify (pass) the 13</a:t>
            </a:r>
            <a:r>
              <a:rPr lang="en" sz="2400" b="0" i="0" u="none" strike="noStrike" cap="none" baseline="30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</a:t>
            </a: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14</a:t>
            </a:r>
            <a:r>
              <a:rPr lang="en" sz="2400" b="0" i="0" u="none" strike="noStrike" cap="none" baseline="30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</a:t>
            </a: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&amp; 15</a:t>
            </a:r>
            <a:r>
              <a:rPr lang="en" sz="2400" b="0" i="0" u="none" strike="noStrike" cap="none" baseline="30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</a:t>
            </a: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Amendments</a:t>
            </a:r>
            <a:endParaRPr/>
          </a:p>
          <a:p>
            <a:pPr marL="342900" marR="0" lvl="0" indent="-22098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Military Division of the South</a:t>
            </a:r>
            <a:endParaRPr/>
          </a:p>
        </p:txBody>
      </p:sp>
      <p:pic>
        <p:nvPicPr>
          <p:cNvPr id="789" name="Shape 7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600" y="933325"/>
            <a:ext cx="5661924" cy="410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Shape 794"/>
          <p:cNvSpPr txBox="1">
            <a:spLocks noGrp="1"/>
          </p:cNvSpPr>
          <p:nvPr>
            <p:ph type="title"/>
          </p:nvPr>
        </p:nvSpPr>
        <p:spPr>
          <a:xfrm>
            <a:off x="450825" y="-117041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Black Codes</a:t>
            </a:r>
            <a:endParaRPr/>
          </a:p>
        </p:txBody>
      </p:sp>
      <p:sp>
        <p:nvSpPr>
          <p:cNvPr id="795" name="Shape 795"/>
          <p:cNvSpPr txBox="1">
            <a:spLocks noGrp="1"/>
          </p:cNvSpPr>
          <p:nvPr>
            <p:ph type="body" idx="1"/>
          </p:nvPr>
        </p:nvSpPr>
        <p:spPr>
          <a:xfrm>
            <a:off x="75" y="580175"/>
            <a:ext cx="9144000" cy="45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Black Codes were restrictions placed upon freedmen. </a:t>
            </a:r>
            <a:endParaRPr/>
          </a:p>
          <a:p>
            <a:pPr marL="742950" marR="0" lvl="1" indent="-2959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also one of the reasons that Congress took over Reconstruction</a:t>
            </a:r>
            <a:endParaRPr sz="2400"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Examples of Black Codes include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endParaRPr/>
          </a:p>
          <a:p>
            <a:pPr marL="742950" marR="0" lvl="1" indent="-25780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●"/>
            </a:pPr>
            <a:r>
              <a:rPr lang="en"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Curfews</a:t>
            </a:r>
            <a:endParaRPr sz="1800"/>
          </a:p>
          <a:p>
            <a:pPr marL="742950" marR="0" lvl="1" indent="-25780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●"/>
            </a:pPr>
            <a:r>
              <a:rPr lang="en"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Vagrancy laws (laws against not working)</a:t>
            </a:r>
            <a:endParaRPr sz="1800"/>
          </a:p>
          <a:p>
            <a:pPr marL="742950" marR="0" lvl="1" indent="-25780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●"/>
            </a:pPr>
            <a:r>
              <a:rPr lang="en"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Restrictions on where freedmen could own land</a:t>
            </a:r>
            <a:endParaRPr sz="1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57809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●"/>
            </a:pPr>
            <a:r>
              <a:rPr lang="en" sz="1800"/>
              <a:t>Interview on lynching</a:t>
            </a:r>
            <a:endParaRPr sz="1800"/>
          </a:p>
          <a:p>
            <a:pPr marL="1143000" marR="0" lvl="2" indent="-22098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1800"/>
              <a:buChar char="●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https://www.npr.org/2018/05/04/608477810/as-new-lynching-memorial-opens-a-look-back-on-americas-history-of-racial-terrori</a:t>
            </a:r>
            <a:endParaRPr sz="1800"/>
          </a:p>
          <a:p>
            <a:pPr marL="342900" marR="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Shape 800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01" name="Shape 801" descr="http://faculty.umf.maine.edu/~walters/web%20104/reconstruction%20kkk.jpe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114300"/>
            <a:ext cx="5029200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New Amendments </a:t>
            </a:r>
            <a:endParaRPr/>
          </a:p>
        </p:txBody>
      </p:sp>
      <p:sp>
        <p:nvSpPr>
          <p:cNvPr id="807" name="Shape 807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14</a:t>
            </a:r>
            <a:r>
              <a:rPr lang="en" sz="3200" b="1" i="0" u="sng" baseline="30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~ Gave newly freed slaves (freedmen) citizenship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None/>
            </a:pP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15</a:t>
            </a:r>
            <a:r>
              <a:rPr lang="en" sz="3200" b="1" i="0" u="sng" baseline="300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~ Gave freedmen the right to vote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After the 1870 elections, due to freedmen voting for the first time, Republicans were swept into office across the South.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Many African Americans were elected to political office for the first time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7975" y="0"/>
            <a:ext cx="5308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Shape 81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African American Senators elected after changes in Southern gov.</a:t>
            </a:r>
            <a:endParaRPr/>
          </a:p>
        </p:txBody>
      </p:sp>
      <p:pic>
        <p:nvPicPr>
          <p:cNvPr id="813" name="Shape 813" descr="http://home.comcast.net/~DiazStudents/CivilReconstructionBlackCongressmen.gi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085850"/>
            <a:ext cx="7543800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818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“New South”</a:t>
            </a:r>
            <a:endParaRPr/>
          </a:p>
        </p:txBody>
      </p:sp>
      <p:sp>
        <p:nvSpPr>
          <p:cNvPr id="819" name="Shape 819"/>
          <p:cNvSpPr txBox="1">
            <a:spLocks noGrp="1"/>
          </p:cNvSpPr>
          <p:nvPr>
            <p:ph type="body" idx="1"/>
          </p:nvPr>
        </p:nvSpPr>
        <p:spPr>
          <a:xfrm>
            <a:off x="457200" y="857250"/>
            <a:ext cx="82296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Henry Grady of the </a:t>
            </a:r>
            <a:r>
              <a:rPr lang="en" sz="3200" b="0" i="1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Atlanta Constitution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called for a New South of growing cities and thriving industries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Carpetbaggers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~ Northerners who came to the South after the Civil War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Scalawags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~ Southerners who after the Civil War ended turned Republican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1" i="0" u="sng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Solid South</a:t>
            </a: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~ term meaning that the South was mostly Democratic. 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power of the Democrats was broken during Reconstruction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Shape 824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25" name="Shape 825" descr="http://www.globalsecurity.org/military/ops/images/carpet-bagger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07500" cy="36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Shape 8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325" y="2602471"/>
            <a:ext cx="4527675" cy="25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Shape 8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9675" y="0"/>
            <a:ext cx="1992523" cy="260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Carpetbag Rule or Rule of the Republicans</a:t>
            </a:r>
            <a:endParaRPr/>
          </a:p>
        </p:txBody>
      </p:sp>
      <p:pic>
        <p:nvPicPr>
          <p:cNvPr id="833" name="Shape 833" descr="http://home.comcast.net/~DiazStudents/CivilReconstructioncarpetbaggers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05000" y="1143000"/>
            <a:ext cx="4648200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Gospel of Prosperity</a:t>
            </a:r>
            <a:endParaRPr/>
          </a:p>
        </p:txBody>
      </p:sp>
      <p:sp>
        <p:nvSpPr>
          <p:cNvPr id="839" name="Shape 83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 belief that the growth of business would bring better times for everyone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Johnson’s Impeachment</a:t>
            </a:r>
            <a:endParaRPr/>
          </a:p>
        </p:txBody>
      </p:sp>
      <p:sp>
        <p:nvSpPr>
          <p:cNvPr id="845" name="Shape 845"/>
          <p:cNvSpPr txBox="1">
            <a:spLocks noGrp="1"/>
          </p:cNvSpPr>
          <p:nvPr>
            <p:ph type="body" idx="1"/>
          </p:nvPr>
        </p:nvSpPr>
        <p:spPr>
          <a:xfrm>
            <a:off x="457200" y="857250"/>
            <a:ext cx="822960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Tenure of Office Act ~ Demanded that the Senate approved the hiring &amp; firing of certain officials by the President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Johnson fired Secretary of War Edwin Stanton without the approval of Congress</a:t>
            </a:r>
            <a:endParaRPr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Congress did not approve of Johnson anyway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They brought articles of impeachment against him</a:t>
            </a:r>
            <a:endParaRPr sz="2400"/>
          </a:p>
          <a:p>
            <a:pPr marL="742950" marR="0" lvl="1" indent="-29591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400"/>
              <a:buFont typeface="Noto Sans Symbols"/>
              <a:buChar char="●"/>
            </a:pPr>
            <a:r>
              <a:rPr lang="en"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He was almost removed: he escaped by        1 vote</a:t>
            </a:r>
            <a:endParaRPr sz="24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Shape 850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1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Texas v. White</a:t>
            </a:r>
            <a:endParaRPr/>
          </a:p>
        </p:txBody>
      </p:sp>
      <p:sp>
        <p:nvSpPr>
          <p:cNvPr id="851" name="Shape 851"/>
          <p:cNvSpPr txBox="1">
            <a:spLocks noGrp="1"/>
          </p:cNvSpPr>
          <p:nvPr>
            <p:ph type="body" idx="1"/>
          </p:nvPr>
        </p:nvSpPr>
        <p:spPr>
          <a:xfrm>
            <a:off x="0" y="1790975"/>
            <a:ext cx="86016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Supreme Court ruling that added weight to Reconstruction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1869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Said that it was illegal for any state to secede from the Union &amp;</a:t>
            </a:r>
            <a:r>
              <a:rPr lang="en"/>
              <a:t> debts to Confed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Added power &amp; support for federal power over that of state’s rights</a:t>
            </a:r>
            <a:endParaRPr/>
          </a:p>
          <a:p>
            <a:pPr marL="342900" marR="0" lvl="0" indent="-20066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240"/>
              <a:buFont typeface="Noto Sans Symbols"/>
              <a:buNone/>
            </a:pPr>
            <a:endParaRPr sz="28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52" name="Shape 8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43604" y="58600"/>
            <a:ext cx="1116025" cy="188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Tahoma"/>
              <a:buNone/>
            </a:pPr>
            <a:r>
              <a:rPr lang="en" sz="4200" b="0" i="0" u="none" strike="noStrike" cap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Sharecropping</a:t>
            </a:r>
            <a:endParaRPr/>
          </a:p>
        </p:txBody>
      </p:sp>
      <p:sp>
        <p:nvSpPr>
          <p:cNvPr id="858" name="Shape 858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After the Civil War, freedmen had to find jobs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Many traveled the South looking for family</a:t>
            </a:r>
            <a:endParaRPr/>
          </a:p>
          <a:p>
            <a: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2240"/>
              <a:buFont typeface="Noto Sans Symbols"/>
              <a:buChar char="●"/>
            </a:pPr>
            <a:r>
              <a:rPr lang="en" sz="2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Most went to work for the plantation owners who had previously owned them as slaves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●"/>
            </a:pPr>
            <a:r>
              <a:rPr lang="en" sz="32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Sharecropping~ </a:t>
            </a:r>
            <a:endParaRPr sz="3200" b="0" i="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42950" marR="0" lvl="1" indent="-29591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</a:pPr>
            <a:r>
              <a:rPr lang="en" sz="2400" b="0" i="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Family farmed a portion of a planter’s land. As payment, the family promised a share of the crop at harvest time.</a:t>
            </a:r>
            <a:endParaRPr sz="24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64" name="Shape 864" descr="http://steberphoto.com/Imagesfull/floydan1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743600" cy="4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Shape 8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1225" y="-2"/>
            <a:ext cx="3924615" cy="272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Shape 8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3588" y="2622900"/>
            <a:ext cx="3339901" cy="252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Shape 871"/>
          <p:cNvSpPr txBox="1">
            <a:spLocks noGrp="1"/>
          </p:cNvSpPr>
          <p:nvPr>
            <p:ph type="title"/>
          </p:nvPr>
        </p:nvSpPr>
        <p:spPr>
          <a:xfrm>
            <a:off x="457200" y="208359"/>
            <a:ext cx="8229600" cy="854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00" b="0" i="0" u="none" strike="noStrike" cap="none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72" name="Shape 872" descr="http://www.kirkwood.k12.mo.us/parent_student/khs/plattes/topics11-13/topics11-131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400050"/>
            <a:ext cx="8534400" cy="427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2757</Words>
  <Application>Microsoft Office PowerPoint</Application>
  <PresentationFormat>On-screen Show (16:9)</PresentationFormat>
  <Paragraphs>376</Paragraphs>
  <Slides>107</Slides>
  <Notes>107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107</vt:i4>
      </vt:variant>
    </vt:vector>
  </HeadingPairs>
  <TitlesOfParts>
    <vt:vector size="117" baseType="lpstr">
      <vt:lpstr>Arial</vt:lpstr>
      <vt:lpstr>Oswald</vt:lpstr>
      <vt:lpstr>Noto Sans Symbols</vt:lpstr>
      <vt:lpstr>Average</vt:lpstr>
      <vt:lpstr>Tahoma</vt:lpstr>
      <vt:lpstr>Slate</vt:lpstr>
      <vt:lpstr>1_Curtain Call</vt:lpstr>
      <vt:lpstr>2_Curtain Call</vt:lpstr>
      <vt:lpstr>6_Curtain Call</vt:lpstr>
      <vt:lpstr>4_Curtain Call</vt:lpstr>
      <vt:lpstr>Civil War / Reconstruction</vt:lpstr>
      <vt:lpstr>Slavery</vt:lpstr>
      <vt:lpstr>PowerPoint Presentation</vt:lpstr>
      <vt:lpstr>PowerPoint Presentation</vt:lpstr>
      <vt:lpstr>PowerPoint Presentation</vt:lpstr>
      <vt:lpstr>Antislavery Movement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Territorial Expansion</vt:lpstr>
      <vt:lpstr>PowerPoint Presentation</vt:lpstr>
      <vt:lpstr>Texas</vt:lpstr>
      <vt:lpstr>PowerPoint Presentation</vt:lpstr>
      <vt:lpstr>Treaty of Guadalupe Hidalgo 1848</vt:lpstr>
      <vt:lpstr>Consequences of the Mexican-American War</vt:lpstr>
      <vt:lpstr>PowerPoint Presentation</vt:lpstr>
      <vt:lpstr>Maine</vt:lpstr>
      <vt:lpstr>Oregon</vt:lpstr>
      <vt:lpstr>PowerPoint Presentation</vt:lpstr>
      <vt:lpstr>Further Expansion</vt:lpstr>
      <vt:lpstr>PowerPoint Presentation</vt:lpstr>
      <vt:lpstr>Tension Rising</vt:lpstr>
      <vt:lpstr>Free Soil Party </vt:lpstr>
      <vt:lpstr>PowerPoint Presentation</vt:lpstr>
      <vt:lpstr>Popular Sovereignty</vt:lpstr>
      <vt:lpstr>Compromise of 1850</vt:lpstr>
      <vt:lpstr>PowerPoint Presentation</vt:lpstr>
      <vt:lpstr>Election of 1852</vt:lpstr>
      <vt:lpstr>Kansas-Nebraska Act 1854</vt:lpstr>
      <vt:lpstr>PowerPoint Presentation</vt:lpstr>
      <vt:lpstr>Caning of Senator Sumner</vt:lpstr>
      <vt:lpstr>Birth of the Republican Party </vt:lpstr>
      <vt:lpstr>Election of 1856</vt:lpstr>
      <vt:lpstr>Dred Scott v. Sandford 1857</vt:lpstr>
      <vt:lpstr>PowerPoint Presentation</vt:lpstr>
      <vt:lpstr>Lincoln-Douglas Debates</vt:lpstr>
      <vt:lpstr>Mid-term 1858</vt:lpstr>
      <vt:lpstr>John Brown’s Raid at Harper’s Ferry </vt:lpstr>
      <vt:lpstr>Events leading to war</vt:lpstr>
      <vt:lpstr>PowerPoint Presentation</vt:lpstr>
      <vt:lpstr>Lincoln</vt:lpstr>
      <vt:lpstr>Stephen Douglas</vt:lpstr>
      <vt:lpstr>John C. Breckinridge</vt:lpstr>
      <vt:lpstr>John Bell</vt:lpstr>
      <vt:lpstr>Election 1860 (cont.)</vt:lpstr>
      <vt:lpstr>Attack on Fort Sumter</vt:lpstr>
      <vt:lpstr>Crash Course U.S. History  Civil War Part 1</vt:lpstr>
      <vt:lpstr>Fort Sumter, in Charleston Harbor</vt:lpstr>
      <vt:lpstr>PowerPoint Presentation</vt:lpstr>
      <vt:lpstr>Strategy</vt:lpstr>
      <vt:lpstr>PowerPoint Presentation</vt:lpstr>
      <vt:lpstr>PowerPoint Presentation</vt:lpstr>
      <vt:lpstr>Battle of Bull Run</vt:lpstr>
      <vt:lpstr>Battle of Antietam</vt:lpstr>
      <vt:lpstr>Confederate &amp; Union dead after Antietam</vt:lpstr>
      <vt:lpstr>PowerPoint Presentation</vt:lpstr>
      <vt:lpstr>Emancipation Proclamation</vt:lpstr>
      <vt:lpstr>Areas  covered by the Emancipation Proclamation (in red)</vt:lpstr>
      <vt:lpstr>Battle of Gettysburg</vt:lpstr>
      <vt:lpstr>Union dead at Gettysburg, 1863</vt:lpstr>
      <vt:lpstr>Siege of Vicksburg</vt:lpstr>
      <vt:lpstr>PowerPoint Presentation</vt:lpstr>
      <vt:lpstr>Siege of Vicksburg from Kurz &amp; Allison</vt:lpstr>
      <vt:lpstr>U.S. General Grant</vt:lpstr>
      <vt:lpstr>C.S.A General John C. Pemberton</vt:lpstr>
      <vt:lpstr>Union fortifications at Vicksburg 1863</vt:lpstr>
      <vt:lpstr>Sherman’s March</vt:lpstr>
      <vt:lpstr>Sherman’s Troops</vt:lpstr>
      <vt:lpstr>Sherman’s Path</vt:lpstr>
      <vt:lpstr>Appomattox Courthouse</vt:lpstr>
      <vt:lpstr>Appomattox Courthouse</vt:lpstr>
      <vt:lpstr>Reconstruction     1865-1877</vt:lpstr>
      <vt:lpstr>Reconstruction (cont.)</vt:lpstr>
      <vt:lpstr>Postwar South</vt:lpstr>
      <vt:lpstr>PowerPoint Presentation</vt:lpstr>
      <vt:lpstr>13th Amendment</vt:lpstr>
      <vt:lpstr>Emancipation from the Freedman’s Viewpoint from Harper’s Weekly</vt:lpstr>
      <vt:lpstr>Lincoln’s Reconstruction Plan </vt:lpstr>
      <vt:lpstr>                        Ford’s Theatre</vt:lpstr>
      <vt:lpstr>PowerPoint Presentation</vt:lpstr>
      <vt:lpstr>Johnson’s Reconstruction Plan</vt:lpstr>
      <vt:lpstr>PowerPoint Presentation</vt:lpstr>
      <vt:lpstr>Congressional Reconstruction</vt:lpstr>
      <vt:lpstr>Military Division of the South</vt:lpstr>
      <vt:lpstr>Black Codes</vt:lpstr>
      <vt:lpstr>PowerPoint Presentation</vt:lpstr>
      <vt:lpstr>New Amendments </vt:lpstr>
      <vt:lpstr>African American Senators elected after changes in Southern gov.</vt:lpstr>
      <vt:lpstr>“New South”</vt:lpstr>
      <vt:lpstr>PowerPoint Presentation</vt:lpstr>
      <vt:lpstr>Carpetbag Rule or Rule of the Republicans</vt:lpstr>
      <vt:lpstr>Gospel of Prosperity</vt:lpstr>
      <vt:lpstr>Johnson’s Impeachment</vt:lpstr>
      <vt:lpstr>Texas v. White</vt:lpstr>
      <vt:lpstr>Sharecropping</vt:lpstr>
      <vt:lpstr>PowerPoint Presentation</vt:lpstr>
      <vt:lpstr>PowerPoint Presentation</vt:lpstr>
      <vt:lpstr>PowerPoint Presentation</vt:lpstr>
      <vt:lpstr>Sharecropping (cont.)</vt:lpstr>
      <vt:lpstr>PowerPoint Presentation</vt:lpstr>
      <vt:lpstr>Tenant Farming</vt:lpstr>
      <vt:lpstr>Ku Klux Klan </vt:lpstr>
      <vt:lpstr>PowerPoint Presentation</vt:lpstr>
      <vt:lpstr>Compromise of 1877</vt:lpstr>
      <vt:lpstr>      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War / Reconstruction</dc:title>
  <dc:creator>Kristen Kirkland</dc:creator>
  <cp:lastModifiedBy>Kristen Kirkland</cp:lastModifiedBy>
  <cp:revision>2</cp:revision>
  <dcterms:modified xsi:type="dcterms:W3CDTF">2018-08-08T18:03:23Z</dcterms:modified>
</cp:coreProperties>
</file>