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95" r:id="rId2"/>
  </p:sldMasterIdLst>
  <p:notesMasterIdLst>
    <p:notesMasterId r:id="rId63"/>
  </p:notesMasterIdLst>
  <p:sldIdLst>
    <p:sldId id="369" r:id="rId3"/>
    <p:sldId id="256" r:id="rId4"/>
    <p:sldId id="257" r:id="rId5"/>
    <p:sldId id="320" r:id="rId6"/>
    <p:sldId id="319" r:id="rId7"/>
    <p:sldId id="258" r:id="rId8"/>
    <p:sldId id="261" r:id="rId9"/>
    <p:sldId id="322" r:id="rId10"/>
    <p:sldId id="321" r:id="rId11"/>
    <p:sldId id="262" r:id="rId12"/>
    <p:sldId id="323" r:id="rId13"/>
    <p:sldId id="325" r:id="rId14"/>
    <p:sldId id="264" r:id="rId15"/>
    <p:sldId id="370" r:id="rId16"/>
    <p:sldId id="327" r:id="rId17"/>
    <p:sldId id="278" r:id="rId18"/>
    <p:sldId id="330" r:id="rId19"/>
    <p:sldId id="329" r:id="rId20"/>
    <p:sldId id="263" r:id="rId21"/>
    <p:sldId id="371" r:id="rId22"/>
    <p:sldId id="331" r:id="rId23"/>
    <p:sldId id="265" r:id="rId24"/>
    <p:sldId id="334" r:id="rId25"/>
    <p:sldId id="372" r:id="rId26"/>
    <p:sldId id="373" r:id="rId27"/>
    <p:sldId id="279" r:id="rId28"/>
    <p:sldId id="374" r:id="rId29"/>
    <p:sldId id="266" r:id="rId30"/>
    <p:sldId id="375" r:id="rId31"/>
    <p:sldId id="338" r:id="rId32"/>
    <p:sldId id="376" r:id="rId33"/>
    <p:sldId id="377" r:id="rId34"/>
    <p:sldId id="336" r:id="rId35"/>
    <p:sldId id="339" r:id="rId36"/>
    <p:sldId id="268" r:id="rId37"/>
    <p:sldId id="340" r:id="rId38"/>
    <p:sldId id="378" r:id="rId39"/>
    <p:sldId id="341" r:id="rId40"/>
    <p:sldId id="269" r:id="rId41"/>
    <p:sldId id="342" r:id="rId42"/>
    <p:sldId id="379" r:id="rId43"/>
    <p:sldId id="343" r:id="rId44"/>
    <p:sldId id="380" r:id="rId45"/>
    <p:sldId id="381" r:id="rId46"/>
    <p:sldId id="270" r:id="rId47"/>
    <p:sldId id="345" r:id="rId48"/>
    <p:sldId id="271" r:id="rId49"/>
    <p:sldId id="346" r:id="rId50"/>
    <p:sldId id="382" r:id="rId51"/>
    <p:sldId id="347" r:id="rId52"/>
    <p:sldId id="272" r:id="rId53"/>
    <p:sldId id="348" r:id="rId54"/>
    <p:sldId id="273" r:id="rId55"/>
    <p:sldId id="350" r:id="rId56"/>
    <p:sldId id="383" r:id="rId57"/>
    <p:sldId id="351" r:id="rId58"/>
    <p:sldId id="274" r:id="rId59"/>
    <p:sldId id="353" r:id="rId60"/>
    <p:sldId id="384" r:id="rId61"/>
    <p:sldId id="365" r:id="rId62"/>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8" autoAdjust="0"/>
    <p:restoredTop sz="86425" autoAdjust="0"/>
  </p:normalViewPr>
  <p:slideViewPr>
    <p:cSldViewPr>
      <p:cViewPr>
        <p:scale>
          <a:sx n="70" d="100"/>
          <a:sy n="70" d="100"/>
        </p:scale>
        <p:origin x="-6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541"/>
    </p:cViewPr>
  </p:sorterViewPr>
  <p:notesViewPr>
    <p:cSldViewPr>
      <p:cViewPr>
        <p:scale>
          <a:sx n="120" d="100"/>
          <a:sy n="120" d="100"/>
        </p:scale>
        <p:origin x="-1536" y="28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C3B659-DFD9-FE4A-8A78-8270891C9D00}" type="slidenum">
              <a:rPr lang="en-US"/>
              <a:pPr/>
              <a:t>‹#›</a:t>
            </a:fld>
            <a:endParaRPr lang="en-US"/>
          </a:p>
        </p:txBody>
      </p:sp>
    </p:spTree>
    <p:extLst>
      <p:ext uri="{BB962C8B-B14F-4D97-AF65-F5344CB8AC3E}">
        <p14:creationId xmlns:p14="http://schemas.microsoft.com/office/powerpoint/2010/main" val="1505098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1</a:t>
            </a:fld>
            <a:endParaRPr lang="en-US"/>
          </a:p>
        </p:txBody>
      </p:sp>
    </p:spTree>
    <p:extLst>
      <p:ext uri="{BB962C8B-B14F-4D97-AF65-F5344CB8AC3E}">
        <p14:creationId xmlns:p14="http://schemas.microsoft.com/office/powerpoint/2010/main" val="181539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ED868E0-52DB-CD46-9B10-A42E6220BC14}" type="slidenum">
              <a:rPr lang="en-US"/>
              <a:pPr/>
              <a:t>10</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z="1000" dirty="0">
                <a:latin typeface="Arial" pitchFamily="-1" charset="0"/>
                <a:ea typeface="ＭＳ Ｐゴシック" pitchFamily="-1" charset="-128"/>
                <a:cs typeface="ＭＳ Ｐゴシック" pitchFamily="-1" charset="-128"/>
              </a:rPr>
              <a:t>Emigration was risky. Diseases, internal religious, political, and economic tensions, and imperial wars and conflicts with Indians all threatened harm or death. Dependent on England for protection and economic aid, most settlements would have collapsed without such support and further emigration. Because economic conditions in England were so bad, more migrants in the seventeenth century</a:t>
            </a:r>
            <a:r>
              <a:rPr lang="en-US" sz="1000" dirty="0">
                <a:latin typeface="Arial" pitchFamily="-1" charset="0"/>
                <a:ea typeface="Arial" pitchFamily="-1" charset="0"/>
                <a:cs typeface="Arial" pitchFamily="-1" charset="0"/>
              </a:rPr>
              <a:t>—</a:t>
            </a:r>
            <a:r>
              <a:rPr lang="en-US" sz="1000" dirty="0">
                <a:latin typeface="Arial" pitchFamily="-1" charset="0"/>
                <a:ea typeface="ＭＳ Ｐゴシック" pitchFamily="-1" charset="-128"/>
                <a:cs typeface="ＭＳ Ｐゴシック" pitchFamily="-1" charset="-128"/>
              </a:rPr>
              <a:t>more than half a million</a:t>
            </a:r>
            <a:r>
              <a:rPr lang="en-US" sz="1000" dirty="0">
                <a:latin typeface="Arial" pitchFamily="-1" charset="0"/>
                <a:ea typeface="Arial" pitchFamily="-1" charset="0"/>
                <a:cs typeface="Arial" pitchFamily="-1" charset="0"/>
              </a:rPr>
              <a:t>—</a:t>
            </a:r>
            <a:r>
              <a:rPr lang="en-US" sz="1000" dirty="0">
                <a:latin typeface="Arial" pitchFamily="-1" charset="0"/>
                <a:ea typeface="ＭＳ Ｐゴシック" pitchFamily="-1" charset="-128"/>
                <a:cs typeface="ＭＳ Ｐゴシック" pitchFamily="-1" charset="-128"/>
              </a:rPr>
              <a:t>left England than in France or Spain. Most of the English who came to North America were young, single men from the lower ranks of English society, and they settled in the tobacco-producing colonies of Virginia and Maryland, where labor demand was high, while the rest settled in New England and the middle colonies of New York, New Jersey, and Pennsylvania.</a:t>
            </a:r>
          </a:p>
          <a:p>
            <a:pPr eaLnBrk="1" hangingPunct="1"/>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Settlers who could afford their own passage arrived as free persons, and soon acquired land. In the 1600s, however, most Englishmen arrived as indentured servants, who voluntarily surrendered their freedom for a period of time (often five to seven years) in exchange for passage to America. Servants were as unfree as slaves in some ways: they could be bought and sold, could not marry without their owner’s permission, were subject to physical punishments, and could not refuse to work. Unlike slaves, however, servants, at least those who survived their term of labor (not many, for most of the seventeenth century), eventually became free and received “freedom dues,” sometimes including land.</a:t>
            </a:r>
          </a:p>
          <a:p>
            <a:pPr eaLnBrk="1" hangingPunct="1"/>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Land for the English was the basis of liberty, allowing men control over their own labor and, in most colonies, the vote. The English crown also awarded land grants, sometimes quite extensive, to relatives and allies. Because land was so plentiful and so many English migrants, both free and servant, came to America to gain land and the independence that came with it, property owners soon turned to African slaves as a labor force. Liberty and slavery moved together in early English America.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418E0EC-DD2F-784F-97A6-83BF0594FFCC}" type="slidenum">
              <a:rPr lang="en-US"/>
              <a:pPr/>
              <a:t>11</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0837F19-51A8-8345-81D5-2CA4F88620AE}" type="slidenum">
              <a:rPr lang="en-US">
                <a:solidFill>
                  <a:srgbClr val="000000"/>
                </a:solidFill>
              </a:rPr>
              <a:pPr/>
              <a:t>12</a:t>
            </a:fld>
            <a:endParaRPr lang="en-US" dirty="0">
              <a:solidFill>
                <a:srgbClr val="0000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52A5E80-014F-624D-90C0-C491271BB8D4}" type="slidenum">
              <a:rPr lang="en-US"/>
              <a:pPr/>
              <a:t>13</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The first permanent English settlement in the New World was the Jamestown colony, founded in 1607 by the private Virginia Company in 1607. At first, the colony, intended as a means to discover gold or other precious minerals, was plagued by internal divisions, a high death rate, and few supplies from England. While colonists’ hopes for quick riches were soon dashed, few had any experience with agriculture, leading to starvation which, when compounded by disease and illness, led to a high death rate. Few initial settlers survived the first year, and only military discipline imposed by a former soldier, John Smith, saved the colony.</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To become viable and attract settlers, the Virginia Company stopped looking for gold, started to grow its own food and a marketable commodity, and created an elected representative assembly. The company awarded land to those who paid their own or others’ passage, and issued a “charter of grants and liberties,” which included a House of Burgesses, the first elected assembly in colonial America (though only landowners could vote). The arrival in 1619 of the first twenty blacks in Virginia marked, along with the meeting of the House of Burgesses that year, the conjoined development of freedom and slavery in English America.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14</a:t>
            </a:fld>
            <a:endParaRPr lang="en-US"/>
          </a:p>
        </p:txBody>
      </p:sp>
    </p:spTree>
    <p:extLst>
      <p:ext uri="{BB962C8B-B14F-4D97-AF65-F5344CB8AC3E}">
        <p14:creationId xmlns:p14="http://schemas.microsoft.com/office/powerpoint/2010/main" val="140731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7C17257-78E1-7442-90B7-A713F5500E48}" type="slidenum">
              <a:rPr lang="en-US"/>
              <a:pPr/>
              <a:t>15</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1D4E7B-0206-F848-88DE-ED5A2DD89761}" type="slidenum">
              <a:rPr lang="en-US"/>
              <a:pPr/>
              <a:t>16</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Native Americans ruled by Powhatan already lived in the area of Virginia colonized by the Jamestown settlers. At first, the English, dependent on the Indians for food, tried to maintain friendly relations. When John Smith was captured by the Indians, Powhatan’s daughter Pocahontas, probably playing out her role in an elaborate ceremony, intervened to save Smith from execution. Pocahontas gradually became an intermediary between the Jamestown colony and Powhatan’s people.</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Sporadic fighting lasted between the Indians and the Jamestown colonists until 1614. But the peace declared that year was broken in 1622 by Powhatan’s successor, whose surprise attack nearly wiped out one-quarter of Virginia’s small settler population. Jamestown’s survivors retaliated by massacring scores of Indians and destroying their villages. The English now held the balance of power in the colony, and Virginia, which soon became the first royal colony of England, began to stabilize and slowly increase its population, in part by turning to the cultivation of tobacco.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35BF3DF-BDDB-0743-995E-43605D771176}" type="slidenum">
              <a:rPr lang="en-US"/>
              <a:pPr/>
              <a:t>17</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61EEFFA-B719-F045-A373-BC63B0D06798}" type="slidenum">
              <a:rPr lang="en-US"/>
              <a:pPr/>
              <a:t>18</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7C83F6F-0288-0547-8643-B67891735F2D}" type="slidenum">
              <a:rPr lang="en-US"/>
              <a:pPr/>
              <a:t>19</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Unlike the Spanish, English colonists did not want to rule over or assimilate the Indians they found; they wanted the Indians’ land. Although English colonial authorities insisted that the Indians had no real claim to the land because they did not farm or improve it, most authorities in practice recognized Indians’ title to land based on their occupancy. English colonists acquired Indian land by purchase, often through treaties forced on the natives after they had defeated them in the recurrent warfare that wracked the English colonies, a process that thoroughly displaced the Indians from their original territories.</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Though many eastern Indians initially welcomed English settlers, particularly for the goods they introduced to native culture, such as cloth, metal tools, and guns, many Indians gradually came to resent the changes English colonization wrought in Indian life. Men turned more to hunting beaver and fur trading, older skills fell into disuse with the appearance of English technologies, and alcohol became common and disruptive. As the colonists developed a military advantage over the Indians, profits from the fur trade flowed mostly to colonial and European merchants. English colonists also introduced diseases that led to devastating epidemics. English settlement transformed the land and its uses, threatening Indians’ way of life through fencing, new crops, livestock like pigs and cattle, which trampled Indian crops, and the depletion of forests to supply wood for the English domestic market.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a:latin typeface="StoneSerif SAIN SmBd v.1" charset="0"/>
                <a:ea typeface="ＭＳ Ｐゴシック" pitchFamily="-1" charset="-128"/>
                <a:cs typeface="ＭＳ Ｐゴシック" pitchFamily="-1" charset="-128"/>
              </a:rPr>
              <a:t>Chapter 2</a:t>
            </a:r>
            <a:br>
              <a:rPr lang="en-US">
                <a:latin typeface="StoneSerif SAIN SmBd v.1" charset="0"/>
                <a:ea typeface="ＭＳ Ｐゴシック" pitchFamily="-1" charset="-128"/>
                <a:cs typeface="ＭＳ Ｐゴシック" pitchFamily="-1" charset="-128"/>
              </a:rPr>
            </a:br>
            <a:r>
              <a:rPr lang="en-US">
                <a:latin typeface="StoneSerif SAIN SmBd v.1" charset="0"/>
                <a:ea typeface="ＭＳ Ｐゴシック" pitchFamily="-1" charset="-128"/>
                <a:cs typeface="ＭＳ Ｐゴシック" pitchFamily="-1" charset="-128"/>
              </a:rPr>
              <a:t>Beginnings of English America, 1607–1660</a:t>
            </a:r>
            <a:endParaRPr lang="en-US">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CBAD3179-D6A5-D642-8275-4E9C7D7503F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20</a:t>
            </a:fld>
            <a:endParaRPr lang="en-US"/>
          </a:p>
        </p:txBody>
      </p:sp>
    </p:spTree>
    <p:extLst>
      <p:ext uri="{BB962C8B-B14F-4D97-AF65-F5344CB8AC3E}">
        <p14:creationId xmlns:p14="http://schemas.microsoft.com/office/powerpoint/2010/main" val="41298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F1EED34-6885-EB4B-B06A-2B88E97ECCFF}" type="slidenum">
              <a:rPr lang="en-US"/>
              <a:pPr/>
              <a:t>21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AE88C97-F7DB-3948-8DA8-BFC79F2A9FA0}" type="slidenum">
              <a:rPr lang="en-US"/>
              <a:pPr/>
              <a:t>22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With more Europeans smoking tobacco, the crop became a lucrative basis for the Virginia colony’s survival and growth. Soon a plantation elite with large estates emerged that ruled Virginia’s society and politics, and they soon turned from unreliable and temporary white servant labor to black slave labor. Virginia’s white society came to resemble that of England, with a landed gentry at top, small farmers in the middle, and an army of poor laborers</a:t>
            </a:r>
            <a:r>
              <a:rPr lang="en-US" dirty="0">
                <a:latin typeface="Arial" pitchFamily="-1" charset="0"/>
                <a:ea typeface="Arial" pitchFamily="-1" charset="0"/>
                <a:cs typeface="Arial" pitchFamily="-1" charset="0"/>
              </a:rPr>
              <a:t>—</a:t>
            </a:r>
            <a:r>
              <a:rPr lang="en-US" dirty="0">
                <a:latin typeface="Arial" pitchFamily="-1" charset="0"/>
                <a:ea typeface="ＭＳ Ｐゴシック" pitchFamily="-1" charset="-128"/>
                <a:cs typeface="ＭＳ Ｐゴシック" pitchFamily="-1" charset="-128"/>
              </a:rPr>
              <a:t>indentured servants and former servants without land</a:t>
            </a:r>
            <a:r>
              <a:rPr lang="en-US" dirty="0">
                <a:latin typeface="Arial" pitchFamily="-1" charset="0"/>
                <a:ea typeface="Arial" pitchFamily="-1" charset="0"/>
                <a:cs typeface="Arial" pitchFamily="-1" charset="0"/>
              </a:rPr>
              <a:t>—</a:t>
            </a:r>
            <a:r>
              <a:rPr lang="en-US" dirty="0">
                <a:latin typeface="Arial" pitchFamily="-1" charset="0"/>
                <a:ea typeface="ＭＳ Ｐゴシック" pitchFamily="-1" charset="-128"/>
                <a:cs typeface="ＭＳ Ｐゴシック" pitchFamily="-1" charset="-128"/>
              </a:rPr>
              <a:t>at the bottom.</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Given the demand for male servant labor in the tobacco fields, men at first vastly outnumbered women in the colony, and various factors contributed to late marriage and a low rate of family formation. Although women in Virginia, as in England, had few legal rights, conditions in the colonies gave women roles they could not assume in the mother country. Widows and unmarried women embraced their right to conduct business, make contracts, and even sometimes administer estates. But most white women arrived in Virginia as indentured servants, often subject to hard labor and even sexual abuse from their masters.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6B31D4-896D-774D-AF8A-9F9B1258EDE7}" type="slidenum">
              <a:rPr lang="en-US"/>
              <a:pPr/>
              <a:t>23</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24</a:t>
            </a:fld>
            <a:endParaRPr lang="en-US"/>
          </a:p>
        </p:txBody>
      </p:sp>
    </p:spTree>
    <p:extLst>
      <p:ext uri="{BB962C8B-B14F-4D97-AF65-F5344CB8AC3E}">
        <p14:creationId xmlns:p14="http://schemas.microsoft.com/office/powerpoint/2010/main" val="5712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25</a:t>
            </a:fld>
            <a:endParaRPr lang="en-US"/>
          </a:p>
        </p:txBody>
      </p:sp>
    </p:spTree>
    <p:extLst>
      <p:ext uri="{BB962C8B-B14F-4D97-AF65-F5344CB8AC3E}">
        <p14:creationId xmlns:p14="http://schemas.microsoft.com/office/powerpoint/2010/main" val="2563672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EA45F1-110F-7E41-95CB-8BAEF7FC6AD7}" type="slidenum">
              <a:rPr lang="en-US"/>
              <a:pPr/>
              <a:t>26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While Maryland, like Virginia, was a tobacco colony, it was established later, in 1632, by King Charles I as the proprietary colony of </a:t>
            </a:r>
            <a:r>
              <a:rPr lang="en-US" dirty="0" err="1">
                <a:latin typeface="Arial" pitchFamily="-1" charset="0"/>
                <a:ea typeface="ＭＳ Ｐゴシック" pitchFamily="-1" charset="-128"/>
                <a:cs typeface="ＭＳ Ｐゴシック" pitchFamily="-1" charset="-128"/>
              </a:rPr>
              <a:t>Cecilius</a:t>
            </a:r>
            <a:r>
              <a:rPr lang="en-US" dirty="0">
                <a:latin typeface="Arial" pitchFamily="-1" charset="0"/>
                <a:ea typeface="ＭＳ Ｐゴシック" pitchFamily="-1" charset="-128"/>
                <a:cs typeface="ＭＳ Ｐゴシック" pitchFamily="-1" charset="-128"/>
              </a:rPr>
              <a:t> Calvert. Calvert ruled Maryland like a feudal domain, controlling its trade and the decisions of its elected assembly, despite the charter’s guarantee giving ordinary Maryland colonists all the rights and privileges of Englishmen.</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Calvert, a Catholic, also saw Maryland as a refuge for persecuted fellow Catholics in England, and at first he hoped Catholics and Protestants could live there in harmony. But Protestants, mostly indentured or former servants, soon outnumbered Catholics, and their frustration mounted as they faced diminishing opportunities for land ownership in the latter half of the seventeenth century.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27</a:t>
            </a:fld>
            <a:endParaRPr lang="en-US"/>
          </a:p>
        </p:txBody>
      </p:sp>
    </p:spTree>
    <p:extLst>
      <p:ext uri="{BB962C8B-B14F-4D97-AF65-F5344CB8AC3E}">
        <p14:creationId xmlns:p14="http://schemas.microsoft.com/office/powerpoint/2010/main" val="855517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C88F880-FD83-1246-B748-0D83D08E6CAE}" type="slidenum">
              <a:rPr lang="en-US"/>
              <a:pPr/>
              <a:t>28</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z="1000" dirty="0">
                <a:latin typeface="Arial" pitchFamily="-1" charset="0"/>
                <a:ea typeface="ＭＳ Ｐゴシック" pitchFamily="-1" charset="-128"/>
                <a:cs typeface="ＭＳ Ｐゴシック" pitchFamily="-1" charset="-128"/>
              </a:rPr>
              <a:t>Whereas Virginia and Maryland quickly became societies dominated by a small aristocracy ruling over many bound laborers, New England colonial society evolved differently. Early New England was decisively shaped by the Puritans, a diverse group of English Protestants united by their belief that the Anglican Church retained too many of the practices and doctrines of the old Catholic Church. They mainly were “Congregationalists,” who rejected Catholic structures of religious authority retained in the Anglican Church, such as archbishops, bishops, and priests, and instead embraced independent local congregations that chose their own clergy, determined their mode of worship, and often listened to sermons and personally studied the bible. Like many English and Anglicans, however, Puritans shared a hatred of Catholicism and celebrated England’s greatness and devotion to liberty. As followers of John Calvin’s theology, the Puritans believed God had predestined different groups of people, the “elect,” to be saved from damnation; no amount of good deeds or good works could save those not among the elect.</a:t>
            </a:r>
          </a:p>
          <a:p>
            <a:pPr eaLnBrk="1" hangingPunct="1"/>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When a minority of Puritans in England separated from the Church of England, some Puritans decided to emigrate to America in order to fully practice their Protestant faith away from the influence and control of the Anglican Church and the English government that enforced its rules. One leader of the Puritan emigrants who settled in the Massachusetts Bay, John Winthrop, hoped to found “a city set upon a hill,” where Puritans would reject “natural” liberty, or action without restraints he believed typically practiced by the Irish, Indians, and bad Christians, for a “moral” liberty to do “that only which is good,” in which Puritans became free by accepting severe restraints on speech, religion, and personal behavior.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29</a:t>
            </a:fld>
            <a:endParaRPr lang="en-US"/>
          </a:p>
        </p:txBody>
      </p:sp>
    </p:spTree>
    <p:extLst>
      <p:ext uri="{BB962C8B-B14F-4D97-AF65-F5344CB8AC3E}">
        <p14:creationId xmlns:p14="http://schemas.microsoft.com/office/powerpoint/2010/main" val="354551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A387F5B-96F7-AB43-BA35-0DB15232015F}" type="slidenum">
              <a:rPr lang="en-US"/>
              <a:pPr/>
              <a:t>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In the sixteenth century, England was a second-rate power in Europe weakened by internal divisions, especially those between Catholics and Protestants once King Henry VIII launched the Protestant Reformation in England by severing the nation from the Catholic Church and establishing the Church of England, or Anglican Church, with himself at its head. Queen Elizabeth I, who ruled from 1558 to 1603, finally secured the power of the Anglican Church and successfully defended England from its Catholic enemies on the continent, notably the Spanish, whose attempt in 1588 to invade by a massive armada was repulsed.</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Well into the 1600s, the English also attempted to subdue Ireland and its Catholic population, in part through military conquest and colonization. The English expelled Irish Catholics from land to make room for Protestant settlements, called “plantations.” The cultural practices and ideas that defined England’s colonization of Ireland shaped its conquest of North America.</a:t>
            </a:r>
          </a:p>
          <a:p>
            <a:pPr eaLnBrk="1" hangingPunct="1"/>
            <a:endParaRPr lang="en-US"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803C099-3478-1941-AF10-F1CAE707DE13}" type="slidenum">
              <a:rPr lang="en-US"/>
              <a:pPr/>
              <a:t>30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31</a:t>
            </a:fld>
            <a:endParaRPr lang="en-US"/>
          </a:p>
        </p:txBody>
      </p:sp>
    </p:spTree>
    <p:extLst>
      <p:ext uri="{BB962C8B-B14F-4D97-AF65-F5344CB8AC3E}">
        <p14:creationId xmlns:p14="http://schemas.microsoft.com/office/powerpoint/2010/main" val="329214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32</a:t>
            </a:fld>
            <a:endParaRPr lang="en-US"/>
          </a:p>
        </p:txBody>
      </p:sp>
    </p:spTree>
    <p:extLst>
      <p:ext uri="{BB962C8B-B14F-4D97-AF65-F5344CB8AC3E}">
        <p14:creationId xmlns:p14="http://schemas.microsoft.com/office/powerpoint/2010/main" val="72457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8191FAC-F02A-D94F-BC2D-096FB7A36CA2}" type="slidenum">
              <a:rPr lang="en-US"/>
              <a:pPr/>
              <a:t>33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BE4DE09-10FC-2C40-BE6F-B4E11BF97949}" type="slidenum">
              <a:rPr lang="en-US"/>
              <a:pPr/>
              <a:t>34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07A8104-4BBB-D643-830B-215238E37643}" type="slidenum">
              <a:rPr lang="en-US"/>
              <a:pPr/>
              <a:t>35</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lnSpc>
                <a:spcPct val="80000"/>
              </a:lnSpc>
            </a:pPr>
            <a:r>
              <a:rPr lang="en-US" sz="1000" dirty="0">
                <a:latin typeface="Arial" pitchFamily="-1" charset="0"/>
                <a:ea typeface="ＭＳ Ｐゴシック" pitchFamily="-1" charset="-128"/>
                <a:cs typeface="ＭＳ Ｐゴシック" pitchFamily="-1" charset="-128"/>
              </a:rPr>
              <a:t>In New England, families and the patriarchal authority of the Puritan husband and father defined colonial society. These adult men controlled the labor of women and children in a farming society without large numbers of slaves or indentured servants. Though women were held to be spiritual equals to men, and could become full members of the church, women were legally subservient to male authority in the home. The average New England woman married young, gave birth seven times, and spent most of her life bearing and raising children.</a:t>
            </a:r>
          </a:p>
          <a:p>
            <a:pPr eaLnBrk="1" hangingPunct="1">
              <a:lnSpc>
                <a:spcPct val="80000"/>
              </a:lnSpc>
            </a:pPr>
            <a:endParaRPr lang="en-US" sz="1000" dirty="0">
              <a:latin typeface="Arial" pitchFamily="-1" charset="0"/>
              <a:ea typeface="ＭＳ Ｐゴシック" pitchFamily="-1" charset="-128"/>
              <a:cs typeface="ＭＳ Ｐゴシック" pitchFamily="-1" charset="-128"/>
            </a:endParaRPr>
          </a:p>
          <a:p>
            <a:pPr eaLnBrk="1" hangingPunct="1">
              <a:lnSpc>
                <a:spcPct val="80000"/>
              </a:lnSpc>
            </a:pPr>
            <a:r>
              <a:rPr lang="en-US" sz="1000" dirty="0">
                <a:latin typeface="Arial" pitchFamily="-1" charset="0"/>
                <a:ea typeface="ＭＳ Ｐゴシック" pitchFamily="-1" charset="-128"/>
                <a:cs typeface="ＭＳ Ｐゴシック" pitchFamily="-1" charset="-128"/>
              </a:rPr>
              <a:t>Puritans feared excessive individualism and social disorder, and organized themselves in small and compact, self-governing towns, centered on a Congregational Church and eventually a school (mostly for reading the Bible), surrounded by small house and farming lots for individual families. The colony’s government reflected this religious and social vision. The Massachusetts Bay’ Company’s shareholders transformed their commercial charter into a government document, first choosing the colony’s rulers, but in 1634 deputies elected by freemen (landowning church members) constituted a single legislature, the General Court. Ten years later, company officers and elected deputies were divided into two legislative houses, and unlike in Virginia or Maryland, freemen were able to elect their governor. The principle of consent was central to all of Puritan life, including church and state, but Puritan democracy, especially voting in colony-wide elections, was limited to members of the church, an ever-smaller number as the colony grew over time.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2DC94C0-FB4F-1541-94DF-229458CB34C4}" type="slidenum">
              <a:rPr lang="en-US"/>
              <a:pPr/>
              <a:t>36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37</a:t>
            </a:fld>
            <a:endParaRPr lang="en-US"/>
          </a:p>
        </p:txBody>
      </p:sp>
    </p:spTree>
    <p:extLst>
      <p:ext uri="{BB962C8B-B14F-4D97-AF65-F5344CB8AC3E}">
        <p14:creationId xmlns:p14="http://schemas.microsoft.com/office/powerpoint/2010/main" val="415352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553EEF4-18E8-3448-9D7E-7B2C4AE7D795}" type="slidenum">
              <a:rPr lang="en-US"/>
              <a:pPr/>
              <a:t>38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D65C8DF-881F-8E46-8B08-2986A39EFA66}" type="slidenum">
              <a:rPr lang="en-US"/>
              <a:pPr/>
              <a:t>39</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z="1000" dirty="0">
                <a:latin typeface="Arial" pitchFamily="-1" charset="0"/>
                <a:ea typeface="ＭＳ Ｐゴシック" pitchFamily="-1" charset="-128"/>
                <a:cs typeface="ＭＳ Ｐゴシック" pitchFamily="-1" charset="-128"/>
              </a:rPr>
              <a:t>Although New England’s Puritans respected individual judgment, they disdained individualism and considered too much emphasis on the self as dangerous to social harmony and stability. In the region’s compact towns, residents monitored each other and punished or ostracized those who violated communal norms. Dissenters were not so much free to dissent as they were free to leave the Puritan community if they transgressed Puritan social and religious norms.</a:t>
            </a:r>
          </a:p>
          <a:p>
            <a:pPr eaLnBrk="1" hangingPunct="1"/>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Dissenter Roger Williams suggested that Massachusetts Bay should separate church and state, argued that its congregations should withdraw from the Anglican Church, and also rejected the conviction that Puritans were an elect people on a divine mission to spread the true Protestant faith. When banished from the colony, Williams and his followers founded Rhode Island, which became a beacon of religious freedom, with no established church or religious qualifications for voting. Other religious dissenters went on to found the colonies of Hartford and New Haven, which in 1662 united as the colony of Connecticut.</a:t>
            </a:r>
          </a:p>
          <a:p>
            <a:pPr eaLnBrk="1" hangingPunct="1"/>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The Puritan establishment found one dissenter, Anne Hutchinson, particularly threatening, for her gender and influence with other colonists. She argued that inner grace, not just church attendance and moral behavior, determined who could be a member of the saved Puritan elect. Denounced by church and state authorities for “Antinomianism” (putting one’s own judgment or faith above human law and Church teachings), Hutchinson was put on trial and banished from the colony.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59E96E4-A0EA-1A44-B41C-24B5B55BBF35}" type="slidenum">
              <a:rPr lang="en-US"/>
              <a:pPr/>
              <a:t>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888BF49-52F4-1E48-9179-631186AC9D8D}" type="slidenum">
              <a:rPr lang="en-US">
                <a:solidFill>
                  <a:srgbClr val="000000"/>
                </a:solidFill>
              </a:rPr>
              <a:pPr/>
              <a:t>40</a:t>
            </a:fld>
            <a:endParaRPr lang="en-US">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41</a:t>
            </a:fld>
            <a:endParaRPr lang="en-US"/>
          </a:p>
        </p:txBody>
      </p:sp>
    </p:spTree>
    <p:extLst>
      <p:ext uri="{BB962C8B-B14F-4D97-AF65-F5344CB8AC3E}">
        <p14:creationId xmlns:p14="http://schemas.microsoft.com/office/powerpoint/2010/main" val="4211382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3A475D0-BF6D-214D-8F41-4D87C074B5EF}" type="slidenum">
              <a:rPr lang="en-US"/>
              <a:pPr/>
              <a:t>42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43</a:t>
            </a:fld>
            <a:endParaRPr lang="en-US"/>
          </a:p>
        </p:txBody>
      </p:sp>
    </p:spTree>
    <p:extLst>
      <p:ext uri="{BB962C8B-B14F-4D97-AF65-F5344CB8AC3E}">
        <p14:creationId xmlns:p14="http://schemas.microsoft.com/office/powerpoint/2010/main" val="12202701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44</a:t>
            </a:fld>
            <a:endParaRPr lang="en-US"/>
          </a:p>
        </p:txBody>
      </p:sp>
    </p:spTree>
    <p:extLst>
      <p:ext uri="{BB962C8B-B14F-4D97-AF65-F5344CB8AC3E}">
        <p14:creationId xmlns:p14="http://schemas.microsoft.com/office/powerpoint/2010/main" val="2166245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31BDA99-4C79-C747-BDE0-5EEBB956D2BB}" type="slidenum">
              <a:rPr lang="en-US"/>
              <a:pPr/>
              <a:t>45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a:latin typeface="Arial" pitchFamily="-1" charset="0"/>
                <a:ea typeface="ＭＳ Ｐゴシック" pitchFamily="-1" charset="-128"/>
                <a:cs typeface="ＭＳ Ｐゴシック" pitchFamily="-1" charset="-128"/>
              </a:rPr>
              <a:t>The Puritans, who recognized Indians’ claim to the land and sought to acquire it through purchase, also tended to see the Indians as savages and heathens, similar to Catholics in their deceptive rituals and worship of false gods. Afraid that undisciplined Indian life might attract some colonists, Puritan New Englanders hoped to prevent their fellow Englishmen from joining native tribes by passing punitive laws and publishing narratives of captivity promoting Christian life in the colony. Although the Puritans rhetorically advocated the conversion of Indians to Christianity, they initially made few efforts to do so.</a:t>
            </a:r>
          </a:p>
          <a:p>
            <a:pPr eaLnBrk="1" hangingPunct="1"/>
            <a:endParaRPr lang="en-US">
              <a:latin typeface="Arial" pitchFamily="-1" charset="0"/>
              <a:ea typeface="ＭＳ Ｐゴシック" pitchFamily="-1" charset="-128"/>
              <a:cs typeface="ＭＳ Ｐゴシック" pitchFamily="-1" charset="-128"/>
            </a:endParaRPr>
          </a:p>
          <a:p>
            <a:pPr eaLnBrk="1" hangingPunct="1"/>
            <a:r>
              <a:rPr lang="en-US">
                <a:latin typeface="Arial" pitchFamily="-1" charset="0"/>
                <a:ea typeface="ＭＳ Ｐゴシック" pitchFamily="-1" charset="-128"/>
                <a:cs typeface="ＭＳ Ｐゴシック" pitchFamily="-1" charset="-128"/>
              </a:rPr>
              <a:t>As the white population of New England increased, so did tensions with the region’s Indians. In 1637, colonists responded to the murder of a fur trader by a few members of the Pequots, a powerful tribe in southern New England that controlled the fur trade, by destroying a Pequot village at Mystic, Connecticut, massacring more than 500 men, women, and children. The Pequots’ defeat led to further white settlement in western New England and intimidated local Indians into quiescence for nearly four decades.</a:t>
            </a:r>
          </a:p>
          <a:p>
            <a:pPr eaLnBrk="1" hangingPunct="1"/>
            <a:endParaRPr lang="en-US">
              <a:latin typeface="Arial" pitchFamily="-1" charset="0"/>
              <a:ea typeface="ＭＳ Ｐゴシック" pitchFamily="-1" charset="-128"/>
              <a:cs typeface="ＭＳ Ｐゴシック" pitchFamily="-1" charset="-128"/>
            </a:endParaRPr>
          </a:p>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6BE26C2-99B6-6F46-9CE9-C8FBE44ECB7D}" type="slidenum">
              <a:rPr lang="en-US"/>
              <a:pPr/>
              <a:t>46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9BFA0DE-C0DE-8A44-BB41-38F7AA8AA936}" type="slidenum">
              <a:rPr lang="en-US"/>
              <a:pPr/>
              <a:t>47</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z="1000" dirty="0">
                <a:latin typeface="Arial" pitchFamily="-1" charset="0"/>
                <a:ea typeface="ＭＳ Ｐゴシック" pitchFamily="-1" charset="-128"/>
                <a:cs typeface="ＭＳ Ｐゴシック" pitchFamily="-1" charset="-128"/>
              </a:rPr>
              <a:t>Although Puritan leaders celebrated religion as their primary motive for emigrating to America, profit and prosperity were always central to many Puritans’ decisions to go to New England. Many were well-off in England but lived in economically depressed areas, and sought opportunity in the New World, especially in the form of landownership or a craft. While many New Englanders made a living by exporting fish and timber to Europe, most survived on subsistence family farming and the small surpluses this produced. Compared to the southern colonies, in New England there were few slaves and fewer indentured servants.</a:t>
            </a:r>
            <a:br>
              <a:rPr lang="en-US" sz="1000" dirty="0">
                <a:latin typeface="Arial" pitchFamily="-1" charset="0"/>
                <a:ea typeface="ＭＳ Ｐゴシック" pitchFamily="-1" charset="-128"/>
                <a:cs typeface="ＭＳ Ｐゴシック" pitchFamily="-1" charset="-128"/>
              </a:rPr>
            </a:br>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Although New Englanders were not as wealthy as colonists in the Chesapeake region, wealth was distributed more equally than in Virginia or Maryland. But economic development was accompanied by social inequality, with a growing number of wage earners and a merchant elite profiting from an expansive trade in goods between the West Indies, Europe, and Africa.</a:t>
            </a:r>
          </a:p>
          <a:p>
            <a:pPr eaLnBrk="1" hangingPunct="1"/>
            <a:endParaRPr lang="en-US" sz="1000" dirty="0">
              <a:latin typeface="Arial" pitchFamily="-1" charset="0"/>
              <a:ea typeface="ＭＳ Ｐゴシック" pitchFamily="-1" charset="-128"/>
              <a:cs typeface="ＭＳ Ｐゴシック" pitchFamily="-1" charset="-128"/>
            </a:endParaRPr>
          </a:p>
          <a:p>
            <a:pPr eaLnBrk="1" hangingPunct="1"/>
            <a:r>
              <a:rPr lang="en-US" sz="1000" dirty="0">
                <a:latin typeface="Arial" pitchFamily="-1" charset="0"/>
                <a:ea typeface="ＭＳ Ｐゴシック" pitchFamily="-1" charset="-128"/>
                <a:cs typeface="ＭＳ Ｐゴシック" pitchFamily="-1" charset="-128"/>
              </a:rPr>
              <a:t>This economic growth and increasing commercialization worried some Puritan leaders, with fewer members of the Massachusetts colony being eligible for church membership. The Half-Way Covenant of 1662 was designed to solve this problem by enabling third-generation Puritans, those least likely to have met the “conversion” standard of church membership, to become church members merely because they were descend ants of original Puritan settlers. By the late seventeenth century, ministers were excoriating colonists for violations such as selfishness, pride, and violation of the Sabbath in lengthy sermons called “jeremiads.”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8B72042-6DF5-0B41-B8EE-A8BAA720B2F9}" type="slidenum">
              <a:rPr lang="en-US"/>
              <a:pPr/>
              <a:t>48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49</a:t>
            </a:fld>
            <a:endParaRPr lang="en-US"/>
          </a:p>
        </p:txBody>
      </p:sp>
    </p:spTree>
    <p:extLst>
      <p:ext uri="{BB962C8B-B14F-4D97-AF65-F5344CB8AC3E}">
        <p14:creationId xmlns:p14="http://schemas.microsoft.com/office/powerpoint/2010/main" val="58318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83C1ECE-DF64-7445-8FAB-5D27AF983B02}" type="slidenum">
              <a:rPr lang="en-US"/>
              <a:pPr/>
              <a:t>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1360595-BE40-1641-BB5C-DC5B34D9F204}" type="slidenum">
              <a:rPr lang="en-US"/>
              <a:pPr/>
              <a:t>50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09014AD-FF68-7B49-A793-551B698BF1F9}" type="slidenum">
              <a:rPr lang="en-US"/>
              <a:pPr/>
              <a:t>51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By 1600, the traditional view of English “liberties” as a set of privileges limited to certain social groups was competing with a notion that certain “rights of Englishmen” applied to everyone in the kingdom. This tradition rested on the Magna </a:t>
            </a:r>
            <a:r>
              <a:rPr lang="en-US" dirty="0" err="1">
                <a:latin typeface="Arial" pitchFamily="-1" charset="0"/>
                <a:ea typeface="ＭＳ Ｐゴシック" pitchFamily="-1" charset="-128"/>
                <a:cs typeface="ＭＳ Ｐゴシック" pitchFamily="-1" charset="-128"/>
              </a:rPr>
              <a:t>Carta</a:t>
            </a:r>
            <a:r>
              <a:rPr lang="en-US" dirty="0">
                <a:latin typeface="Arial" pitchFamily="-1" charset="0"/>
                <a:ea typeface="ＭＳ Ｐゴシック" pitchFamily="-1" charset="-128"/>
                <a:cs typeface="ＭＳ Ｐゴシック" pitchFamily="-1" charset="-128"/>
              </a:rPr>
              <a:t> of 1215, in which the king had given rights to all “free men” in England, including protection against arbitrary imprisonment and the seizure of property without due process of law. Over time, this document came to signify a particularly “English freedom,” where the king was subject to the rule of law and all persons enjoyed security of person and property, and which was embodied in common law rights like habeas corpus and trial by jury. As the serfdom characteristic of feudalism receded, more and more Englishmen were considered “freeborn” and entitled to these rights.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264788-3D07-D34C-B054-1315186345E6}" type="slidenum">
              <a:rPr lang="en-US"/>
              <a:pPr/>
              <a:t>52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B7F4A75-7064-A84D-825A-FC14374611BC}" type="slidenum">
              <a:rPr lang="en-US"/>
              <a:pPr/>
              <a:t>53</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z="1000">
                <a:latin typeface="Arial" pitchFamily="-1" charset="0"/>
                <a:ea typeface="ＭＳ Ｐゴシック" pitchFamily="-1" charset="-128"/>
                <a:cs typeface="ＭＳ Ｐゴシック" pitchFamily="-1" charset="-128"/>
              </a:rPr>
              <a:t>Political and religious divisions within seventeenth-century England heightened the meaning and importance of “freedom” there and in the colonies. The struggle for political supremacy between Parliament and Stuart monarchs James I and Charles I culminated in the 1640s in the English Civil War. Disputes over how and to what degree the Church of England should distance itself from Catholicism, and struggles over the respective powers of Parliament and the king, including the king’s power to impose taxes without Parliament’s consent, provoked a military conflict that ended in a victory for pro-parliamentary forces and the abolition of the monarchy and the execution of King Charles I. The victors established a “Commonwealth and Free State” ruled by Oliver Cromwell that lasted almost a decade. In 1660, the monarchy was restored, and Charles II assumed the throne.</a:t>
            </a:r>
          </a:p>
          <a:p>
            <a:pPr eaLnBrk="1" hangingPunct="1"/>
            <a:endParaRPr lang="en-US" sz="1000">
              <a:latin typeface="Arial" pitchFamily="-1" charset="0"/>
              <a:ea typeface="ＭＳ Ｐゴシック" pitchFamily="-1" charset="-128"/>
              <a:cs typeface="ＭＳ Ｐゴシック" pitchFamily="-1" charset="-128"/>
            </a:endParaRPr>
          </a:p>
          <a:p>
            <a:pPr eaLnBrk="1" hangingPunct="1"/>
            <a:r>
              <a:rPr lang="en-US" sz="1000">
                <a:latin typeface="Arial" pitchFamily="-1" charset="0"/>
                <a:ea typeface="ＭＳ Ｐゴシック" pitchFamily="-1" charset="-128"/>
                <a:cs typeface="ＭＳ Ｐゴシック" pitchFamily="-1" charset="-128"/>
              </a:rPr>
              <a:t>Political strife and upheaval in England in these years produced a rigorous debate about liberty that expanded the boundaries and definitions of freedom. The writer John Milton called for freedom of speech and of the press. A movement called the Levellers proposed a written constitution abolishing both the monarchy and House of Lords, and extending the franchise to those without much property. A more radical group, the Diggers, advocated the common ownership of land. Though the Levellers and Diggers were quickly suppressed, some of their ideas were carried to America by English emigrants.</a:t>
            </a:r>
          </a:p>
          <a:p>
            <a:pPr eaLnBrk="1" hangingPunct="1"/>
            <a:endParaRPr lang="en-US" sz="1000">
              <a:latin typeface="Arial" pitchFamily="-1" charset="0"/>
              <a:ea typeface="ＭＳ Ｐゴシック" pitchFamily="-1" charset="-128"/>
              <a:cs typeface="ＭＳ Ｐゴシック" pitchFamily="-1" charset="-128"/>
            </a:endParaRPr>
          </a:p>
          <a:p>
            <a:pPr eaLnBrk="1" hangingPunct="1"/>
            <a:r>
              <a:rPr lang="en-US" sz="1000">
                <a:latin typeface="Arial" pitchFamily="-1" charset="0"/>
                <a:ea typeface="ＭＳ Ｐゴシック" pitchFamily="-1" charset="-128"/>
                <a:cs typeface="ＭＳ Ｐゴシック" pitchFamily="-1" charset="-128"/>
              </a:rPr>
              <a:t>Out of these struggles, “English liberty,” defining freedom as grounded in the common rights of all individuals in the English realm, became central to Anglo-American political culture. Thus, the English proudly distinguished their country, where individual rights and parliament limited the king’s power and authority, from the autocratic monarchies, such as Spain, France, and Russia.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0FF7EBF-9894-F541-95B1-22D39B6B121B}" type="slidenum">
              <a:rPr lang="en-US"/>
              <a:pPr/>
              <a:t>54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55</a:t>
            </a:fld>
            <a:endParaRPr lang="en-US"/>
          </a:p>
        </p:txBody>
      </p:sp>
    </p:spTree>
    <p:extLst>
      <p:ext uri="{BB962C8B-B14F-4D97-AF65-F5344CB8AC3E}">
        <p14:creationId xmlns:p14="http://schemas.microsoft.com/office/powerpoint/2010/main" val="17013913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6D21CA5-5626-8E4C-855A-D95776FDA784}" type="slidenum">
              <a:rPr lang="en-US"/>
              <a:pPr/>
              <a:t>56</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CB7D33C-7713-904E-8319-B9FCAAF95512}" type="slidenum">
              <a:rPr lang="en-US"/>
              <a:pPr/>
              <a:t>57</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lnSpc>
                <a:spcPct val="90000"/>
              </a:lnSpc>
            </a:pPr>
            <a:r>
              <a:rPr lang="en-US" dirty="0">
                <a:latin typeface="Arial" pitchFamily="-1" charset="0"/>
                <a:ea typeface="ＭＳ Ｐゴシック" pitchFamily="-1" charset="-128"/>
                <a:cs typeface="ＭＳ Ｐゴシック" pitchFamily="-1" charset="-128"/>
              </a:rPr>
              <a:t>While most New Englanders sided with the Parliament in the 1640s, many Puritan leaders in the colonies were leery of the revolutionaries’, and the commonwealth’s, tolerance for religious dissent. When followers of Anne Hutchinson became Quakers, a radical and spiritually egalitarian Protestant sect in England that defied Puritan doctrines, Massachusetts leaders tried to suppress them by banishment, whipping, and hanging.</a:t>
            </a:r>
          </a:p>
          <a:p>
            <a:pPr eaLnBrk="1" hangingPunct="1">
              <a:lnSpc>
                <a:spcPct val="90000"/>
              </a:lnSpc>
            </a:pPr>
            <a:endParaRPr lang="en-US" dirty="0">
              <a:latin typeface="Arial" pitchFamily="-1" charset="0"/>
              <a:ea typeface="ＭＳ Ｐゴシック" pitchFamily="-1" charset="-128"/>
              <a:cs typeface="ＭＳ Ｐゴシック" pitchFamily="-1" charset="-128"/>
            </a:endParaRPr>
          </a:p>
          <a:p>
            <a:pPr eaLnBrk="1" hangingPunct="1">
              <a:lnSpc>
                <a:spcPct val="90000"/>
              </a:lnSpc>
            </a:pPr>
            <a:r>
              <a:rPr lang="en-US" dirty="0">
                <a:latin typeface="Arial" pitchFamily="-1" charset="0"/>
                <a:ea typeface="ＭＳ Ｐゴシック" pitchFamily="-1" charset="-128"/>
                <a:cs typeface="ＭＳ Ｐゴシック" pitchFamily="-1" charset="-128"/>
              </a:rPr>
              <a:t>During the English Civil War, Virginia sided with Charles I and fell under Cromwell’s control. In Maryland, the Civil War exacerbated preexisting conflict between Catholic and Protestant settlers and anti-proprietary sentiment, feeding a civil war within that colony. Calvert stabilized Maryland and attracted more settlers by empowering Protestants in the colony’s government and guaranteeing religious toleration for all Christians.</a:t>
            </a:r>
          </a:p>
          <a:p>
            <a:pPr eaLnBrk="1" hangingPunct="1">
              <a:lnSpc>
                <a:spcPct val="90000"/>
              </a:lnSpc>
            </a:pPr>
            <a:endParaRPr lang="en-US" dirty="0">
              <a:latin typeface="Arial" pitchFamily="-1" charset="0"/>
              <a:ea typeface="ＭＳ Ｐゴシック" pitchFamily="-1" charset="-128"/>
              <a:cs typeface="ＭＳ Ｐゴシック" pitchFamily="-1" charset="-128"/>
            </a:endParaRPr>
          </a:p>
          <a:p>
            <a:pPr eaLnBrk="1" hangingPunct="1">
              <a:lnSpc>
                <a:spcPct val="90000"/>
              </a:lnSpc>
            </a:pPr>
            <a:r>
              <a:rPr lang="en-US" dirty="0">
                <a:latin typeface="Arial" pitchFamily="-1" charset="0"/>
                <a:ea typeface="ＭＳ Ｐゴシック" pitchFamily="-1" charset="-128"/>
                <a:cs typeface="ＭＳ Ｐゴシック" pitchFamily="-1" charset="-128"/>
              </a:rPr>
              <a:t>Under Cromwell and the Commonwealth, England adopted aggressive policies to expand its colonies, promote Protestantism, and empower commerce in the British Isles and New World. Cromwell’s army extended English control in Ireland, in the process massacring civilians, banning Catholicism, and seizing Catholics’ lands. England also seized the valuable sugar island of Jamaica and passed the Navigation Acts in 1651, intended to challenge the commercial supremacy of the Dutch by limiting England’s colonial trade to English ships and ports.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854CC52-039C-0B42-8D34-3943E85B0A42}" type="slidenum">
              <a:rPr lang="en-US"/>
              <a:pPr/>
              <a:t>58</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3B659-DFD9-FE4A-8A78-8270891C9D00}" type="slidenum">
              <a:rPr lang="en-US"/>
              <a:pPr/>
              <a:t>59</a:t>
            </a:fld>
            <a:endParaRPr lang="en-US"/>
          </a:p>
        </p:txBody>
      </p:sp>
    </p:spTree>
    <p:extLst>
      <p:ext uri="{BB962C8B-B14F-4D97-AF65-F5344CB8AC3E}">
        <p14:creationId xmlns:p14="http://schemas.microsoft.com/office/powerpoint/2010/main" val="382927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E8677F3-7104-FD4A-B561-579A53C23C9A}" type="slidenum">
              <a:rPr lang="en-US"/>
              <a:pPr/>
              <a:t>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Only under Queen Elizabeth’s reign did the English look to North America, although at first they were more interested in raiding Spanish cities and treasure fleets than colonization. Their first two colonies in Newfoundland and what became North Carolina were small efforts that quickly failed.</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Like the Spanish, however, national glory, profit, and religious mission defined English interest in the New World. The Reformation and Protestant England’s increasing rivalry with and enmity toward the Catholic Spanish empire helped the English see their presence in North America as a way to liberate the New World and its Indians from what many in England believed was a uniquely evil and tyrannical Spanish Catholic empire. The English saw their empire as a very different empire of freedom.</a:t>
            </a: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charset="-128"/>
                <a:cs typeface="ＭＳ Ｐゴシック" charset="-128"/>
              </a:rPr>
              <a:t>Table description: The title of media and their corresponding web link.</a:t>
            </a:r>
            <a:endParaRPr lang="en-US" dirty="0"/>
          </a:p>
        </p:txBody>
      </p:sp>
      <p:sp>
        <p:nvSpPr>
          <p:cNvPr id="4" name="Slide Number Placeholder 3"/>
          <p:cNvSpPr>
            <a:spLocks noGrp="1"/>
          </p:cNvSpPr>
          <p:nvPr>
            <p:ph type="sldNum" sz="quarter" idx="10"/>
          </p:nvPr>
        </p:nvSpPr>
        <p:spPr/>
        <p:txBody>
          <a:bodyPr/>
          <a:lstStyle/>
          <a:p>
            <a:fld id="{80C3B659-DFD9-FE4A-8A78-8270891C9D00}" type="slidenum">
              <a:rPr lang="en-US" smtClean="0"/>
              <a:pPr/>
              <a:t>60</a:t>
            </a:fld>
            <a:endParaRPr lang="en-US"/>
          </a:p>
        </p:txBody>
      </p:sp>
    </p:spTree>
    <p:extLst>
      <p:ext uri="{BB962C8B-B14F-4D97-AF65-F5344CB8AC3E}">
        <p14:creationId xmlns:p14="http://schemas.microsoft.com/office/powerpoint/2010/main" val="395306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62048D6-6B69-3548-851F-DC7B41D2EA77}" type="slidenum">
              <a:rPr lang="en-US"/>
              <a:pPr/>
              <a:t>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Other advocates of colonization argued that North America would absorb England’s “surplus” population in a period of economic crisis and population growth. Colonization would drain away the urban poor and peasants who had been evicted from their own lands and the commons by the “enclosures” of large landlords, and who seemed to English elites to threaten social order and stability. Under Henry VIII and Queen Elizabeth I, the unemployed could be whipped, branded, hanged, or even forced to labor. Voluntary or involuntary emigration to the New World seemed an alternative that would simultaneously benefit the poor and the English nation.</a:t>
            </a:r>
          </a:p>
          <a:p>
            <a:pPr eaLnBrk="1" hangingPunct="1"/>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In turn, images of America such as that which appeared in Thomas More’s </a:t>
            </a:r>
            <a:r>
              <a:rPr lang="en-US" i="1" dirty="0">
                <a:latin typeface="Arial" pitchFamily="-1" charset="0"/>
                <a:ea typeface="ＭＳ Ｐゴシック" pitchFamily="-1" charset="-128"/>
                <a:cs typeface="ＭＳ Ｐゴシック" pitchFamily="-1" charset="-128"/>
              </a:rPr>
              <a:t>Utopia</a:t>
            </a:r>
            <a:r>
              <a:rPr lang="en-US" dirty="0">
                <a:latin typeface="Arial" pitchFamily="-1" charset="0"/>
                <a:ea typeface="ＭＳ Ｐゴシック" pitchFamily="-1" charset="-128"/>
                <a:cs typeface="ＭＳ Ｐゴシック" pitchFamily="-1" charset="-128"/>
              </a:rPr>
              <a:t> promoted the New World as a place of wealth and opportunity where men could escape the hierarchies and inequalities of Europe, gain economic independence by owning land, and rule themselves. These images appealed to ordinary Englishmen and encouraged them to risk migration to America.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5091F71-F82B-FA44-B81A-00594DBE87D1}" type="slidenum">
              <a:rPr lang="en-US"/>
              <a:pPr/>
              <a:t>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CF634AD-F2DF-BB47-A6D7-17947E64660C}" type="slidenum">
              <a:rPr lang="en-US"/>
              <a:pPr/>
              <a:t>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962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962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3007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aseline="0">
                <a:solidFill>
                  <a:srgbClr val="FF962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75000"/>
              <a:defRPr/>
            </a:lvl1pPr>
            <a:lvl2pPr>
              <a:buSzPct val="75000"/>
              <a:defRPr/>
            </a:lvl2pPr>
            <a:lvl3pPr>
              <a:buSzPct val="75000"/>
              <a:defRPr/>
            </a:lvl3pPr>
            <a:lvl4pPr>
              <a:buSzPct val="75000"/>
              <a:defRPr/>
            </a:lvl4pPr>
            <a:lvl5pPr>
              <a:buSzPct val="7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450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FF962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358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73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05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606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3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903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aseline="0">
                <a:solidFill>
                  <a:srgbClr val="FF962D"/>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SzPct val="75000"/>
              <a:defRPr/>
            </a:lvl1pPr>
            <a:lvl2pPr>
              <a:buSzPct val="75000"/>
              <a:defRPr/>
            </a:lvl2pPr>
            <a:lvl3pPr>
              <a:buSzPct val="75000"/>
              <a:defRPr/>
            </a:lvl3pPr>
            <a:lvl4pPr>
              <a:buSzPct val="75000"/>
              <a:defRPr/>
            </a:lvl4pPr>
            <a:lvl5pPr>
              <a:buSzPct val="7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FF962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31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988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083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solidFill>
                  <a:srgbClr val="FF962D"/>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solidFill>
                  <a:srgbClr val="FF962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alpha val="40000"/>
              </a:srgbClr>
            </a:gs>
            <a:gs pos="9000">
              <a:srgbClr val="0070C0">
                <a:alpha val="50196"/>
              </a:srgbClr>
            </a:gs>
            <a:gs pos="100000">
              <a:srgbClr val="0070C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63500" dist="38100" dir="5400000" algn="t" rotWithShape="0">
              <a:srgbClr val="000000">
                <a:alpha val="39998"/>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20574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pitchFamily="18" charset="0"/>
        </a:defRPr>
      </a:lvl1pPr>
      <a:lvl2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2pPr>
      <a:lvl3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3pPr>
      <a:lvl4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4pPr>
      <a:lvl5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Times New Roman" pitchFamily="18" charset="0"/>
          <a:ea typeface="ＭＳ Ｐゴシック" charset="-128"/>
          <a:cs typeface="Times New Roman" pitchFamily="18" charset="0"/>
        </a:defRPr>
      </a:lvl1pPr>
      <a:lvl2pPr marL="742950" indent="-285750" algn="l" rtl="0" eaLnBrk="0" fontAlgn="base" hangingPunct="0">
        <a:spcBef>
          <a:spcPct val="20000"/>
        </a:spcBef>
        <a:spcAft>
          <a:spcPct val="0"/>
        </a:spcAft>
        <a:buChar char="–"/>
        <a:defRPr sz="3200">
          <a:solidFill>
            <a:schemeClr val="tx1"/>
          </a:solidFill>
          <a:latin typeface="Times New Roman" pitchFamily="18" charset="0"/>
          <a:ea typeface="ＭＳ Ｐゴシック" charset="-128"/>
          <a:cs typeface="Times New Roman" pitchFamily="18" charset="0"/>
        </a:defRPr>
      </a:lvl2pPr>
      <a:lvl3pPr marL="1143000" indent="-228600" algn="l" rtl="0" eaLnBrk="0" fontAlgn="base" hangingPunct="0">
        <a:spcBef>
          <a:spcPct val="20000"/>
        </a:spcBef>
        <a:spcAft>
          <a:spcPct val="0"/>
        </a:spcAft>
        <a:buChar char="•"/>
        <a:defRPr sz="2800">
          <a:solidFill>
            <a:schemeClr val="tx1"/>
          </a:solidFill>
          <a:latin typeface="Times New Roman" pitchFamily="18" charset="0"/>
          <a:ea typeface="ＭＳ Ｐゴシック" charset="-128"/>
          <a:cs typeface="Times New Roman" pitchFamily="18" charset="0"/>
        </a:defRPr>
      </a:lvl3pPr>
      <a:lvl4pPr marL="1600200" indent="-228600" algn="l" rtl="0" eaLnBrk="0" fontAlgn="base" hangingPunct="0">
        <a:spcBef>
          <a:spcPct val="20000"/>
        </a:spcBef>
        <a:spcAft>
          <a:spcPct val="0"/>
        </a:spcAft>
        <a:buChar char="–"/>
        <a:defRPr sz="2400">
          <a:solidFill>
            <a:schemeClr val="tx1"/>
          </a:solidFill>
          <a:latin typeface="Times New Roman" pitchFamily="18" charset="0"/>
          <a:ea typeface="ＭＳ Ｐゴシック" charset="-128"/>
          <a:cs typeface="Times New Roman" pitchFamily="18" charset="0"/>
        </a:defRPr>
      </a:lvl4pPr>
      <a:lvl5pPr marL="2057400" indent="-228600" algn="l" rtl="0" eaLnBrk="0" fontAlgn="base" hangingPunct="0">
        <a:spcBef>
          <a:spcPct val="20000"/>
        </a:spcBef>
        <a:spcAft>
          <a:spcPct val="0"/>
        </a:spcAft>
        <a:buChar char="»"/>
        <a:defRPr sz="2400">
          <a:solidFill>
            <a:schemeClr val="tx1"/>
          </a:solidFill>
          <a:latin typeface="Times New Roman" pitchFamily="18" charset="0"/>
          <a:ea typeface="ＭＳ Ｐゴシック" charset="-128"/>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alpha val="40000"/>
              </a:srgbClr>
            </a:gs>
            <a:gs pos="9000">
              <a:srgbClr val="0070C0">
                <a:alpha val="50196"/>
              </a:srgbClr>
            </a:gs>
            <a:gs pos="100000">
              <a:srgbClr val="0070C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5400000" algn="t" rotWithShape="0">
              <a:srgbClr val="000000">
                <a:alpha val="39999"/>
              </a:srgb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20574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460939"/>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pitchFamily="18" charset="0"/>
        </a:defRPr>
      </a:lvl1pPr>
      <a:lvl2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2pPr>
      <a:lvl3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3pPr>
      <a:lvl4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4pPr>
      <a:lvl5pPr algn="ctr" rtl="0" eaLnBrk="0" fontAlgn="base" hangingPunct="0">
        <a:spcBef>
          <a:spcPct val="0"/>
        </a:spcBef>
        <a:spcAft>
          <a:spcPct val="0"/>
        </a:spcAft>
        <a:defRPr sz="4400" b="1">
          <a:solidFill>
            <a:srgbClr val="FF962D"/>
          </a:solidFill>
          <a:latin typeface="Perpetua Titling MT" pitchFamily="18" charset="0"/>
          <a:ea typeface="ＭＳ Ｐゴシック" charset="-128"/>
          <a:cs typeface="Times New Roman"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Times New Roman" pitchFamily="18" charset="0"/>
          <a:ea typeface="ＭＳ Ｐゴシック" charset="-128"/>
          <a:cs typeface="Times New Roman" pitchFamily="18" charset="0"/>
        </a:defRPr>
      </a:lvl1pPr>
      <a:lvl2pPr marL="742950" indent="-285750" algn="l" rtl="0" eaLnBrk="0" fontAlgn="base" hangingPunct="0">
        <a:spcBef>
          <a:spcPct val="20000"/>
        </a:spcBef>
        <a:spcAft>
          <a:spcPct val="0"/>
        </a:spcAft>
        <a:buChar char="–"/>
        <a:defRPr sz="3200">
          <a:solidFill>
            <a:schemeClr val="tx1"/>
          </a:solidFill>
          <a:latin typeface="Times New Roman" pitchFamily="18" charset="0"/>
          <a:ea typeface="ＭＳ Ｐゴシック" charset="-128"/>
          <a:cs typeface="Times New Roman" pitchFamily="18" charset="0"/>
        </a:defRPr>
      </a:lvl2pPr>
      <a:lvl3pPr marL="1143000" indent="-228600" algn="l" rtl="0" eaLnBrk="0" fontAlgn="base" hangingPunct="0">
        <a:spcBef>
          <a:spcPct val="20000"/>
        </a:spcBef>
        <a:spcAft>
          <a:spcPct val="0"/>
        </a:spcAft>
        <a:buChar char="•"/>
        <a:defRPr sz="2800">
          <a:solidFill>
            <a:schemeClr val="tx1"/>
          </a:solidFill>
          <a:latin typeface="Times New Roman" pitchFamily="18" charset="0"/>
          <a:ea typeface="ＭＳ Ｐゴシック" charset="-128"/>
          <a:cs typeface="Times New Roman" pitchFamily="18" charset="0"/>
        </a:defRPr>
      </a:lvl3pPr>
      <a:lvl4pPr marL="1600200" indent="-228600" algn="l" rtl="0" eaLnBrk="0" fontAlgn="base" hangingPunct="0">
        <a:spcBef>
          <a:spcPct val="20000"/>
        </a:spcBef>
        <a:spcAft>
          <a:spcPct val="0"/>
        </a:spcAft>
        <a:buChar char="–"/>
        <a:defRPr sz="2400">
          <a:solidFill>
            <a:schemeClr val="tx1"/>
          </a:solidFill>
          <a:latin typeface="Times New Roman" pitchFamily="18" charset="0"/>
          <a:ea typeface="ＭＳ Ｐゴシック" charset="-128"/>
          <a:cs typeface="Times New Roman" pitchFamily="18" charset="0"/>
        </a:defRPr>
      </a:lvl4pPr>
      <a:lvl5pPr marL="2057400" indent="-228600" algn="l" rtl="0" eaLnBrk="0" fontAlgn="base" hangingPunct="0">
        <a:spcBef>
          <a:spcPct val="20000"/>
        </a:spcBef>
        <a:spcAft>
          <a:spcPct val="0"/>
        </a:spcAft>
        <a:buChar char="»"/>
        <a:defRPr sz="2400">
          <a:solidFill>
            <a:schemeClr val="tx1"/>
          </a:solidFill>
          <a:latin typeface="Times New Roman" pitchFamily="18" charset="0"/>
          <a:ea typeface="ＭＳ Ｐゴシック" charset="-128"/>
          <a:cs typeface="Times New Roman" pitchFamily="18"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norton.com/common/mplay/6.7/?p=/college/history/foner4/&amp;f=17th_century_society" TargetMode="External"/><Relationship Id="rId7" Type="http://schemas.openxmlformats.org/officeDocument/2006/relationships/hyperlink" Target="http://wwnorton.com/common/mplay/6.7/?p=/college/history/foner4/&amp;f=religious_life"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hyperlink" Target="http://wwnorton.com/common/mplay/6.7/?p=/college/history/foner4/mp4/&amp;f=question020" TargetMode="External"/><Relationship Id="rId5" Type="http://schemas.openxmlformats.org/officeDocument/2006/relationships/hyperlink" Target="http://wwnorton.com/common/mplay/6.7/?p=/college/history/foner4/mp4/&amp;f=question019" TargetMode="External"/><Relationship Id="rId4" Type="http://schemas.openxmlformats.org/officeDocument/2006/relationships/hyperlink" Target="http://wwnorton.com/common/mplay/6.7/?p=/college/history/foner4/mp4/&amp;f=question01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8229600" cy="2209800"/>
          </a:xfrm>
        </p:spPr>
        <p:txBody>
          <a:bodyPr anchor="t"/>
          <a:lstStyle/>
          <a:p>
            <a:pPr lvl="0" eaLnBrk="1" hangingPunct="1">
              <a:spcBef>
                <a:spcPct val="20000"/>
              </a:spcBef>
            </a:pPr>
            <a:r>
              <a:rPr lang="en-US" sz="1800" kern="1200" dirty="0">
                <a:solidFill>
                  <a:srgbClr val="FFFFFF"/>
                </a:solidFill>
                <a:latin typeface="Times New Roman" pitchFamily="-1" charset="0"/>
                <a:ea typeface="Times New Roman" pitchFamily="-1" charset="0"/>
                <a:cs typeface="Times New Roman" pitchFamily="-1" charset="0"/>
              </a:rPr>
              <a:t>Norton Lecture Slides</a:t>
            </a:r>
            <a:r>
              <a:rPr lang="en-US" sz="1900" kern="1200" dirty="0">
                <a:solidFill>
                  <a:srgbClr val="FFFFFF"/>
                </a:solidFill>
                <a:latin typeface="Times New Roman" pitchFamily="-1" charset="0"/>
                <a:ea typeface="Times New Roman" pitchFamily="-1" charset="0"/>
                <a:cs typeface="Times New Roman" pitchFamily="-1" charset="0"/>
              </a:rPr>
              <a:t/>
            </a:r>
            <a:br>
              <a:rPr lang="en-US" sz="1900" kern="1200" dirty="0">
                <a:solidFill>
                  <a:srgbClr val="FFFFFF"/>
                </a:solidFill>
                <a:latin typeface="Times New Roman" pitchFamily="-1" charset="0"/>
                <a:ea typeface="Times New Roman" pitchFamily="-1" charset="0"/>
                <a:cs typeface="Times New Roman" pitchFamily="-1" charset="0"/>
              </a:rPr>
            </a:br>
            <a:r>
              <a:rPr lang="en-US" dirty="0" smtClean="0">
                <a:latin typeface="Times New Roman" pitchFamily="-1" charset="0"/>
                <a:ea typeface="ＭＳ Ｐゴシック" pitchFamily="-1" charset="-128"/>
              </a:rPr>
              <a:t>Give Me Liberty! </a:t>
            </a:r>
            <a:r>
              <a:rPr lang="en-US" sz="3600" dirty="0" smtClean="0">
                <a:latin typeface="Times New Roman" pitchFamily="-1" charset="0"/>
                <a:ea typeface="ＭＳ Ｐゴシック" pitchFamily="-1" charset="-128"/>
              </a:rPr>
              <a:t/>
            </a:r>
            <a:br>
              <a:rPr lang="en-US" sz="3600" dirty="0" smtClean="0">
                <a:latin typeface="Times New Roman" pitchFamily="-1" charset="0"/>
                <a:ea typeface="ＭＳ Ｐゴシック" pitchFamily="-1" charset="-128"/>
              </a:rPr>
            </a:br>
            <a:r>
              <a:rPr lang="en-US" sz="1800" dirty="0" smtClean="0">
                <a:latin typeface="Times New Roman" pitchFamily="-1" charset="0"/>
                <a:ea typeface="ＭＳ Ｐゴシック" pitchFamily="-1" charset="-128"/>
              </a:rPr>
              <a:t>AN AMERICAN HISTORY</a:t>
            </a:r>
            <a:br>
              <a:rPr lang="en-US" sz="1800" dirty="0" smtClean="0">
                <a:latin typeface="Times New Roman" pitchFamily="-1" charset="0"/>
                <a:ea typeface="ＭＳ Ｐゴシック" pitchFamily="-1" charset="-128"/>
              </a:rPr>
            </a:br>
            <a:r>
              <a:rPr lang="en-US" sz="1800" dirty="0" smtClean="0">
                <a:latin typeface="Times New Roman" pitchFamily="-1" charset="0"/>
                <a:ea typeface="ＭＳ Ｐゴシック" pitchFamily="-1" charset="-128"/>
              </a:rPr>
              <a:t>FOURTH EDITION</a:t>
            </a:r>
            <a:br>
              <a:rPr lang="en-US" sz="1800" dirty="0" smtClean="0">
                <a:latin typeface="Times New Roman" pitchFamily="-1" charset="0"/>
                <a:ea typeface="ＭＳ Ｐゴシック" pitchFamily="-1" charset="-128"/>
              </a:rPr>
            </a:br>
            <a:r>
              <a:rPr lang="en-US" sz="1800" kern="1200" dirty="0" smtClean="0">
                <a:solidFill>
                  <a:schemeClr val="bg1"/>
                </a:solidFill>
                <a:latin typeface="Times New Roman" pitchFamily="-1" charset="0"/>
                <a:ea typeface="ＭＳ Ｐゴシック" pitchFamily="-1" charset="-128"/>
                <a:cs typeface="ＭＳ Ｐゴシック" pitchFamily="-1" charset="-128"/>
              </a:rPr>
              <a:t>by</a:t>
            </a:r>
            <a:br>
              <a:rPr lang="en-US" sz="1800" kern="1200" dirty="0" smtClean="0">
                <a:solidFill>
                  <a:schemeClr val="bg1"/>
                </a:solidFill>
                <a:latin typeface="Times New Roman" pitchFamily="-1" charset="0"/>
                <a:ea typeface="ＭＳ Ｐゴシック" pitchFamily="-1" charset="-128"/>
                <a:cs typeface="ＭＳ Ｐゴシック" pitchFamily="-1" charset="-128"/>
              </a:rPr>
            </a:br>
            <a:r>
              <a:rPr lang="en-US" sz="1800" kern="1200" dirty="0" smtClean="0">
                <a:solidFill>
                  <a:schemeClr val="bg1"/>
                </a:solidFill>
                <a:latin typeface="Times New Roman" pitchFamily="-1" charset="0"/>
                <a:ea typeface="ＭＳ Ｐゴシック" pitchFamily="-1" charset="-128"/>
                <a:cs typeface="ＭＳ Ｐゴシック" pitchFamily="-1" charset="-128"/>
              </a:rPr>
              <a:t>Eric </a:t>
            </a:r>
            <a:r>
              <a:rPr lang="en-US" sz="1800" kern="1200" dirty="0" err="1" smtClean="0">
                <a:solidFill>
                  <a:schemeClr val="bg1"/>
                </a:solidFill>
                <a:latin typeface="Times New Roman" pitchFamily="-1" charset="0"/>
                <a:ea typeface="ＭＳ Ｐゴシック" pitchFamily="-1" charset="-128"/>
                <a:cs typeface="ＭＳ Ｐゴシック" pitchFamily="-1" charset="-128"/>
              </a:rPr>
              <a:t>Foner</a:t>
            </a:r>
            <a:endParaRPr lang="en-US" sz="1900" dirty="0" smtClean="0">
              <a:solidFill>
                <a:schemeClr val="bg1"/>
              </a:solidFill>
              <a:latin typeface="Times New Roman" pitchFamily="-1" charset="0"/>
              <a:ea typeface="ＭＳ Ｐゴシック" pitchFamily="-1" charset="-128"/>
            </a:endParaRPr>
          </a:p>
        </p:txBody>
      </p:sp>
      <p:pic>
        <p:nvPicPr>
          <p:cNvPr id="4" name="Picture 3" descr="The front cover of Give Me Liberty! An American History."/>
          <p:cNvPicPr>
            <a:picLocks noChangeAspect="1"/>
          </p:cNvPicPr>
          <p:nvPr/>
        </p:nvPicPr>
        <p:blipFill>
          <a:blip r:embed="rId3"/>
          <a:stretch>
            <a:fillRect/>
          </a:stretch>
        </p:blipFill>
        <p:spPr>
          <a:xfrm>
            <a:off x="3090609" y="2743200"/>
            <a:ext cx="2962783" cy="3749040"/>
          </a:xfrm>
          <a:prstGeom prst="rect">
            <a:avLst/>
          </a:prstGeom>
        </p:spPr>
      </p:pic>
    </p:spTree>
    <p:extLst>
      <p:ext uri="{BB962C8B-B14F-4D97-AF65-F5344CB8AC3E}">
        <p14:creationId xmlns:p14="http://schemas.microsoft.com/office/powerpoint/2010/main" val="87689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 Emigration</a:t>
            </a:r>
          </a:p>
        </p:txBody>
      </p:sp>
      <p:sp>
        <p:nvSpPr>
          <p:cNvPr id="13315" name="Rectangle 3"/>
          <p:cNvSpPr>
            <a:spLocks noGrp="1" noChangeArrowheads="1"/>
          </p:cNvSpPr>
          <p:nvPr>
            <p:ph idx="1"/>
          </p:nvPr>
        </p:nvSpPr>
        <p:spPr>
          <a:xfrm>
            <a:off x="457200" y="1371600"/>
            <a:ext cx="8229600" cy="5257800"/>
          </a:xfrm>
        </p:spPr>
        <p:txBody>
          <a:bodyPr/>
          <a:lstStyle/>
          <a:p>
            <a:pPr eaLnBrk="1" hangingPunct="1"/>
            <a:r>
              <a:rPr lang="en-US" dirty="0">
                <a:latin typeface="Times New Roman" pitchFamily="-1" charset="0"/>
                <a:ea typeface="ＭＳ Ｐゴシック" pitchFamily="-1" charset="-128"/>
                <a:cs typeface="Times New Roman" pitchFamily="-1" charset="0"/>
              </a:rPr>
              <a:t>English </a:t>
            </a:r>
            <a:r>
              <a:rPr lang="en-US" dirty="0" smtClean="0">
                <a:latin typeface="Times New Roman" pitchFamily="-1" charset="0"/>
                <a:ea typeface="ＭＳ Ｐゴシック" pitchFamily="-1" charset="-128"/>
                <a:cs typeface="Times New Roman" pitchFamily="-1" charset="0"/>
              </a:rPr>
              <a:t>Emigrants</a:t>
            </a:r>
          </a:p>
          <a:p>
            <a:pPr lvl="1" eaLnBrk="1" hangingPunct="1"/>
            <a:r>
              <a:rPr lang="en-US" dirty="0" smtClean="0">
                <a:latin typeface="Times New Roman" pitchFamily="-1" charset="0"/>
                <a:ea typeface="ＭＳ Ｐゴシック" pitchFamily="-1" charset="-128"/>
                <a:cs typeface="Times New Roman" pitchFamily="-1" charset="0"/>
              </a:rPr>
              <a:t>Diseases</a:t>
            </a:r>
          </a:p>
          <a:p>
            <a:pPr lvl="1" eaLnBrk="1" hangingPunct="1"/>
            <a:r>
              <a:rPr lang="en-US" dirty="0" smtClean="0">
                <a:latin typeface="Times New Roman" pitchFamily="-1" charset="0"/>
                <a:ea typeface="ＭＳ Ｐゴシック" pitchFamily="-1" charset="-128"/>
                <a:cs typeface="Times New Roman" pitchFamily="-1" charset="0"/>
              </a:rPr>
              <a:t>Conflict with Native Americans</a:t>
            </a:r>
          </a:p>
          <a:p>
            <a:pPr lvl="1" eaLnBrk="1" hangingPunct="1"/>
            <a:r>
              <a:rPr lang="en-US" dirty="0" smtClean="0">
                <a:latin typeface="Times New Roman" pitchFamily="-1" charset="0"/>
                <a:ea typeface="ＭＳ Ｐゴシック" pitchFamily="-1" charset="-128"/>
                <a:cs typeface="Times New Roman" pitchFamily="-1" charset="0"/>
              </a:rPr>
              <a:t> First people to the Chesapeake colonies were mostly men </a:t>
            </a:r>
            <a:endParaRPr lang="en-US" dirty="0">
              <a:latin typeface="Times New Roman" pitchFamily="-1" charset="0"/>
              <a:ea typeface="ＭＳ Ｐゴシック" pitchFamily="-1" charset="-128"/>
              <a:cs typeface="Times New Roman" pitchFamily="-1" charset="0"/>
            </a:endParaRPr>
          </a:p>
          <a:p>
            <a:pPr eaLnBrk="1" hangingPunct="1"/>
            <a:r>
              <a:rPr lang="en-US" dirty="0">
                <a:latin typeface="Times New Roman" pitchFamily="-1" charset="0"/>
                <a:ea typeface="ＭＳ Ｐゴシック" pitchFamily="-1" charset="-128"/>
                <a:cs typeface="Times New Roman" pitchFamily="-1" charset="0"/>
              </a:rPr>
              <a:t>Indentured Servants</a:t>
            </a:r>
          </a:p>
          <a:p>
            <a:pPr lvl="1" eaLnBrk="1" hangingPunct="1"/>
            <a:r>
              <a:rPr lang="en-US" dirty="0" smtClean="0">
                <a:latin typeface="Times New Roman" pitchFamily="-1" charset="0"/>
                <a:ea typeface="ＭＳ Ｐゴシック" pitchFamily="-1" charset="-128"/>
                <a:cs typeface="Times New Roman" pitchFamily="-1" charset="0"/>
              </a:rPr>
              <a:t>Hoped to achieve land </a:t>
            </a:r>
            <a:r>
              <a:rPr lang="en-US" dirty="0">
                <a:latin typeface="Times New Roman" pitchFamily="-1" charset="0"/>
                <a:ea typeface="ＭＳ Ｐゴシック" pitchFamily="-1" charset="-128"/>
                <a:cs typeface="Times New Roman" pitchFamily="-1" charset="0"/>
              </a:rPr>
              <a:t>and </a:t>
            </a:r>
            <a:r>
              <a:rPr lang="en-US" dirty="0" smtClean="0">
                <a:latin typeface="Times New Roman" pitchFamily="-1" charset="0"/>
                <a:ea typeface="ＭＳ Ｐゴシック" pitchFamily="-1" charset="-128"/>
                <a:cs typeface="Times New Roman" pitchFamily="-1" charset="0"/>
              </a:rPr>
              <a:t>liberty</a:t>
            </a:r>
          </a:p>
          <a:p>
            <a:pPr lvl="2" eaLnBrk="1" hangingPunct="1"/>
            <a:r>
              <a:rPr lang="en-US" dirty="0" smtClean="0">
                <a:latin typeface="Times New Roman" pitchFamily="-1" charset="0"/>
                <a:ea typeface="ＭＳ Ｐゴシック" pitchFamily="-1" charset="-128"/>
                <a:cs typeface="Times New Roman" pitchFamily="-1" charset="0"/>
              </a:rPr>
              <a:t>Most died before 5 to 7 years was up or did not earn enough to buy land</a:t>
            </a:r>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endParaRPr lang="en-US" sz="3600" dirty="0"/>
          </a:p>
        </p:txBody>
      </p:sp>
      <p:sp>
        <p:nvSpPr>
          <p:cNvPr id="3" name="Content Placeholder 2"/>
          <p:cNvSpPr>
            <a:spLocks noGrp="1"/>
          </p:cNvSpPr>
          <p:nvPr>
            <p:ph idx="1"/>
          </p:nvPr>
        </p:nvSpPr>
        <p:spPr>
          <a:xfrm>
            <a:off x="381000" y="6096000"/>
            <a:ext cx="4953000" cy="495300"/>
          </a:xfrm>
        </p:spPr>
        <p:txBody>
          <a:bodyPr/>
          <a:lstStyle/>
          <a:p>
            <a:pPr marL="0" indent="0">
              <a:lnSpc>
                <a:spcPct val="75000"/>
              </a:lnSpc>
              <a:buNone/>
            </a:pPr>
            <a:r>
              <a:rPr lang="en-US" sz="1600" b="1" dirty="0">
                <a:latin typeface="Times New Roman" pitchFamily="-1" charset="0"/>
              </a:rPr>
              <a:t>A pamphlet published in 1609 </a:t>
            </a:r>
            <a:r>
              <a:rPr lang="en-US" sz="1600" b="1" dirty="0" smtClean="0">
                <a:latin typeface="Times New Roman" pitchFamily="-1" charset="0"/>
              </a:rPr>
              <a:t>promoting emigration </a:t>
            </a:r>
            <a:r>
              <a:rPr lang="en-US" sz="1600" b="1" dirty="0">
                <a:latin typeface="Times New Roman" pitchFamily="-1" charset="0"/>
              </a:rPr>
              <a:t>to </a:t>
            </a:r>
            <a:r>
              <a:rPr lang="en-US" sz="1600" b="1" dirty="0" smtClean="0">
                <a:latin typeface="Times New Roman" pitchFamily="-1" charset="0"/>
              </a:rPr>
              <a:t>Virginia</a:t>
            </a:r>
            <a:endParaRPr lang="en-US" sz="1600" b="1" dirty="0">
              <a:latin typeface="Times New Roman" pitchFamily="-1" charset="0"/>
            </a:endParaRPr>
          </a:p>
        </p:txBody>
      </p:sp>
      <p:pic>
        <p:nvPicPr>
          <p:cNvPr id="14340" name="Picture 6" descr="A pamphlet is shown promoting emigration to Virginia."/>
          <p:cNvPicPr>
            <a:picLocks noChangeAspect="1" noChangeArrowheads="1"/>
          </p:cNvPicPr>
          <p:nvPr/>
        </p:nvPicPr>
        <p:blipFill>
          <a:blip r:embed="rId3"/>
          <a:srcRect/>
          <a:stretch>
            <a:fillRect/>
          </a:stretch>
        </p:blipFill>
        <p:spPr bwMode="auto">
          <a:xfrm>
            <a:off x="2726086" y="90678"/>
            <a:ext cx="3539427" cy="6005322"/>
          </a:xfrm>
          <a:prstGeom prst="rect">
            <a:avLst/>
          </a:prstGeom>
          <a:noFill/>
          <a:ln w="9525">
            <a:noFill/>
            <a:miter lim="800000"/>
            <a:headEnd/>
            <a:tailEnd/>
          </a:ln>
        </p:spPr>
      </p:pic>
      <p:sp>
        <p:nvSpPr>
          <p:cNvPr id="14338"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dirty="0">
                <a:latin typeface="Times New Roman" pitchFamily="-1" charset="0"/>
              </a:rPr>
              <a:t>Give Me Liberty!: An American History, 4th Edition</a:t>
            </a:r>
          </a:p>
          <a:p>
            <a:pPr algn="r">
              <a:spcBef>
                <a:spcPct val="20000"/>
              </a:spcBef>
            </a:pPr>
            <a:r>
              <a:rPr lang="en-US" sz="800" dirty="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6248400"/>
            <a:ext cx="2514600" cy="381000"/>
          </a:xfrm>
        </p:spPr>
        <p:txBody>
          <a:bodyPr/>
          <a:lstStyle/>
          <a:p>
            <a:pPr marL="0" indent="0">
              <a:buNone/>
            </a:pPr>
            <a:r>
              <a:rPr lang="en-US" sz="1600" b="1" dirty="0" smtClean="0">
                <a:solidFill>
                  <a:srgbClr val="FFFFFF"/>
                </a:solidFill>
                <a:latin typeface="Times New Roman" pitchFamily="-1" charset="0"/>
              </a:rPr>
              <a:t>Drawing </a:t>
            </a:r>
            <a:r>
              <a:rPr lang="en-US" sz="1600" b="1" dirty="0">
                <a:solidFill>
                  <a:srgbClr val="FFFFFF"/>
                </a:solidFill>
                <a:latin typeface="Times New Roman" pitchFamily="-1" charset="0"/>
              </a:rPr>
              <a:t>by John </a:t>
            </a:r>
            <a:r>
              <a:rPr lang="en-US" sz="1600" b="1" dirty="0" smtClean="0">
                <a:solidFill>
                  <a:srgbClr val="FFFFFF"/>
                </a:solidFill>
                <a:latin typeface="Times New Roman" pitchFamily="-1" charset="0"/>
              </a:rPr>
              <a:t>White.</a:t>
            </a:r>
            <a:endParaRPr lang="en-US" sz="1600" b="1" dirty="0">
              <a:solidFill>
                <a:srgbClr val="FFFFFF"/>
              </a:solidFill>
              <a:latin typeface="Times New Roman" pitchFamily="-1" charset="0"/>
            </a:endParaRPr>
          </a:p>
        </p:txBody>
      </p:sp>
      <p:pic>
        <p:nvPicPr>
          <p:cNvPr id="17412" name="Picture 3" descr="A drawing shows Native Americans dancing around a circle of posts."/>
          <p:cNvPicPr>
            <a:picLocks noChangeAspect="1" noChangeArrowheads="1"/>
          </p:cNvPicPr>
          <p:nvPr/>
        </p:nvPicPr>
        <p:blipFill>
          <a:blip r:embed="rId3"/>
          <a:srcRect/>
          <a:stretch>
            <a:fillRect/>
          </a:stretch>
        </p:blipFill>
        <p:spPr bwMode="auto">
          <a:xfrm>
            <a:off x="424195" y="53937"/>
            <a:ext cx="7576805" cy="5912524"/>
          </a:xfrm>
          <a:prstGeom prst="rect">
            <a:avLst/>
          </a:prstGeom>
          <a:noFill/>
          <a:ln w="9525">
            <a:noFill/>
            <a:miter lim="800000"/>
            <a:headEnd/>
            <a:tailEnd/>
          </a:ln>
        </p:spPr>
      </p:pic>
      <p:sp>
        <p:nvSpPr>
          <p:cNvPr id="174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dirty="0">
                <a:solidFill>
                  <a:srgbClr val="FFFFFF"/>
                </a:solidFill>
                <a:latin typeface="Times New Roman" pitchFamily="-1" charset="0"/>
              </a:rPr>
              <a:t>Give Me Liberty!: An American History, 4th Edition</a:t>
            </a:r>
          </a:p>
          <a:p>
            <a:pPr algn="r">
              <a:spcBef>
                <a:spcPct val="20000"/>
              </a:spcBef>
            </a:pPr>
            <a:r>
              <a:rPr lang="en-US" sz="800" dirty="0">
                <a:solidFill>
                  <a:srgbClr val="FFFFFF"/>
                </a:solidFill>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52400"/>
            <a:ext cx="8534400" cy="1570038"/>
          </a:xfrm>
        </p:spPr>
        <p:txBody>
          <a:bodyPr/>
          <a:lstStyle/>
          <a:p>
            <a:pPr eaLnBrk="1" hangingPunct="1">
              <a:defRPr/>
            </a:pPr>
            <a:r>
              <a:rPr lang="en-US" dirty="0" smtClean="0"/>
              <a:t>Settling the Chesapeake</a:t>
            </a:r>
          </a:p>
        </p:txBody>
      </p:sp>
      <p:sp>
        <p:nvSpPr>
          <p:cNvPr id="20483" name="Rectangle 3"/>
          <p:cNvSpPr>
            <a:spLocks noGrp="1" noChangeArrowheads="1"/>
          </p:cNvSpPr>
          <p:nvPr>
            <p:ph idx="1"/>
          </p:nvPr>
        </p:nvSpPr>
        <p:spPr>
          <a:xfrm>
            <a:off x="0" y="838200"/>
            <a:ext cx="9067800" cy="5791200"/>
          </a:xfrm>
        </p:spPr>
        <p:txBody>
          <a:bodyPr/>
          <a:lstStyle/>
          <a:p>
            <a:pPr eaLnBrk="1" hangingPunct="1"/>
            <a:r>
              <a:rPr lang="en-US" dirty="0">
                <a:latin typeface="Times New Roman" pitchFamily="-1" charset="0"/>
                <a:ea typeface="ＭＳ Ｐゴシック" pitchFamily="-1" charset="-128"/>
                <a:cs typeface="Times New Roman" pitchFamily="-1" charset="0"/>
              </a:rPr>
              <a:t>The Jamestown </a:t>
            </a:r>
            <a:r>
              <a:rPr lang="en-US" dirty="0" smtClean="0">
                <a:latin typeface="Times New Roman" pitchFamily="-1" charset="0"/>
                <a:ea typeface="ＭＳ Ｐゴシック" pitchFamily="-1" charset="-128"/>
                <a:cs typeface="Times New Roman" pitchFamily="-1" charset="0"/>
              </a:rPr>
              <a:t>Colony</a:t>
            </a:r>
          </a:p>
          <a:p>
            <a:pPr lvl="1" eaLnBrk="1" hangingPunct="1"/>
            <a:r>
              <a:rPr lang="en-US" dirty="0" smtClean="0">
                <a:latin typeface="Times New Roman" pitchFamily="-1" charset="0"/>
                <a:ea typeface="ＭＳ Ｐゴシック" pitchFamily="-1" charset="-128"/>
                <a:cs typeface="Times New Roman" pitchFamily="-1" charset="0"/>
              </a:rPr>
              <a:t>First permanent English settlement </a:t>
            </a:r>
          </a:p>
          <a:p>
            <a:pPr lvl="1" eaLnBrk="1" hangingPunct="1"/>
            <a:r>
              <a:rPr lang="en-US" dirty="0" smtClean="0">
                <a:latin typeface="Times New Roman" pitchFamily="-1" charset="0"/>
                <a:ea typeface="ＭＳ Ｐゴシック" pitchFamily="-1" charset="-128"/>
                <a:cs typeface="Times New Roman" pitchFamily="-1" charset="0"/>
              </a:rPr>
              <a:t>Founded by the Virginia Company 1607</a:t>
            </a:r>
            <a:endParaRPr lang="en-US" dirty="0">
              <a:latin typeface="Times New Roman" pitchFamily="-1" charset="0"/>
              <a:ea typeface="ＭＳ Ｐゴシック" pitchFamily="-1" charset="-128"/>
              <a:cs typeface="Times New Roman" pitchFamily="-1" charset="0"/>
            </a:endParaRPr>
          </a:p>
          <a:p>
            <a:pPr lvl="2" eaLnBrk="1" hangingPunct="1"/>
            <a:r>
              <a:rPr lang="en-US" dirty="0" smtClean="0">
                <a:latin typeface="Times New Roman" pitchFamily="-1" charset="0"/>
                <a:ea typeface="ＭＳ Ｐゴシック" pitchFamily="-1" charset="-128"/>
                <a:cs typeface="Times New Roman" pitchFamily="-1" charset="0"/>
              </a:rPr>
              <a:t>High death rate</a:t>
            </a:r>
          </a:p>
          <a:p>
            <a:pPr lvl="3" eaLnBrk="1" hangingPunct="1"/>
            <a:r>
              <a:rPr lang="en-US" dirty="0" smtClean="0">
                <a:latin typeface="Times New Roman" pitchFamily="-1" charset="0"/>
                <a:ea typeface="ＭＳ Ｐゴシック" pitchFamily="-1" charset="-128"/>
                <a:cs typeface="Times New Roman" pitchFamily="-1" charset="0"/>
              </a:rPr>
              <a:t>Rather look for gold and starve instead of farming</a:t>
            </a:r>
          </a:p>
          <a:p>
            <a:pPr lvl="3" eaLnBrk="1" hangingPunct="1"/>
            <a:r>
              <a:rPr lang="en-US" dirty="0" smtClean="0">
                <a:latin typeface="Times New Roman" pitchFamily="-1" charset="0"/>
                <a:ea typeface="ＭＳ Ｐゴシック" pitchFamily="-1" charset="-128"/>
                <a:cs typeface="Times New Roman" pitchFamily="-1" charset="0"/>
              </a:rPr>
              <a:t>Diseases</a:t>
            </a:r>
          </a:p>
          <a:p>
            <a:pPr lvl="1" eaLnBrk="1" hangingPunct="1"/>
            <a:r>
              <a:rPr lang="en-US" dirty="0" smtClean="0">
                <a:latin typeface="Times New Roman" pitchFamily="-1" charset="0"/>
                <a:ea typeface="ＭＳ Ｐゴシック" pitchFamily="-1" charset="-128"/>
                <a:cs typeface="Times New Roman" pitchFamily="-1" charset="0"/>
              </a:rPr>
              <a:t>John Smith imposed order</a:t>
            </a:r>
          </a:p>
          <a:p>
            <a:pPr lvl="2" eaLnBrk="1" hangingPunct="1"/>
            <a:r>
              <a:rPr lang="en-US" dirty="0" smtClean="0">
                <a:latin typeface="Times New Roman" pitchFamily="-1" charset="0"/>
                <a:ea typeface="ＭＳ Ｐゴシック" pitchFamily="-1" charset="-128"/>
                <a:cs typeface="Times New Roman" pitchFamily="-1" charset="0"/>
              </a:rPr>
              <a:t>Began to grow food and created an elected representative assembly</a:t>
            </a:r>
          </a:p>
          <a:p>
            <a:pPr lvl="2" eaLnBrk="1" hangingPunct="1"/>
            <a:r>
              <a:rPr lang="en-US" dirty="0" smtClean="0">
                <a:latin typeface="Times New Roman" pitchFamily="-1" charset="0"/>
                <a:ea typeface="ＭＳ Ｐゴシック" pitchFamily="-1" charset="-128"/>
                <a:cs typeface="Times New Roman" pitchFamily="-1" charset="0"/>
              </a:rPr>
              <a:t>1619: </a:t>
            </a:r>
          </a:p>
          <a:p>
            <a:pPr lvl="3" eaLnBrk="1" hangingPunct="1"/>
            <a:r>
              <a:rPr lang="en-US" dirty="0" smtClean="0">
                <a:latin typeface="Times New Roman" pitchFamily="-1" charset="0"/>
                <a:ea typeface="ＭＳ Ｐゴシック" pitchFamily="-1" charset="-128"/>
                <a:cs typeface="Times New Roman" pitchFamily="-1" charset="0"/>
              </a:rPr>
              <a:t>First meeting of the House of Burgesses &amp; arrival of 20 slaves</a:t>
            </a:r>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Headright System</a:t>
            </a:r>
            <a:endParaRPr lang="en-US" dirty="0"/>
          </a:p>
        </p:txBody>
      </p:sp>
      <p:sp>
        <p:nvSpPr>
          <p:cNvPr id="3" name="Content Placeholder 2"/>
          <p:cNvSpPr>
            <a:spLocks noGrp="1"/>
          </p:cNvSpPr>
          <p:nvPr>
            <p:ph idx="1"/>
          </p:nvPr>
        </p:nvSpPr>
        <p:spPr/>
        <p:txBody>
          <a:bodyPr/>
          <a:lstStyle/>
          <a:p>
            <a:r>
              <a:rPr lang="en-US"/>
              <a:t>Gave 50 acres of land to any colonist who paid for his own OR another's passage</a:t>
            </a:r>
            <a:endParaRPr lang="en-US" dirty="0"/>
          </a:p>
          <a:p>
            <a:endParaRPr lang="en-US" dirty="0"/>
          </a:p>
          <a:p>
            <a:r>
              <a:rPr lang="en-US"/>
              <a:t>Encouraged people to bring over a sizable number of servants in order to gain a state</a:t>
            </a:r>
            <a:endParaRPr lang="en-US" dirty="0"/>
          </a:p>
          <a:p>
            <a:pPr lvl="1"/>
            <a:r>
              <a:rPr lang="en-US"/>
              <a:t>further led to the large scale production of tobacco</a:t>
            </a:r>
            <a:endParaRPr lang="en-US" dirty="0"/>
          </a:p>
        </p:txBody>
      </p:sp>
    </p:spTree>
    <p:extLst>
      <p:ext uri="{BB962C8B-B14F-4D97-AF65-F5344CB8AC3E}">
        <p14:creationId xmlns:p14="http://schemas.microsoft.com/office/powerpoint/2010/main" val="369522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p>
            <a:endParaRPr lang="en-US" sz="2800" dirty="0"/>
          </a:p>
        </p:txBody>
      </p:sp>
      <p:sp>
        <p:nvSpPr>
          <p:cNvPr id="3" name="Content Placeholder 2"/>
          <p:cNvSpPr>
            <a:spLocks noGrp="1"/>
          </p:cNvSpPr>
          <p:nvPr>
            <p:ph idx="1"/>
          </p:nvPr>
        </p:nvSpPr>
        <p:spPr>
          <a:xfrm>
            <a:off x="457200" y="6248400"/>
            <a:ext cx="5029200" cy="381000"/>
          </a:xfrm>
        </p:spPr>
        <p:txBody>
          <a:bodyPr/>
          <a:lstStyle/>
          <a:p>
            <a:pPr marL="0" indent="0">
              <a:lnSpc>
                <a:spcPct val="75000"/>
              </a:lnSpc>
              <a:buNone/>
            </a:pPr>
            <a:r>
              <a:rPr lang="en-US" sz="1600" dirty="0">
                <a:latin typeface="Times New Roman" pitchFamily="-1" charset="0"/>
              </a:rPr>
              <a:t>Map 2.1</a:t>
            </a:r>
            <a:r>
              <a:rPr lang="en-US" sz="1600" b="1" dirty="0">
                <a:latin typeface="Times New Roman" pitchFamily="-1" charset="0"/>
              </a:rPr>
              <a:t> English settlement in the </a:t>
            </a:r>
            <a:r>
              <a:rPr lang="en-US" sz="1600" b="1" dirty="0" smtClean="0">
                <a:latin typeface="Times New Roman" pitchFamily="-1" charset="0"/>
              </a:rPr>
              <a:t>Chesapeake</a:t>
            </a:r>
            <a:r>
              <a:rPr lang="en-US" sz="1600" b="1" dirty="0">
                <a:latin typeface="Times New Roman" pitchFamily="-1" charset="0"/>
              </a:rPr>
              <a:t>, ca. </a:t>
            </a:r>
            <a:r>
              <a:rPr lang="en-US" sz="1600" b="1" dirty="0" smtClean="0">
                <a:latin typeface="Times New Roman" pitchFamily="-1" charset="0"/>
              </a:rPr>
              <a:t>1650.</a:t>
            </a:r>
            <a:endParaRPr lang="en-US" sz="1600" b="1" dirty="0">
              <a:latin typeface="Times New Roman" pitchFamily="-1" charset="0"/>
            </a:endParaRPr>
          </a:p>
        </p:txBody>
      </p:sp>
      <p:pic>
        <p:nvPicPr>
          <p:cNvPr id="21508" name="Picture 6" descr="A map shows the areas of English settlement in Maryland and Virginia along the Chesapeake Bay circa 1650 as well as the Indian groups in the area."/>
          <p:cNvPicPr>
            <a:picLocks noChangeAspect="1" noChangeArrowheads="1"/>
          </p:cNvPicPr>
          <p:nvPr/>
        </p:nvPicPr>
        <p:blipFill>
          <a:blip r:embed="rId3"/>
          <a:srcRect/>
          <a:stretch>
            <a:fillRect/>
          </a:stretch>
        </p:blipFill>
        <p:spPr bwMode="auto">
          <a:xfrm>
            <a:off x="101357" y="-15067"/>
            <a:ext cx="4216883" cy="6105380"/>
          </a:xfrm>
          <a:prstGeom prst="rect">
            <a:avLst/>
          </a:prstGeom>
          <a:noFill/>
          <a:ln w="9525">
            <a:noFill/>
            <a:miter lim="800000"/>
            <a:headEnd/>
            <a:tailEnd/>
          </a:ln>
        </p:spPr>
      </p:pic>
      <p:sp>
        <p:nvSpPr>
          <p:cNvPr id="215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dirty="0">
                <a:latin typeface="Times New Roman" pitchFamily="-1" charset="0"/>
              </a:rPr>
              <a:t>Give Me Liberty!: An American History, 4th Edition</a:t>
            </a:r>
          </a:p>
          <a:p>
            <a:pPr algn="r">
              <a:spcBef>
                <a:spcPct val="20000"/>
              </a:spcBef>
            </a:pPr>
            <a:r>
              <a:rPr lang="en-US" sz="800" dirty="0">
                <a:latin typeface="Times New Roman" pitchFamily="-1" charset="0"/>
              </a:rPr>
              <a:t>Copyright © 2013 W.W. Norton &amp; Company</a:t>
            </a:r>
          </a:p>
        </p:txBody>
      </p:sp>
      <p:pic>
        <p:nvPicPr>
          <p:cNvPr id="6" name="Picture 7" descr="An engraved portrait shows John Smith. "/>
          <p:cNvPicPr>
            <a:picLocks noChangeAspect="1" noChangeArrowheads="1"/>
          </p:cNvPicPr>
          <p:nvPr/>
        </p:nvPicPr>
        <p:blipFill>
          <a:blip r:embed="rId4"/>
          <a:srcRect/>
          <a:stretch>
            <a:fillRect/>
          </a:stretch>
        </p:blipFill>
        <p:spPr bwMode="auto">
          <a:xfrm>
            <a:off x="5181600" y="1208823"/>
            <a:ext cx="26860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t>Chesapeake Native Americans</a:t>
            </a:r>
          </a:p>
        </p:txBody>
      </p:sp>
      <p:sp>
        <p:nvSpPr>
          <p:cNvPr id="23555" name="Rectangle 3"/>
          <p:cNvSpPr>
            <a:spLocks noGrp="1" noChangeArrowheads="1"/>
          </p:cNvSpPr>
          <p:nvPr>
            <p:ph idx="1"/>
          </p:nvPr>
        </p:nvSpPr>
        <p:spPr/>
        <p:txBody>
          <a:bodyPr/>
          <a:lstStyle/>
          <a:p>
            <a:pPr eaLnBrk="1" hangingPunct="1"/>
            <a:r>
              <a:rPr lang="en-US" dirty="0">
                <a:latin typeface="Times New Roman" pitchFamily="-1" charset="0"/>
                <a:ea typeface="ＭＳ Ｐゴシック" pitchFamily="-1" charset="-128"/>
                <a:cs typeface="Times New Roman" pitchFamily="-1" charset="0"/>
              </a:rPr>
              <a:t>15,000 to 25,000 lived in the Chesapeake before the arrival of the English</a:t>
            </a:r>
          </a:p>
          <a:p>
            <a:pPr eaLnBrk="1" hangingPunct="1"/>
            <a:r>
              <a:rPr lang="en-US" dirty="0">
                <a:latin typeface="Times New Roman" pitchFamily="-1" charset="0"/>
                <a:ea typeface="ＭＳ Ｐゴシック" pitchFamily="-1" charset="-128"/>
                <a:cs typeface="Times New Roman" pitchFamily="-1" charset="0"/>
              </a:rPr>
              <a:t>Wahunsonacock was the leader of the Powhatan Indian and thirty subordinate tribes</a:t>
            </a:r>
          </a:p>
          <a:p>
            <a:pPr lvl="1" eaLnBrk="1" hangingPunct="1"/>
            <a:r>
              <a:rPr lang="en-US" dirty="0">
                <a:latin typeface="Times New Roman" pitchFamily="-1" charset="0"/>
                <a:ea typeface="ＭＳ Ｐゴシック" pitchFamily="-1" charset="-128"/>
                <a:cs typeface="Times New Roman" pitchFamily="-1" charset="0"/>
              </a:rPr>
              <a:t>English incorrectly called him Powhatan</a:t>
            </a:r>
          </a:p>
          <a:p>
            <a:pPr eaLnBrk="1" hangingPunct="1"/>
            <a:r>
              <a:rPr lang="en-US" dirty="0">
                <a:latin typeface="Times New Roman" pitchFamily="-1" charset="0"/>
                <a:ea typeface="ＭＳ Ｐゴシック" pitchFamily="-1" charset="-128"/>
                <a:cs typeface="Times New Roman" pitchFamily="-1" charset="0"/>
              </a:rPr>
              <a:t>Relationship with the English was mostly peaceful for the first 2 years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000" dirty="0"/>
          </a:p>
        </p:txBody>
      </p:sp>
      <p:sp>
        <p:nvSpPr>
          <p:cNvPr id="3" name="Content Placeholder 2"/>
          <p:cNvSpPr>
            <a:spLocks noGrp="1"/>
          </p:cNvSpPr>
          <p:nvPr>
            <p:ph idx="1"/>
          </p:nvPr>
        </p:nvSpPr>
        <p:spPr>
          <a:xfrm>
            <a:off x="609600" y="6019800"/>
            <a:ext cx="4800600" cy="762000"/>
          </a:xfrm>
        </p:spPr>
        <p:txBody>
          <a:bodyPr/>
          <a:lstStyle/>
          <a:p>
            <a:pPr marL="0" indent="0">
              <a:lnSpc>
                <a:spcPct val="75000"/>
              </a:lnSpc>
              <a:buNone/>
            </a:pPr>
            <a:r>
              <a:rPr lang="en-US" sz="1600" b="1" dirty="0">
                <a:latin typeface="Times New Roman" pitchFamily="-1" charset="0"/>
              </a:rPr>
              <a:t>Powhatan, the most prominent Indian leader in </a:t>
            </a:r>
            <a:r>
              <a:rPr lang="en-US" sz="1600" b="1" dirty="0" smtClean="0">
                <a:latin typeface="Times New Roman" pitchFamily="-1" charset="0"/>
              </a:rPr>
              <a:t>the original </a:t>
            </a:r>
            <a:r>
              <a:rPr lang="en-US" sz="1600" b="1" dirty="0">
                <a:latin typeface="Times New Roman" pitchFamily="-1" charset="0"/>
              </a:rPr>
              <a:t>area of English settlement in </a:t>
            </a:r>
            <a:r>
              <a:rPr lang="en-US" sz="1600" b="1" dirty="0" smtClean="0">
                <a:latin typeface="Times New Roman" pitchFamily="-1" charset="0"/>
              </a:rPr>
              <a:t>Virginia</a:t>
            </a:r>
            <a:r>
              <a:rPr lang="en-US" sz="1600" dirty="0" smtClean="0"/>
              <a:t>.</a:t>
            </a:r>
            <a:endParaRPr lang="en-US" sz="1600" b="1" dirty="0">
              <a:latin typeface="Times New Roman" pitchFamily="-1" charset="0"/>
            </a:endParaRPr>
          </a:p>
        </p:txBody>
      </p:sp>
      <p:pic>
        <p:nvPicPr>
          <p:cNvPr id="25604" name="Picture 7" descr="An engraving shows Powhatan with his court. "/>
          <p:cNvPicPr>
            <a:picLocks noChangeAspect="1" noChangeArrowheads="1"/>
          </p:cNvPicPr>
          <p:nvPr/>
        </p:nvPicPr>
        <p:blipFill>
          <a:blip r:embed="rId3"/>
          <a:srcRect/>
          <a:stretch>
            <a:fillRect/>
          </a:stretch>
        </p:blipFill>
        <p:spPr bwMode="auto">
          <a:xfrm>
            <a:off x="2290794" y="2946"/>
            <a:ext cx="4251924" cy="6058129"/>
          </a:xfrm>
          <a:prstGeom prst="rect">
            <a:avLst/>
          </a:prstGeom>
          <a:noFill/>
          <a:ln w="9525">
            <a:noFill/>
            <a:miter lim="800000"/>
            <a:headEnd/>
            <a:tailEnd/>
          </a:ln>
        </p:spPr>
      </p:pic>
      <p:sp>
        <p:nvSpPr>
          <p:cNvPr id="2560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dirty="0">
                <a:latin typeface="Times New Roman" pitchFamily="-1" charset="0"/>
              </a:rPr>
              <a:t>Give Me Liberty!: An American History, 4th Edition</a:t>
            </a:r>
          </a:p>
          <a:p>
            <a:pPr algn="r">
              <a:spcBef>
                <a:spcPct val="20000"/>
              </a:spcBef>
            </a:pPr>
            <a:r>
              <a:rPr lang="en-US" sz="800" dirty="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charset="0"/>
              </a:rPr>
              <a:t> Pocahontas</a:t>
            </a:r>
            <a:endParaRPr lang="en-US" dirty="0"/>
          </a:p>
        </p:txBody>
      </p:sp>
      <p:pic>
        <p:nvPicPr>
          <p:cNvPr id="24580" name="Picture 6" descr="A portrait shows Pocahontas wearing English dress."/>
          <p:cNvPicPr>
            <a:picLocks noChangeAspect="1" noChangeArrowheads="1"/>
          </p:cNvPicPr>
          <p:nvPr/>
        </p:nvPicPr>
        <p:blipFill>
          <a:blip r:embed="rId3"/>
          <a:srcRect/>
          <a:stretch>
            <a:fillRect/>
          </a:stretch>
        </p:blipFill>
        <p:spPr bwMode="auto">
          <a:xfrm>
            <a:off x="2683446" y="1194531"/>
            <a:ext cx="3866495" cy="5662795"/>
          </a:xfrm>
          <a:prstGeom prst="rect">
            <a:avLst/>
          </a:prstGeom>
          <a:noFill/>
          <a:ln w="9525">
            <a:noFill/>
            <a:miter lim="800000"/>
            <a:headEnd/>
            <a:tailEnd/>
          </a:ln>
        </p:spPr>
      </p:pic>
      <p:sp>
        <p:nvSpPr>
          <p:cNvPr id="2457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dirty="0">
                <a:latin typeface="Times New Roman" pitchFamily="-1" charset="0"/>
              </a:rPr>
              <a:t>Give Me Liberty!: An American History, 4th Edition</a:t>
            </a:r>
          </a:p>
          <a:p>
            <a:pPr algn="r">
              <a:spcBef>
                <a:spcPct val="20000"/>
              </a:spcBef>
            </a:pPr>
            <a:r>
              <a:rPr lang="en-US" sz="800" dirty="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a:t>English &amp; Native American Relationship</a:t>
            </a:r>
          </a:p>
        </p:txBody>
      </p:sp>
      <p:sp>
        <p:nvSpPr>
          <p:cNvPr id="16387" name="Rectangle 3"/>
          <p:cNvSpPr>
            <a:spLocks noGrp="1" noChangeArrowheads="1"/>
          </p:cNvSpPr>
          <p:nvPr>
            <p:ph idx="1"/>
          </p:nvPr>
        </p:nvSpPr>
        <p:spPr>
          <a:xfrm>
            <a:off x="381000" y="1981200"/>
            <a:ext cx="8229600" cy="4572000"/>
          </a:xfrm>
        </p:spPr>
        <p:txBody>
          <a:bodyPr/>
          <a:lstStyle/>
          <a:p>
            <a:pPr eaLnBrk="1" hangingPunct="1"/>
            <a:r>
              <a:rPr lang="en-US" dirty="0">
                <a:latin typeface="Times New Roman" pitchFamily="-1" charset="0"/>
                <a:ea typeface="ＭＳ Ｐゴシック" pitchFamily="-1" charset="-128"/>
                <a:cs typeface="Times New Roman" pitchFamily="-1" charset="0"/>
              </a:rPr>
              <a:t>Englishmen </a:t>
            </a:r>
            <a:r>
              <a:rPr lang="en-US" dirty="0" smtClean="0">
                <a:latin typeface="Times New Roman" pitchFamily="-1" charset="0"/>
                <a:ea typeface="ＭＳ Ｐゴシック" pitchFamily="-1" charset="-128"/>
                <a:cs typeface="Times New Roman" pitchFamily="-1" charset="0"/>
              </a:rPr>
              <a:t>wanted the Indian’s land</a:t>
            </a:r>
          </a:p>
          <a:p>
            <a:pPr lvl="1" eaLnBrk="1" hangingPunct="1"/>
            <a:r>
              <a:rPr lang="en-US" dirty="0" smtClean="0">
                <a:latin typeface="Times New Roman" pitchFamily="-1" charset="0"/>
                <a:ea typeface="ＭＳ Ｐゴシック" pitchFamily="-1" charset="-128"/>
                <a:cs typeface="Times New Roman" pitchFamily="-1" charset="0"/>
              </a:rPr>
              <a:t>Tobacco depleted soil nutrients quickly</a:t>
            </a:r>
          </a:p>
          <a:p>
            <a:pPr lvl="1" eaLnBrk="1" hangingPunct="1"/>
            <a:r>
              <a:rPr lang="en-US" dirty="0" smtClean="0">
                <a:latin typeface="Times New Roman" pitchFamily="-1" charset="0"/>
                <a:ea typeface="ＭＳ Ｐゴシック" pitchFamily="-1" charset="-128"/>
                <a:cs typeface="Times New Roman" pitchFamily="-1" charset="0"/>
              </a:rPr>
              <a:t>Bought land from Indians </a:t>
            </a:r>
          </a:p>
          <a:p>
            <a:pPr lvl="2" eaLnBrk="1" hangingPunct="1"/>
            <a:r>
              <a:rPr lang="en-US" dirty="0" smtClean="0">
                <a:latin typeface="Times New Roman" pitchFamily="-1" charset="0"/>
                <a:ea typeface="ＭＳ Ｐゴシック" pitchFamily="-1" charset="-128"/>
                <a:cs typeface="Times New Roman" pitchFamily="-1" charset="0"/>
              </a:rPr>
              <a:t>Sometimes through treaties forced on Native Americans after engaging in warfare</a:t>
            </a:r>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257800" cy="685800"/>
          </a:xfrm>
        </p:spPr>
        <p:txBody>
          <a:bodyPr/>
          <a:lstStyle/>
          <a:p>
            <a:r>
              <a:rPr lang="en-US" dirty="0">
                <a:cs typeface="Times New Roman" charset="0"/>
              </a:rPr>
              <a:t>Chapter </a:t>
            </a:r>
            <a:r>
              <a:rPr lang="en-US" dirty="0" smtClean="0">
                <a:cs typeface="Times New Roman" charset="0"/>
              </a:rPr>
              <a:t>2</a:t>
            </a:r>
            <a:endParaRPr lang="en-US" dirty="0"/>
          </a:p>
        </p:txBody>
      </p:sp>
      <p:pic>
        <p:nvPicPr>
          <p:cNvPr id="2050" name="Picture 4" descr="Chapter 2: Beginning of English America 1607-166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300" y="196850"/>
            <a:ext cx="8836180" cy="6372225"/>
          </a:xfrm>
        </p:spPr>
        <p:txBody>
          <a:bodyPr/>
          <a:lstStyle/>
          <a:p>
            <a:r>
              <a:rPr lang="en-US"/>
              <a:t>John Smith's return to England resulted in a return to conflict with the Indians</a:t>
            </a:r>
            <a:endParaRPr lang="en-US" dirty="0"/>
          </a:p>
          <a:p>
            <a:r>
              <a:rPr lang="en-US"/>
              <a:t>1622: Opechancanough, Powhatan's brother &amp; successor, led a surprise attack on the colonists</a:t>
            </a:r>
            <a:endParaRPr lang="en-US" dirty="0"/>
          </a:p>
          <a:p>
            <a:pPr lvl="1"/>
            <a:r>
              <a:rPr lang="en-US"/>
              <a:t>wiped out 1/4 of the colonists </a:t>
            </a:r>
            <a:endParaRPr lang="en-US" dirty="0"/>
          </a:p>
          <a:p>
            <a:pPr lvl="1"/>
            <a:r>
              <a:rPr lang="en-US"/>
              <a:t>Colonists led a counterattack</a:t>
            </a:r>
            <a:endParaRPr lang="en-US" dirty="0"/>
          </a:p>
          <a:p>
            <a:r>
              <a:rPr lang="en-US"/>
              <a:t>1644 attack by Opechancanough resulted in defeat and removal to reservations in the west</a:t>
            </a:r>
            <a:endParaRPr lang="en-US" dirty="0"/>
          </a:p>
        </p:txBody>
      </p:sp>
    </p:spTree>
    <p:extLst>
      <p:ext uri="{BB962C8B-B14F-4D97-AF65-F5344CB8AC3E}">
        <p14:creationId xmlns:p14="http://schemas.microsoft.com/office/powerpoint/2010/main" val="14336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endParaRPr lang="en-US" sz="4000" dirty="0"/>
          </a:p>
        </p:txBody>
      </p:sp>
      <p:sp>
        <p:nvSpPr>
          <p:cNvPr id="3" name="Content Placeholder 2"/>
          <p:cNvSpPr>
            <a:spLocks noGrp="1"/>
          </p:cNvSpPr>
          <p:nvPr>
            <p:ph idx="1"/>
          </p:nvPr>
        </p:nvSpPr>
        <p:spPr>
          <a:xfrm>
            <a:off x="685800" y="6172200"/>
            <a:ext cx="3581400" cy="533400"/>
          </a:xfrm>
        </p:spPr>
        <p:txBody>
          <a:bodyPr/>
          <a:lstStyle/>
          <a:p>
            <a:pPr marL="0" indent="0">
              <a:lnSpc>
                <a:spcPct val="75000"/>
              </a:lnSpc>
              <a:buNone/>
            </a:pPr>
            <a:r>
              <a:rPr lang="en-US" sz="1600" b="1" dirty="0">
                <a:latin typeface="Times New Roman" pitchFamily="-1" charset="0"/>
              </a:rPr>
              <a:t>Theodor de </a:t>
            </a:r>
            <a:r>
              <a:rPr lang="en-US" sz="1600" b="1" dirty="0" err="1">
                <a:latin typeface="Times New Roman" pitchFamily="-1" charset="0"/>
              </a:rPr>
              <a:t>Bry’s</a:t>
            </a:r>
            <a:r>
              <a:rPr lang="en-US" sz="1600" b="1" dirty="0">
                <a:latin typeface="Times New Roman" pitchFamily="-1" charset="0"/>
              </a:rPr>
              <a:t> engraving of the 1622 Indian </a:t>
            </a:r>
            <a:r>
              <a:rPr lang="en-US" sz="1600" b="1" dirty="0" smtClean="0">
                <a:latin typeface="Times New Roman" pitchFamily="-1" charset="0"/>
              </a:rPr>
              <a:t> uprising </a:t>
            </a:r>
            <a:r>
              <a:rPr lang="en-US" sz="1600" b="1" dirty="0">
                <a:latin typeface="Times New Roman" pitchFamily="-1" charset="0"/>
              </a:rPr>
              <a:t>in </a:t>
            </a:r>
            <a:r>
              <a:rPr lang="en-US" sz="1600" b="1" dirty="0" smtClean="0">
                <a:latin typeface="Times New Roman" pitchFamily="-1" charset="0"/>
              </a:rPr>
              <a:t>Virginia</a:t>
            </a:r>
            <a:r>
              <a:rPr lang="en-US" sz="1600" dirty="0" smtClean="0"/>
              <a:t>.</a:t>
            </a:r>
            <a:endParaRPr lang="en-US" sz="1600" b="1" dirty="0">
              <a:latin typeface="Times New Roman" pitchFamily="-1" charset="0"/>
            </a:endParaRPr>
          </a:p>
        </p:txBody>
      </p:sp>
      <p:pic>
        <p:nvPicPr>
          <p:cNvPr id="26628" name="Picture 6" descr="An engraving shows an Indian uprising in which the Indians are massacring defenseless colonists."/>
          <p:cNvPicPr>
            <a:picLocks noChangeAspect="1" noChangeArrowheads="1"/>
          </p:cNvPicPr>
          <p:nvPr/>
        </p:nvPicPr>
        <p:blipFill>
          <a:blip r:embed="rId3"/>
          <a:srcRect/>
          <a:stretch>
            <a:fillRect/>
          </a:stretch>
        </p:blipFill>
        <p:spPr bwMode="auto">
          <a:xfrm>
            <a:off x="877495" y="72408"/>
            <a:ext cx="7307683" cy="6108301"/>
          </a:xfrm>
          <a:prstGeom prst="rect">
            <a:avLst/>
          </a:prstGeom>
          <a:noFill/>
          <a:ln w="9525">
            <a:noFill/>
            <a:miter lim="800000"/>
            <a:headEnd/>
            <a:tailEnd/>
          </a:ln>
        </p:spPr>
      </p:pic>
      <p:sp>
        <p:nvSpPr>
          <p:cNvPr id="266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a:t>A Tobacco Colony</a:t>
            </a:r>
          </a:p>
        </p:txBody>
      </p:sp>
      <p:sp>
        <p:nvSpPr>
          <p:cNvPr id="27651" name="Rectangle 3"/>
          <p:cNvSpPr>
            <a:spLocks noGrp="1" noChangeArrowheads="1"/>
          </p:cNvSpPr>
          <p:nvPr>
            <p:ph idx="1"/>
          </p:nvPr>
        </p:nvSpPr>
        <p:spPr/>
        <p:txBody>
          <a:bodyPr/>
          <a:lstStyle/>
          <a:p>
            <a:pPr eaLnBrk="1" hangingPunct="1"/>
            <a:r>
              <a:rPr lang="en-US">
                <a:latin typeface="Times New Roman" pitchFamily="-1" charset="0"/>
                <a:ea typeface="ＭＳ Ｐゴシック" pitchFamily="-1" charset="-128"/>
                <a:cs typeface="Times New Roman" pitchFamily="-1" charset="0"/>
              </a:rPr>
              <a:t>1624: 200,000 pounds grown annually</a:t>
            </a:r>
            <a:endParaRPr lang="en-US" dirty="0">
              <a:latin typeface="Times New Roman" pitchFamily="-1" charset="0"/>
              <a:ea typeface="ＭＳ Ｐゴシック" pitchFamily="-1" charset="-128"/>
              <a:cs typeface="Times New Roman" pitchFamily="-1" charset="0"/>
            </a:endParaRPr>
          </a:p>
          <a:p>
            <a:pPr eaLnBrk="1" hangingPunct="1"/>
            <a:r>
              <a:rPr lang="en-US">
                <a:latin typeface="Times New Roman" pitchFamily="-1" charset="0"/>
                <a:ea typeface="ＭＳ Ｐゴシック" pitchFamily="-1" charset="-128"/>
                <a:cs typeface="Times New Roman" pitchFamily="-1" charset="0"/>
              </a:rPr>
              <a:t>1664: 15 million pounds </a:t>
            </a:r>
            <a:endParaRPr lang="en-US" dirty="0">
              <a:latin typeface="Times New Roman" pitchFamily="-1" charset="0"/>
              <a:ea typeface="ＭＳ Ｐゴシック" pitchFamily="-1" charset="-128"/>
              <a:cs typeface="Times New Roman" pitchFamily="-1" charset="0"/>
            </a:endParaRPr>
          </a:p>
          <a:p>
            <a:pPr eaLnBrk="1" hangingPunct="1"/>
            <a:r>
              <a:rPr lang="en-US">
                <a:latin typeface="Times New Roman" pitchFamily="-1" charset="0"/>
                <a:ea typeface="ＭＳ Ｐゴシック" pitchFamily="-1" charset="-128"/>
                <a:cs typeface="Times New Roman" pitchFamily="-1" charset="0"/>
              </a:rPr>
              <a:t>1680s: 30 million</a:t>
            </a:r>
            <a:endParaRPr lang="en-US" dirty="0">
              <a:latin typeface="Times New Roman" pitchFamily="-1" charset="0"/>
              <a:ea typeface="ＭＳ Ｐゴシック" pitchFamily="-1" charset="-128"/>
              <a:cs typeface="Times New Roman" pitchFamily="-1" charset="0"/>
            </a:endParaRPr>
          </a:p>
          <a:p>
            <a:pPr eaLnBrk="1" hangingPunct="1"/>
            <a:endParaRPr lang="en-US" dirty="0">
              <a:latin typeface="Times New Roman" pitchFamily="-1" charset="0"/>
              <a:ea typeface="ＭＳ Ｐゴシック" pitchFamily="-1" charset="-128"/>
              <a:cs typeface="Times New Roman" pitchFamily="-1" charset="0"/>
            </a:endParaRPr>
          </a:p>
          <a:p>
            <a:pPr eaLnBrk="1" hangingPunct="1"/>
            <a:r>
              <a:rPr lang="en-US">
                <a:latin typeface="Times New Roman" pitchFamily="-1" charset="0"/>
                <a:ea typeface="ＭＳ Ｐゴシック" pitchFamily="-1" charset="-128"/>
                <a:cs typeface="Times New Roman" pitchFamily="-1" charset="0"/>
              </a:rPr>
              <a:t>Tobacco cultivation resulted in a dispersed society with few towns and little social unity</a:t>
            </a:r>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p>
        </p:txBody>
      </p:sp>
      <p:sp>
        <p:nvSpPr>
          <p:cNvPr id="3" name="Content Placeholder 2"/>
          <p:cNvSpPr>
            <a:spLocks noGrp="1"/>
          </p:cNvSpPr>
          <p:nvPr>
            <p:ph idx="1"/>
          </p:nvPr>
        </p:nvSpPr>
        <p:spPr>
          <a:xfrm>
            <a:off x="457200" y="6114288"/>
            <a:ext cx="4572000" cy="495300"/>
          </a:xfrm>
        </p:spPr>
        <p:txBody>
          <a:bodyPr/>
          <a:lstStyle/>
          <a:p>
            <a:pPr marL="0" indent="0">
              <a:lnSpc>
                <a:spcPct val="75000"/>
              </a:lnSpc>
              <a:buNone/>
            </a:pPr>
            <a:r>
              <a:rPr lang="en-US" sz="1600" b="1" dirty="0">
                <a:latin typeface="Times New Roman" pitchFamily="-1" charset="0"/>
              </a:rPr>
              <a:t>Processing tobacco was as labor-intensive as caring </a:t>
            </a:r>
            <a:r>
              <a:rPr lang="en-US" sz="1600" b="1" dirty="0" smtClean="0">
                <a:latin typeface="Times New Roman" pitchFamily="-1" charset="0"/>
              </a:rPr>
              <a:t> for </a:t>
            </a:r>
            <a:r>
              <a:rPr lang="en-US" sz="1600" b="1" dirty="0">
                <a:latin typeface="Times New Roman" pitchFamily="-1" charset="0"/>
              </a:rPr>
              <a:t>the plant in the fields</a:t>
            </a:r>
            <a:r>
              <a:rPr lang="en-US" sz="1600" b="1" dirty="0" smtClean="0">
                <a:latin typeface="Times New Roman" pitchFamily="-1" charset="0"/>
              </a:rPr>
              <a:t>.</a:t>
            </a:r>
            <a:endParaRPr lang="en-US" sz="1600" b="1" dirty="0">
              <a:latin typeface="Times New Roman" pitchFamily="-1" charset="0"/>
            </a:endParaRPr>
          </a:p>
        </p:txBody>
      </p:sp>
      <p:pic>
        <p:nvPicPr>
          <p:cNvPr id="30724" name="Picture 7" descr="An engraving shows slaves and indentured servants processing tobacco after it has been harvested."/>
          <p:cNvPicPr>
            <a:picLocks noChangeAspect="1" noChangeArrowheads="1"/>
          </p:cNvPicPr>
          <p:nvPr/>
        </p:nvPicPr>
        <p:blipFill>
          <a:blip r:embed="rId3"/>
          <a:srcRect/>
          <a:stretch>
            <a:fillRect/>
          </a:stretch>
        </p:blipFill>
        <p:spPr bwMode="auto">
          <a:xfrm>
            <a:off x="832806" y="87501"/>
            <a:ext cx="7457906" cy="5939432"/>
          </a:xfrm>
          <a:prstGeom prst="rect">
            <a:avLst/>
          </a:prstGeom>
          <a:noFill/>
          <a:ln w="9525">
            <a:noFill/>
            <a:miter lim="800000"/>
            <a:headEnd/>
            <a:tailEnd/>
          </a:ln>
        </p:spPr>
      </p:pic>
      <p:sp>
        <p:nvSpPr>
          <p:cNvPr id="307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Tobacco Brides</a:t>
            </a:r>
            <a:endParaRPr lang="en-US" dirty="0"/>
          </a:p>
        </p:txBody>
      </p:sp>
      <p:sp>
        <p:nvSpPr>
          <p:cNvPr id="3" name="Content Placeholder 2"/>
          <p:cNvSpPr>
            <a:spLocks noGrp="1"/>
          </p:cNvSpPr>
          <p:nvPr>
            <p:ph idx="1"/>
          </p:nvPr>
        </p:nvSpPr>
        <p:spPr>
          <a:xfrm>
            <a:off x="457200" y="1976480"/>
            <a:ext cx="8229600" cy="4652920"/>
          </a:xfrm>
        </p:spPr>
        <p:txBody>
          <a:bodyPr/>
          <a:lstStyle/>
          <a:p>
            <a:r>
              <a:rPr lang="en-US"/>
              <a:t>Virginia society lack a stable family life due to a lack of women</a:t>
            </a:r>
            <a:endParaRPr lang="en-US" dirty="0"/>
          </a:p>
          <a:p>
            <a:r>
              <a:rPr lang="en-US"/>
              <a:t>Arranged marriages took place in 1620 &amp;1621 for several dozen women to encourage them to settle in the colony</a:t>
            </a:r>
            <a:endParaRPr lang="en-US" dirty="0"/>
          </a:p>
          <a:p>
            <a:r>
              <a:rPr lang="en-US"/>
              <a:t>Lack of women &amp; high death rate kept the population from growing</a:t>
            </a:r>
            <a:endParaRPr lang="en-US" dirty="0"/>
          </a:p>
        </p:txBody>
      </p:sp>
    </p:spTree>
    <p:extLst>
      <p:ext uri="{BB962C8B-B14F-4D97-AF65-F5344CB8AC3E}">
        <p14:creationId xmlns:p14="http://schemas.microsoft.com/office/powerpoint/2010/main" val="2146720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Women</a:t>
            </a:r>
            <a:endParaRPr lang="en-US" dirty="0"/>
          </a:p>
        </p:txBody>
      </p:sp>
      <p:sp>
        <p:nvSpPr>
          <p:cNvPr id="3" name="Content Placeholder 2"/>
          <p:cNvSpPr>
            <a:spLocks noGrp="1"/>
          </p:cNvSpPr>
          <p:nvPr>
            <p:ph idx="1"/>
          </p:nvPr>
        </p:nvSpPr>
        <p:spPr>
          <a:xfrm>
            <a:off x="113289" y="1308100"/>
            <a:ext cx="8957686" cy="5321300"/>
          </a:xfrm>
        </p:spPr>
        <p:txBody>
          <a:bodyPr/>
          <a:lstStyle/>
          <a:p>
            <a:r>
              <a:rPr lang="en-US"/>
              <a:t>most came as indentured servants</a:t>
            </a:r>
            <a:endParaRPr lang="en-US" dirty="0"/>
          </a:p>
          <a:p>
            <a:r>
              <a:rPr lang="en-US"/>
              <a:t>Low life expectancy of men led to:</a:t>
            </a:r>
            <a:endParaRPr lang="en-US" dirty="0"/>
          </a:p>
          <a:p>
            <a:pPr lvl="1"/>
            <a:r>
              <a:rPr lang="en-US"/>
              <a:t>inability to oversee marriage &amp; careers of their children</a:t>
            </a:r>
            <a:endParaRPr lang="en-US" dirty="0"/>
          </a:p>
          <a:p>
            <a:pPr lvl="1"/>
            <a:r>
              <a:rPr lang="en-US"/>
              <a:t>some women were willed all of their husband's property</a:t>
            </a:r>
            <a:endParaRPr lang="en-US" dirty="0"/>
          </a:p>
          <a:p>
            <a:r>
              <a:rPr lang="en-US"/>
              <a:t>Single women enjoyed the rights of femme sole</a:t>
            </a:r>
            <a:endParaRPr lang="en-US" dirty="0"/>
          </a:p>
          <a:p>
            <a:pPr lvl="1"/>
            <a:r>
              <a:rPr lang="en-US"/>
              <a:t>make contracts &amp; conduct business</a:t>
            </a:r>
            <a:endParaRPr lang="en-US" dirty="0"/>
          </a:p>
        </p:txBody>
      </p:sp>
    </p:spTree>
    <p:extLst>
      <p:ext uri="{BB962C8B-B14F-4D97-AF65-F5344CB8AC3E}">
        <p14:creationId xmlns:p14="http://schemas.microsoft.com/office/powerpoint/2010/main" val="380397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a:t>Maryland</a:t>
            </a:r>
          </a:p>
        </p:txBody>
      </p:sp>
      <p:sp>
        <p:nvSpPr>
          <p:cNvPr id="31747" name="Rectangle 3"/>
          <p:cNvSpPr>
            <a:spLocks noGrp="1" noChangeArrowheads="1"/>
          </p:cNvSpPr>
          <p:nvPr>
            <p:ph idx="1"/>
          </p:nvPr>
        </p:nvSpPr>
        <p:spPr>
          <a:xfrm>
            <a:off x="133350" y="1490663"/>
            <a:ext cx="8916988" cy="5280347"/>
          </a:xfrm>
        </p:spPr>
        <p:txBody>
          <a:bodyPr/>
          <a:lstStyle/>
          <a:p>
            <a:pPr eaLnBrk="1" hangingPunct="1"/>
            <a:r>
              <a:rPr lang="en-US" dirty="0">
                <a:latin typeface="Times New Roman" pitchFamily="-1" charset="0"/>
                <a:ea typeface="ＭＳ Ｐゴシック" pitchFamily="-1" charset="-128"/>
                <a:cs typeface="Times New Roman" pitchFamily="-1" charset="0"/>
              </a:rPr>
              <a:t>Est. 1632 as a proprietary colony of Cecilius Calvert</a:t>
            </a:r>
          </a:p>
          <a:p>
            <a:pPr lvl="1" eaLnBrk="1" hangingPunct="1"/>
            <a:r>
              <a:rPr lang="en-US" dirty="0">
                <a:latin typeface="Times New Roman" pitchFamily="-1" charset="0"/>
                <a:ea typeface="ＭＳ Ｐゴシック" pitchFamily="-1" charset="-128"/>
                <a:cs typeface="Times New Roman" pitchFamily="-1" charset="0"/>
              </a:rPr>
              <a:t>Catholic </a:t>
            </a:r>
          </a:p>
          <a:p>
            <a:pPr lvl="1" eaLnBrk="1" hangingPunct="1"/>
            <a:r>
              <a:rPr lang="en-US" dirty="0">
                <a:latin typeface="Times New Roman" pitchFamily="-1" charset="0"/>
                <a:ea typeface="ＭＳ Ｐゴシック" pitchFamily="-1" charset="-128"/>
                <a:cs typeface="Times New Roman" pitchFamily="-1" charset="0"/>
              </a:rPr>
              <a:t>envisioned Maryland as a haven </a:t>
            </a:r>
          </a:p>
          <a:p>
            <a:pPr lvl="1" eaLnBrk="1" hangingPunct="1"/>
            <a:r>
              <a:rPr lang="en-US" dirty="0">
                <a:latin typeface="Times New Roman" pitchFamily="-1" charset="0"/>
                <a:ea typeface="ＭＳ Ｐゴシック" pitchFamily="-1" charset="-128"/>
                <a:cs typeface="Times New Roman" pitchFamily="-1" charset="0"/>
              </a:rPr>
              <a:t>both Protestants &amp; Catholics settled Maryland</a:t>
            </a:r>
          </a:p>
          <a:p>
            <a:pPr lvl="2" eaLnBrk="1" hangingPunct="1"/>
            <a:r>
              <a:rPr lang="en-US" dirty="0">
                <a:latin typeface="Times New Roman" pitchFamily="-1" charset="0"/>
                <a:ea typeface="ＭＳ Ｐゴシック" pitchFamily="-1" charset="-128"/>
                <a:cs typeface="Times New Roman" pitchFamily="-1" charset="0"/>
              </a:rPr>
              <a:t>Appointed officials were Catholic (often relatives of Calvert) and received the best land</a:t>
            </a:r>
          </a:p>
          <a:p>
            <a:pPr lvl="2" eaLnBrk="1" hangingPunct="1"/>
            <a:r>
              <a:rPr lang="en-US" dirty="0">
                <a:latin typeface="Times New Roman" pitchFamily="-1" charset="0"/>
                <a:ea typeface="ＭＳ Ｐゴシック" pitchFamily="-1" charset="-128"/>
                <a:cs typeface="Times New Roman" pitchFamily="-1" charset="0"/>
              </a:rPr>
              <a:t>Protestant settlers formed the majority of settlers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3029"/>
            <a:ext cx="8229600" cy="4956371"/>
          </a:xfrm>
        </p:spPr>
        <p:txBody>
          <a:bodyPr/>
          <a:lstStyle/>
          <a:p>
            <a:r>
              <a:rPr lang="en-US"/>
              <a:t>70% of men died before reaching 50</a:t>
            </a:r>
            <a:endParaRPr lang="en-US" dirty="0"/>
          </a:p>
          <a:p>
            <a:endParaRPr lang="en-US" dirty="0"/>
          </a:p>
          <a:p>
            <a:r>
              <a:rPr lang="en-US"/>
              <a:t>half of all children did not reach adulthood</a:t>
            </a:r>
            <a:endParaRPr lang="en-US" dirty="0"/>
          </a:p>
          <a:p>
            <a:endParaRPr lang="en-US" dirty="0"/>
          </a:p>
          <a:p>
            <a:r>
              <a:rPr lang="en-US"/>
              <a:t>freedom dues included 50 acres of land</a:t>
            </a:r>
            <a:endParaRPr lang="en-US" dirty="0"/>
          </a:p>
        </p:txBody>
      </p:sp>
    </p:spTree>
    <p:extLst>
      <p:ext uri="{BB962C8B-B14F-4D97-AF65-F5344CB8AC3E}">
        <p14:creationId xmlns:p14="http://schemas.microsoft.com/office/powerpoint/2010/main" val="137959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a:t> New England: Puritans &amp; Pilgrims</a:t>
            </a:r>
          </a:p>
        </p:txBody>
      </p:sp>
      <p:sp>
        <p:nvSpPr>
          <p:cNvPr id="33795" name="Rectangle 3"/>
          <p:cNvSpPr>
            <a:spLocks noGrp="1" noChangeArrowheads="1"/>
          </p:cNvSpPr>
          <p:nvPr>
            <p:ph idx="1"/>
          </p:nvPr>
        </p:nvSpPr>
        <p:spPr>
          <a:xfrm>
            <a:off x="457200" y="1571878"/>
            <a:ext cx="8229600" cy="5057522"/>
          </a:xfrm>
        </p:spPr>
        <p:txBody>
          <a:bodyPr/>
          <a:lstStyle/>
          <a:p>
            <a:pPr eaLnBrk="1" hangingPunct="1"/>
            <a:endParaRPr lang="en-US" dirty="0">
              <a:latin typeface="Times New Roman" pitchFamily="-1" charset="0"/>
              <a:ea typeface="ＭＳ Ｐゴシック" pitchFamily="-1" charset="-128"/>
              <a:cs typeface="Times New Roman" pitchFamily="-1" charset="0"/>
            </a:endParaRPr>
          </a:p>
          <a:p>
            <a:pPr eaLnBrk="1" hangingPunct="1"/>
            <a:r>
              <a:rPr lang="en-US" dirty="0">
                <a:latin typeface="Times New Roman" pitchFamily="-1" charset="0"/>
                <a:ea typeface="ＭＳ Ｐゴシック" pitchFamily="-1" charset="-128"/>
                <a:cs typeface="Times New Roman" pitchFamily="-1" charset="0"/>
              </a:rPr>
              <a:t>Puritans sought to "purify" or fix problems with the Church of England</a:t>
            </a:r>
          </a:p>
          <a:p>
            <a:pPr lvl="1" eaLnBrk="1" hangingPunct="1"/>
            <a:r>
              <a:rPr lang="en-US" dirty="0">
                <a:latin typeface="Times New Roman" pitchFamily="-1" charset="0"/>
                <a:ea typeface="ＭＳ Ｐゴシック" pitchFamily="-1" charset="-128"/>
                <a:cs typeface="Times New Roman" pitchFamily="-1" charset="0"/>
              </a:rPr>
              <a:t>too much "popery"</a:t>
            </a:r>
          </a:p>
          <a:p>
            <a:pPr lvl="1" eaLnBrk="1" hangingPunct="1"/>
            <a:endParaRPr lang="en-US" dirty="0">
              <a:latin typeface="Times New Roman" pitchFamily="-1" charset="0"/>
              <a:ea typeface="ＭＳ Ｐゴシック" pitchFamily="-1" charset="-128"/>
              <a:cs typeface="Times New Roman" pitchFamily="-1" charset="0"/>
            </a:endParaRPr>
          </a:p>
          <a:p>
            <a:pPr eaLnBrk="1" hangingPunct="1"/>
            <a:r>
              <a:rPr lang="en-US" dirty="0">
                <a:latin typeface="Times New Roman" pitchFamily="-1" charset="0"/>
                <a:ea typeface="ＭＳ Ｐゴシック" pitchFamily="-1" charset="-128"/>
                <a:cs typeface="Times New Roman" pitchFamily="-1" charset="0"/>
              </a:rPr>
              <a:t>Pilgrims were separatists which wanted to break away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Pilgrims </a:t>
            </a:r>
            <a:endParaRPr lang="en-US" dirty="0"/>
          </a:p>
        </p:txBody>
      </p:sp>
      <p:sp>
        <p:nvSpPr>
          <p:cNvPr id="3" name="Content Placeholder 2"/>
          <p:cNvSpPr>
            <a:spLocks noGrp="1"/>
          </p:cNvSpPr>
          <p:nvPr>
            <p:ph idx="1"/>
          </p:nvPr>
        </p:nvSpPr>
        <p:spPr>
          <a:xfrm>
            <a:off x="457200" y="1511188"/>
            <a:ext cx="8229600" cy="5118212"/>
          </a:xfrm>
        </p:spPr>
        <p:txBody>
          <a:bodyPr/>
          <a:lstStyle/>
          <a:p>
            <a:r>
              <a:rPr lang="en-US"/>
              <a:t>1620: arrived in Cape Cod</a:t>
            </a:r>
            <a:endParaRPr lang="en-US" dirty="0"/>
          </a:p>
          <a:p>
            <a:pPr lvl="1"/>
            <a:r>
              <a:rPr lang="en-US"/>
              <a:t>looking for a religious safehaven</a:t>
            </a:r>
            <a:endParaRPr lang="en-US" dirty="0"/>
          </a:p>
          <a:p>
            <a:pPr lvl="1"/>
            <a:r>
              <a:rPr lang="en-US"/>
              <a:t>blown off course</a:t>
            </a:r>
            <a:endParaRPr lang="en-US" dirty="0"/>
          </a:p>
          <a:p>
            <a:pPr lvl="1"/>
            <a:r>
              <a:rPr lang="en-US"/>
              <a:t>arrive 6 weeks before winter with no food or farm animals</a:t>
            </a:r>
            <a:endParaRPr lang="en-US" dirty="0"/>
          </a:p>
          <a:p>
            <a:pPr lvl="1"/>
            <a:r>
              <a:rPr lang="en-US"/>
              <a:t>half died the first winter</a:t>
            </a:r>
            <a:endParaRPr lang="en-US" dirty="0"/>
          </a:p>
          <a:p>
            <a:pPr lvl="2"/>
            <a:r>
              <a:rPr lang="en-US"/>
              <a:t>half survived only because of the Native Americans</a:t>
            </a:r>
            <a:endParaRPr lang="en-US" dirty="0"/>
          </a:p>
          <a:p>
            <a:pPr lvl="2"/>
            <a:endParaRPr lang="en-US" dirty="0"/>
          </a:p>
        </p:txBody>
      </p:sp>
    </p:spTree>
    <p:extLst>
      <p:ext uri="{BB962C8B-B14F-4D97-AF65-F5344CB8AC3E}">
        <p14:creationId xmlns:p14="http://schemas.microsoft.com/office/powerpoint/2010/main" val="328825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smtClean="0"/>
              <a:t>England and the New World</a:t>
            </a:r>
          </a:p>
        </p:txBody>
      </p:sp>
      <p:sp>
        <p:nvSpPr>
          <p:cNvPr id="6147" name="Rectangle 3"/>
          <p:cNvSpPr>
            <a:spLocks noGrp="1" noChangeArrowheads="1"/>
          </p:cNvSpPr>
          <p:nvPr>
            <p:ph idx="1"/>
          </p:nvPr>
        </p:nvSpPr>
        <p:spPr/>
        <p:txBody>
          <a:bodyPr/>
          <a:lstStyle/>
          <a:p>
            <a:pPr eaLnBrk="1" hangingPunct="1"/>
            <a:r>
              <a:rPr lang="en-US" dirty="0">
                <a:latin typeface="Times New Roman" pitchFamily="-1" charset="0"/>
                <a:ea typeface="ＭＳ Ｐゴシック" pitchFamily="-1" charset="-128"/>
                <a:cs typeface="Times New Roman" pitchFamily="-1" charset="0"/>
              </a:rPr>
              <a:t>Unifying the English </a:t>
            </a:r>
            <a:r>
              <a:rPr lang="en-US" dirty="0" smtClean="0">
                <a:latin typeface="Times New Roman" pitchFamily="-1" charset="0"/>
                <a:ea typeface="ＭＳ Ｐゴシック" pitchFamily="-1" charset="-128"/>
                <a:cs typeface="Times New Roman" pitchFamily="-1" charset="0"/>
              </a:rPr>
              <a:t>Nation</a:t>
            </a:r>
          </a:p>
          <a:p>
            <a:pPr lvl="1" eaLnBrk="1" hangingPunct="1"/>
            <a:r>
              <a:rPr lang="en-US" dirty="0" smtClean="0">
                <a:latin typeface="Times New Roman" pitchFamily="-1" charset="0"/>
                <a:ea typeface="ＭＳ Ｐゴシック" pitchFamily="-1" charset="-128"/>
                <a:cs typeface="Times New Roman" pitchFamily="-1" charset="0"/>
              </a:rPr>
              <a:t>Internal division occurred when Henry VIII launched the Protestant Reformation</a:t>
            </a:r>
          </a:p>
          <a:p>
            <a:pPr lvl="1" eaLnBrk="1" hangingPunct="1"/>
            <a:r>
              <a:rPr lang="en-US" dirty="0" smtClean="0">
                <a:latin typeface="Times New Roman" pitchFamily="-1" charset="0"/>
                <a:ea typeface="ＭＳ Ｐゴシック" pitchFamily="-1" charset="-128"/>
                <a:cs typeface="Times New Roman" pitchFamily="-1" charset="0"/>
              </a:rPr>
              <a:t>Power of the Anglican Church assured by Elizabeth I </a:t>
            </a:r>
            <a:endParaRPr lang="en-US" dirty="0">
              <a:latin typeface="Times New Roman" pitchFamily="-1" charset="0"/>
              <a:ea typeface="ＭＳ Ｐゴシック" pitchFamily="-1" charset="-128"/>
              <a:cs typeface="Times New Roman" pitchFamily="-1" charset="0"/>
            </a:endParaRPr>
          </a:p>
          <a:p>
            <a:pPr lvl="2" eaLnBrk="1" hangingPunct="1"/>
            <a:r>
              <a:rPr lang="en-US" dirty="0" smtClean="0">
                <a:latin typeface="Times New Roman" pitchFamily="-1" charset="0"/>
                <a:ea typeface="ＭＳ Ｐゴシック" pitchFamily="-1" charset="-128"/>
                <a:cs typeface="Times New Roman" pitchFamily="-1" charset="0"/>
              </a:rPr>
              <a:t>1588 defeat of the Spanish Armada</a:t>
            </a:r>
          </a:p>
          <a:p>
            <a:pPr eaLnBrk="1" hangingPunct="1"/>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Times New Roman" charset="0"/>
              </a:rPr>
              <a:t>Sketch of </a:t>
            </a:r>
            <a:r>
              <a:rPr lang="en-US" sz="3600" dirty="0" err="1">
                <a:cs typeface="Times New Roman" charset="0"/>
              </a:rPr>
              <a:t>plymouth</a:t>
            </a:r>
            <a:r>
              <a:rPr lang="en-US" sz="3600" dirty="0">
                <a:cs typeface="Times New Roman" charset="0"/>
              </a:rPr>
              <a:t> </a:t>
            </a:r>
            <a:r>
              <a:rPr lang="en-US" sz="3600" dirty="0" smtClean="0">
                <a:cs typeface="Times New Roman" charset="0"/>
              </a:rPr>
              <a:t>harbor</a:t>
            </a:r>
            <a:endParaRPr lang="en-US" sz="3600" dirty="0"/>
          </a:p>
        </p:txBody>
      </p:sp>
      <p:sp>
        <p:nvSpPr>
          <p:cNvPr id="3" name="Content Placeholder 2"/>
          <p:cNvSpPr>
            <a:spLocks noGrp="1"/>
          </p:cNvSpPr>
          <p:nvPr>
            <p:ph idx="1"/>
          </p:nvPr>
        </p:nvSpPr>
        <p:spPr>
          <a:xfrm>
            <a:off x="304800" y="6210300"/>
            <a:ext cx="5486400" cy="457200"/>
          </a:xfrm>
        </p:spPr>
        <p:txBody>
          <a:bodyPr/>
          <a:lstStyle/>
          <a:p>
            <a:pPr marL="0" indent="0">
              <a:buNone/>
            </a:pPr>
            <a:r>
              <a:rPr lang="en-US" sz="1600" b="1" dirty="0">
                <a:latin typeface="Times New Roman" pitchFamily="-1" charset="0"/>
              </a:rPr>
              <a:t>Samuel de Champlain’s 1605 sketch of Plymouth </a:t>
            </a:r>
            <a:r>
              <a:rPr lang="en-US" sz="1600" b="1" dirty="0" smtClean="0">
                <a:latin typeface="Times New Roman" pitchFamily="-1" charset="0"/>
              </a:rPr>
              <a:t>Harbor.</a:t>
            </a:r>
            <a:endParaRPr lang="en-US" sz="1600" b="1" dirty="0">
              <a:latin typeface="Times New Roman" pitchFamily="-1" charset="0"/>
            </a:endParaRPr>
          </a:p>
        </p:txBody>
      </p:sp>
      <p:pic>
        <p:nvPicPr>
          <p:cNvPr id="38916" name="Picture 6" descr="A sketch shows Plymouth Harbor as well as wigwams and crops around it."/>
          <p:cNvPicPr>
            <a:picLocks noChangeAspect="1" noChangeArrowheads="1"/>
          </p:cNvPicPr>
          <p:nvPr/>
        </p:nvPicPr>
        <p:blipFill>
          <a:blip r:embed="rId3"/>
          <a:srcRect/>
          <a:stretch>
            <a:fillRect/>
          </a:stretch>
        </p:blipFill>
        <p:spPr bwMode="auto">
          <a:xfrm>
            <a:off x="868680" y="869950"/>
            <a:ext cx="7467600" cy="5226050"/>
          </a:xfrm>
          <a:prstGeom prst="rect">
            <a:avLst/>
          </a:prstGeom>
          <a:noFill/>
          <a:ln w="9525">
            <a:noFill/>
            <a:miter lim="800000"/>
            <a:headEnd/>
            <a:tailEnd/>
          </a:ln>
        </p:spPr>
      </p:pic>
      <p:sp>
        <p:nvSpPr>
          <p:cNvPr id="3891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Mayflower Compact</a:t>
            </a:r>
            <a:endParaRPr lang="en-US" dirty="0"/>
          </a:p>
        </p:txBody>
      </p:sp>
      <p:sp>
        <p:nvSpPr>
          <p:cNvPr id="3" name="Content Placeholder 2"/>
          <p:cNvSpPr>
            <a:spLocks noGrp="1"/>
          </p:cNvSpPr>
          <p:nvPr>
            <p:ph idx="1"/>
          </p:nvPr>
        </p:nvSpPr>
        <p:spPr>
          <a:xfrm>
            <a:off x="93663" y="1289050"/>
            <a:ext cx="8997738" cy="5340350"/>
          </a:xfrm>
        </p:spPr>
        <p:txBody>
          <a:bodyPr/>
          <a:lstStyle/>
          <a:p>
            <a:r>
              <a:rPr lang="en-US"/>
              <a:t>Written agreement which stated that they would obey "just and equal laws" enacted by representatives of their own choosing</a:t>
            </a:r>
            <a:endParaRPr lang="en-US" dirty="0"/>
          </a:p>
          <a:p>
            <a:endParaRPr lang="en-US" dirty="0"/>
          </a:p>
          <a:p>
            <a:r>
              <a:rPr lang="en-US"/>
              <a:t>first written frame of government </a:t>
            </a:r>
            <a:endParaRPr lang="en-US" dirty="0"/>
          </a:p>
          <a:p>
            <a:pPr lvl="1"/>
            <a:r>
              <a:rPr lang="en-US"/>
              <a:t>sets a precedent</a:t>
            </a:r>
            <a:endParaRPr lang="en-US" dirty="0"/>
          </a:p>
          <a:p>
            <a:r>
              <a:rPr lang="en-US"/>
              <a:t>voting not restricted to church members</a:t>
            </a:r>
            <a:endParaRPr lang="en-US" dirty="0"/>
          </a:p>
        </p:txBody>
      </p:sp>
    </p:spTree>
    <p:extLst>
      <p:ext uri="{BB962C8B-B14F-4D97-AF65-F5344CB8AC3E}">
        <p14:creationId xmlns:p14="http://schemas.microsoft.com/office/powerpoint/2010/main" val="92712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Massachusetts Bay Colony</a:t>
            </a:r>
            <a:endParaRPr lang="en-US" dirty="0"/>
          </a:p>
        </p:txBody>
      </p:sp>
      <p:sp>
        <p:nvSpPr>
          <p:cNvPr id="3" name="Content Placeholder 2"/>
          <p:cNvSpPr>
            <a:spLocks noGrp="1"/>
          </p:cNvSpPr>
          <p:nvPr>
            <p:ph idx="1"/>
          </p:nvPr>
        </p:nvSpPr>
        <p:spPr>
          <a:xfrm>
            <a:off x="153988" y="1525963"/>
            <a:ext cx="8886825" cy="5281237"/>
          </a:xfrm>
        </p:spPr>
        <p:txBody>
          <a:bodyPr/>
          <a:lstStyle/>
          <a:p>
            <a:r>
              <a:rPr lang="en-US"/>
              <a:t>1629: founded by a group of merchants</a:t>
            </a:r>
            <a:endParaRPr lang="en-US" dirty="0"/>
          </a:p>
          <a:p>
            <a:pPr lvl="1"/>
            <a:r>
              <a:rPr lang="en-US"/>
              <a:t>1629-1640 movement of Puritans to New England known as the Great Migration</a:t>
            </a:r>
            <a:endParaRPr lang="en-US" dirty="0"/>
          </a:p>
          <a:p>
            <a:pPr lvl="1"/>
            <a:r>
              <a:rPr lang="en-US"/>
              <a:t>most came in families</a:t>
            </a:r>
            <a:endParaRPr lang="en-US" dirty="0"/>
          </a:p>
          <a:p>
            <a:pPr lvl="1"/>
            <a:r>
              <a:rPr lang="en-US"/>
              <a:t>healthier climate + even sex ratio = rapid population growth</a:t>
            </a:r>
            <a:endParaRPr lang="en-US" dirty="0"/>
          </a:p>
          <a:p>
            <a:pPr lvl="2"/>
            <a:r>
              <a:rPr lang="en-US"/>
              <a:t>doubled every 27 years</a:t>
            </a:r>
            <a:endParaRPr lang="en-US" dirty="0"/>
          </a:p>
          <a:p>
            <a:pPr lvl="2"/>
            <a:r>
              <a:rPr lang="en-US"/>
              <a:t>white population drastically outnumbered that of the Chesapeake and West Indies</a:t>
            </a:r>
            <a:endParaRPr lang="en-US" dirty="0"/>
          </a:p>
        </p:txBody>
      </p:sp>
    </p:spTree>
    <p:extLst>
      <p:ext uri="{BB962C8B-B14F-4D97-AF65-F5344CB8AC3E}">
        <p14:creationId xmlns:p14="http://schemas.microsoft.com/office/powerpoint/2010/main" val="259417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98"/>
            <a:ext cx="8229600" cy="1304840"/>
          </a:xfrm>
        </p:spPr>
        <p:txBody>
          <a:bodyPr/>
          <a:lstStyle/>
          <a:p>
            <a:r>
              <a:rPr lang="en-US" dirty="0">
                <a:cs typeface="Times New Roman" charset="0"/>
              </a:rPr>
              <a:t>John Winthrop</a:t>
            </a:r>
            <a:endParaRPr lang="en-US" dirty="0"/>
          </a:p>
        </p:txBody>
      </p:sp>
      <p:pic>
        <p:nvPicPr>
          <p:cNvPr id="35844" name="Picture 6" descr="A portrait shows John Winthrop."/>
          <p:cNvPicPr>
            <a:picLocks noChangeAspect="1" noChangeArrowheads="1"/>
          </p:cNvPicPr>
          <p:nvPr/>
        </p:nvPicPr>
        <p:blipFill>
          <a:blip r:embed="rId3"/>
          <a:srcRect/>
          <a:stretch>
            <a:fillRect/>
          </a:stretch>
        </p:blipFill>
        <p:spPr bwMode="auto">
          <a:xfrm>
            <a:off x="2072910" y="1210040"/>
            <a:ext cx="4726968" cy="5683980"/>
          </a:xfrm>
          <a:prstGeom prst="rect">
            <a:avLst/>
          </a:prstGeom>
          <a:noFill/>
          <a:ln w="9525">
            <a:noFill/>
            <a:miter lim="800000"/>
            <a:headEnd/>
            <a:tailEnd/>
          </a:ln>
        </p:spPr>
      </p:pic>
      <p:sp>
        <p:nvSpPr>
          <p:cNvPr id="3584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5"/>
            <a:ext cx="8229600" cy="1243576"/>
          </a:xfrm>
        </p:spPr>
        <p:txBody>
          <a:bodyPr/>
          <a:lstStyle/>
          <a:p>
            <a:r>
              <a:rPr lang="en-US" sz="3800" dirty="0">
                <a:cs typeface="Times New Roman" charset="0"/>
              </a:rPr>
              <a:t>Seal of the </a:t>
            </a:r>
            <a:r>
              <a:rPr lang="en-US" sz="3800" dirty="0" smtClean="0">
                <a:cs typeface="Times New Roman" charset="0"/>
              </a:rPr>
              <a:t>Massachusetts Bay Colony</a:t>
            </a:r>
            <a:endParaRPr lang="en-US" sz="3800" dirty="0"/>
          </a:p>
        </p:txBody>
      </p:sp>
      <p:pic>
        <p:nvPicPr>
          <p:cNvPr id="39940" name="Picture 6" descr="An engraving shows the seal of the Massachusetts Bay Colony. It depicts a scantily clad Indian in the center who is saying, “Come Over and Help Us.”"/>
          <p:cNvPicPr>
            <a:picLocks noChangeAspect="1" noChangeArrowheads="1"/>
          </p:cNvPicPr>
          <p:nvPr/>
        </p:nvPicPr>
        <p:blipFill>
          <a:blip r:embed="rId3"/>
          <a:srcRect/>
          <a:stretch>
            <a:fillRect/>
          </a:stretch>
        </p:blipFill>
        <p:spPr bwMode="auto">
          <a:xfrm>
            <a:off x="2326338" y="1356862"/>
            <a:ext cx="4490750" cy="5546895"/>
          </a:xfrm>
          <a:prstGeom prst="rect">
            <a:avLst/>
          </a:prstGeom>
          <a:noFill/>
          <a:ln w="9525">
            <a:noFill/>
            <a:miter lim="800000"/>
            <a:headEnd/>
            <a:tailEnd/>
          </a:ln>
        </p:spPr>
      </p:pic>
      <p:sp>
        <p:nvSpPr>
          <p:cNvPr id="3993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t>Puritan society</a:t>
            </a:r>
          </a:p>
        </p:txBody>
      </p:sp>
      <p:sp>
        <p:nvSpPr>
          <p:cNvPr id="40963" name="Rectangle 3"/>
          <p:cNvSpPr>
            <a:spLocks noGrp="1" noChangeArrowheads="1"/>
          </p:cNvSpPr>
          <p:nvPr>
            <p:ph idx="1"/>
          </p:nvPr>
        </p:nvSpPr>
        <p:spPr>
          <a:xfrm>
            <a:off x="52388" y="1349375"/>
            <a:ext cx="9039312" cy="5280025"/>
          </a:xfrm>
        </p:spPr>
        <p:txBody>
          <a:bodyPr/>
          <a:lstStyle/>
          <a:p>
            <a:pPr eaLnBrk="1" hangingPunct="1"/>
            <a:r>
              <a:rPr lang="en-US" dirty="0">
                <a:latin typeface="Times New Roman" pitchFamily="-1" charset="0"/>
                <a:ea typeface="ＭＳ Ｐゴシック" pitchFamily="-1" charset="-128"/>
                <a:cs typeface="Times New Roman" pitchFamily="-1" charset="0"/>
              </a:rPr>
              <a:t>reproduced social structure of England</a:t>
            </a:r>
          </a:p>
          <a:p>
            <a:pPr lvl="1" eaLnBrk="1" hangingPunct="1"/>
            <a:r>
              <a:rPr lang="en-US" dirty="0">
                <a:latin typeface="Times New Roman" pitchFamily="-1" charset="0"/>
                <a:ea typeface="ＭＳ Ｐゴシック" pitchFamily="-1" charset="-128"/>
                <a:cs typeface="Times New Roman" pitchFamily="-1" charset="0"/>
              </a:rPr>
              <a:t>men were head of household</a:t>
            </a:r>
          </a:p>
          <a:p>
            <a:pPr eaLnBrk="1" hangingPunct="1"/>
            <a:r>
              <a:rPr lang="en-US" dirty="0">
                <a:latin typeface="Times New Roman" pitchFamily="-1" charset="0"/>
                <a:ea typeface="ＭＳ Ｐゴシック" pitchFamily="-1" charset="-128"/>
                <a:cs typeface="Times New Roman" pitchFamily="-1" charset="0"/>
              </a:rPr>
              <a:t>Women </a:t>
            </a:r>
          </a:p>
          <a:p>
            <a:pPr lvl="1" eaLnBrk="1" hangingPunct="1"/>
            <a:r>
              <a:rPr lang="en-US" dirty="0">
                <a:latin typeface="Times New Roman" pitchFamily="-1" charset="0"/>
                <a:ea typeface="ＭＳ Ｐゴシック" pitchFamily="-1" charset="-128"/>
                <a:cs typeface="Times New Roman" pitchFamily="-1" charset="0"/>
              </a:rPr>
              <a:t>full church membership</a:t>
            </a:r>
          </a:p>
          <a:p>
            <a:pPr lvl="1" eaLnBrk="1" hangingPunct="1"/>
            <a:r>
              <a:rPr lang="en-US" dirty="0">
                <a:latin typeface="Times New Roman" pitchFamily="-1" charset="0"/>
                <a:ea typeface="ＭＳ Ｐゴシック" pitchFamily="-1" charset="-128"/>
                <a:cs typeface="Times New Roman" pitchFamily="-1" charset="0"/>
              </a:rPr>
              <a:t>divorce legal (although rare)</a:t>
            </a:r>
          </a:p>
          <a:p>
            <a:pPr lvl="1" eaLnBrk="1" hangingPunct="1"/>
            <a:r>
              <a:rPr lang="en-US" dirty="0">
                <a:latin typeface="Times New Roman" pitchFamily="-1" charset="0"/>
                <a:ea typeface="ＭＳ Ｐゴシック" pitchFamily="-1" charset="-128"/>
                <a:cs typeface="Times New Roman" pitchFamily="-1" charset="0"/>
              </a:rPr>
              <a:t>obey husband fully</a:t>
            </a:r>
          </a:p>
          <a:p>
            <a:pPr lvl="1" eaLnBrk="1" hangingPunct="1"/>
            <a:r>
              <a:rPr lang="en-US" dirty="0">
                <a:latin typeface="Times New Roman" pitchFamily="-1" charset="0"/>
                <a:ea typeface="ＭＳ Ｐゴシック" pitchFamily="-1" charset="-128"/>
                <a:cs typeface="Times New Roman" pitchFamily="-1" charset="0"/>
              </a:rPr>
              <a:t>true freedom came from performing social role and submitting to husband's authority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Times New Roman" charset="0"/>
              </a:rPr>
              <a:t>The painting </a:t>
            </a:r>
            <a:r>
              <a:rPr lang="en-US" sz="4000" i="1" dirty="0">
                <a:cs typeface="Times New Roman" charset="0"/>
              </a:rPr>
              <a:t>the savage </a:t>
            </a:r>
            <a:r>
              <a:rPr lang="en-US" sz="4000" i="1" dirty="0" smtClean="0">
                <a:cs typeface="Times New Roman" charset="0"/>
              </a:rPr>
              <a:t>family</a:t>
            </a:r>
            <a:endParaRPr lang="en-US" sz="4000" dirty="0"/>
          </a:p>
        </p:txBody>
      </p:sp>
      <p:sp>
        <p:nvSpPr>
          <p:cNvPr id="3" name="Content Placeholder 2"/>
          <p:cNvSpPr>
            <a:spLocks noGrp="1"/>
          </p:cNvSpPr>
          <p:nvPr>
            <p:ph idx="1"/>
          </p:nvPr>
        </p:nvSpPr>
        <p:spPr>
          <a:xfrm>
            <a:off x="457200" y="6096000"/>
            <a:ext cx="5029200" cy="533400"/>
          </a:xfrm>
        </p:spPr>
        <p:txBody>
          <a:bodyPr/>
          <a:lstStyle/>
          <a:p>
            <a:pPr marL="0" indent="0">
              <a:lnSpc>
                <a:spcPct val="75000"/>
              </a:lnSpc>
              <a:buNone/>
            </a:pPr>
            <a:r>
              <a:rPr lang="en-US" sz="1600" b="1" i="1" dirty="0">
                <a:latin typeface="Times New Roman" pitchFamily="-1" charset="0"/>
              </a:rPr>
              <a:t>The Savage Family</a:t>
            </a:r>
            <a:r>
              <a:rPr lang="en-US" sz="1600" b="1" dirty="0">
                <a:latin typeface="Times New Roman" pitchFamily="-1" charset="0"/>
              </a:rPr>
              <a:t>, a 1779 painting by </a:t>
            </a:r>
            <a:r>
              <a:rPr lang="en-US" sz="1600" b="1" dirty="0" smtClean="0">
                <a:latin typeface="Times New Roman" pitchFamily="-1" charset="0"/>
              </a:rPr>
              <a:t>the New </a:t>
            </a:r>
            <a:r>
              <a:rPr lang="en-US" sz="1600" b="1" dirty="0">
                <a:latin typeface="Times New Roman" pitchFamily="-1" charset="0"/>
              </a:rPr>
              <a:t>England artist Edward </a:t>
            </a:r>
            <a:r>
              <a:rPr lang="en-US" sz="1600" b="1" dirty="0" smtClean="0">
                <a:latin typeface="Times New Roman" pitchFamily="-1" charset="0"/>
              </a:rPr>
              <a:t>Savage.</a:t>
            </a:r>
            <a:endParaRPr lang="en-US" sz="1600" b="1" dirty="0">
              <a:latin typeface="Times New Roman" pitchFamily="-1" charset="0"/>
            </a:endParaRPr>
          </a:p>
        </p:txBody>
      </p:sp>
      <p:pic>
        <p:nvPicPr>
          <p:cNvPr id="41988" name="Picture 6" descr="A painting shows several generations of a large Puritan family."/>
          <p:cNvPicPr>
            <a:picLocks noChangeAspect="1" noChangeArrowheads="1"/>
          </p:cNvPicPr>
          <p:nvPr/>
        </p:nvPicPr>
        <p:blipFill>
          <a:blip r:embed="rId3"/>
          <a:srcRect/>
          <a:stretch>
            <a:fillRect/>
          </a:stretch>
        </p:blipFill>
        <p:spPr bwMode="auto">
          <a:xfrm>
            <a:off x="1825752" y="1524000"/>
            <a:ext cx="5486400" cy="4244975"/>
          </a:xfrm>
          <a:prstGeom prst="rect">
            <a:avLst/>
          </a:prstGeom>
          <a:noFill/>
          <a:ln w="9525">
            <a:noFill/>
            <a:miter lim="800000"/>
            <a:headEnd/>
            <a:tailEnd/>
          </a:ln>
        </p:spPr>
      </p:pic>
      <p:sp>
        <p:nvSpPr>
          <p:cNvPr id="4198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Massachusett's Government &amp; Society</a:t>
            </a:r>
            <a:endParaRPr lang="en-US" dirty="0"/>
          </a:p>
        </p:txBody>
      </p:sp>
      <p:sp>
        <p:nvSpPr>
          <p:cNvPr id="3" name="Content Placeholder 2"/>
          <p:cNvSpPr>
            <a:spLocks noGrp="1"/>
          </p:cNvSpPr>
          <p:nvPr>
            <p:ph idx="1"/>
          </p:nvPr>
        </p:nvSpPr>
        <p:spPr/>
        <p:txBody>
          <a:bodyPr/>
          <a:lstStyle/>
          <a:p>
            <a:r>
              <a:rPr lang="en-US"/>
              <a:t>Self-governing towns</a:t>
            </a:r>
            <a:endParaRPr lang="en-US" dirty="0"/>
          </a:p>
          <a:p>
            <a:pPr lvl="1"/>
            <a:r>
              <a:rPr lang="en-US"/>
              <a:t>each had a Congregational Church &amp; school</a:t>
            </a:r>
            <a:endParaRPr lang="en-US" dirty="0"/>
          </a:p>
          <a:p>
            <a:pPr lvl="1"/>
            <a:r>
              <a:rPr lang="en-US"/>
              <a:t>Harvard est. 1636</a:t>
            </a:r>
            <a:endParaRPr lang="en-US" dirty="0"/>
          </a:p>
          <a:p>
            <a:pPr lvl="1"/>
            <a:r>
              <a:rPr lang="en-US"/>
              <a:t>freemen elected the governor</a:t>
            </a:r>
            <a:endParaRPr lang="en-US" dirty="0"/>
          </a:p>
          <a:p>
            <a:endParaRPr lang="en-US" dirty="0"/>
          </a:p>
          <a:p>
            <a:pPr lvl="1"/>
            <a:endParaRPr lang="en-US" dirty="0"/>
          </a:p>
        </p:txBody>
      </p:sp>
    </p:spTree>
    <p:extLst>
      <p:ext uri="{BB962C8B-B14F-4D97-AF65-F5344CB8AC3E}">
        <p14:creationId xmlns:p14="http://schemas.microsoft.com/office/powerpoint/2010/main" val="1167999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229600" cy="1143000"/>
          </a:xfrm>
        </p:spPr>
        <p:txBody>
          <a:bodyPr/>
          <a:lstStyle/>
          <a:p>
            <a:r>
              <a:rPr lang="en-US" sz="3800" dirty="0">
                <a:cs typeface="Times New Roman" charset="0"/>
              </a:rPr>
              <a:t>Banner of </a:t>
            </a:r>
            <a:r>
              <a:rPr lang="en-US" sz="3800" dirty="0" smtClean="0">
                <a:cs typeface="Times New Roman" charset="0"/>
              </a:rPr>
              <a:t>Harvard building</a:t>
            </a:r>
            <a:endParaRPr lang="en-US" sz="3800" dirty="0"/>
          </a:p>
        </p:txBody>
      </p:sp>
      <p:sp>
        <p:nvSpPr>
          <p:cNvPr id="3" name="Content Placeholder 2"/>
          <p:cNvSpPr>
            <a:spLocks noGrp="1"/>
          </p:cNvSpPr>
          <p:nvPr>
            <p:ph idx="1"/>
          </p:nvPr>
        </p:nvSpPr>
        <p:spPr>
          <a:xfrm>
            <a:off x="228600" y="6096000"/>
            <a:ext cx="5715000" cy="533400"/>
          </a:xfrm>
        </p:spPr>
        <p:txBody>
          <a:bodyPr/>
          <a:lstStyle/>
          <a:p>
            <a:pPr marL="0" indent="0">
              <a:lnSpc>
                <a:spcPct val="75000"/>
              </a:lnSpc>
              <a:buNone/>
            </a:pPr>
            <a:r>
              <a:rPr lang="en-US" sz="1600" b="1" dirty="0">
                <a:latin typeface="Times New Roman" pitchFamily="-1" charset="0"/>
              </a:rPr>
              <a:t>An embroidered banner depicting the </a:t>
            </a:r>
            <a:r>
              <a:rPr lang="en-US" sz="1600" b="1" dirty="0" smtClean="0">
                <a:latin typeface="Times New Roman" pitchFamily="-1" charset="0"/>
              </a:rPr>
              <a:t>main building </a:t>
            </a:r>
            <a:r>
              <a:rPr lang="en-US" sz="1600" b="1" dirty="0">
                <a:latin typeface="Times New Roman" pitchFamily="-1" charset="0"/>
              </a:rPr>
              <a:t>at </a:t>
            </a:r>
            <a:r>
              <a:rPr lang="en-US" sz="1600" b="1" dirty="0" smtClean="0">
                <a:latin typeface="Times New Roman" pitchFamily="-1" charset="0"/>
              </a:rPr>
              <a:t>Harvard.</a:t>
            </a:r>
            <a:endParaRPr lang="en-US" sz="1600" b="1" dirty="0">
              <a:latin typeface="Times New Roman" pitchFamily="-1" charset="0"/>
            </a:endParaRPr>
          </a:p>
        </p:txBody>
      </p:sp>
      <p:pic>
        <p:nvPicPr>
          <p:cNvPr id="43012" name="Picture 12" descr="An embroidered banner depicts a large brick building and two angels holding a banner above the building."/>
          <p:cNvPicPr>
            <a:picLocks noChangeAspect="1" noChangeArrowheads="1"/>
          </p:cNvPicPr>
          <p:nvPr/>
        </p:nvPicPr>
        <p:blipFill>
          <a:blip r:embed="rId3"/>
          <a:srcRect/>
          <a:stretch>
            <a:fillRect/>
          </a:stretch>
        </p:blipFill>
        <p:spPr bwMode="auto">
          <a:xfrm>
            <a:off x="1828800" y="1371600"/>
            <a:ext cx="5486400" cy="4572000"/>
          </a:xfrm>
          <a:prstGeom prst="rect">
            <a:avLst/>
          </a:prstGeom>
          <a:noFill/>
          <a:ln w="9525">
            <a:noFill/>
            <a:miter lim="800000"/>
            <a:headEnd/>
            <a:tailEnd/>
          </a:ln>
        </p:spPr>
      </p:pic>
      <p:sp>
        <p:nvSpPr>
          <p:cNvPr id="4301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dirty="0">
                <a:latin typeface="Times New Roman" pitchFamily="-1" charset="0"/>
              </a:rPr>
              <a:t>Give Me Liberty!: An American History, 4th Edition</a:t>
            </a:r>
          </a:p>
          <a:p>
            <a:pPr algn="r">
              <a:spcBef>
                <a:spcPct val="20000"/>
              </a:spcBef>
            </a:pPr>
            <a:r>
              <a:rPr lang="en-US" sz="800" dirty="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New Englanders Divided: Religion</a:t>
            </a:r>
          </a:p>
        </p:txBody>
      </p:sp>
      <p:sp>
        <p:nvSpPr>
          <p:cNvPr id="45059" name="Rectangle 3"/>
          <p:cNvSpPr>
            <a:spLocks noGrp="1" noChangeArrowheads="1"/>
          </p:cNvSpPr>
          <p:nvPr>
            <p:ph idx="1"/>
          </p:nvPr>
        </p:nvSpPr>
        <p:spPr>
          <a:xfrm>
            <a:off x="131719" y="2057400"/>
            <a:ext cx="8839244" cy="4572000"/>
          </a:xfrm>
        </p:spPr>
        <p:txBody>
          <a:bodyPr/>
          <a:lstStyle/>
          <a:p>
            <a:pPr eaLnBrk="1" hangingPunct="1"/>
            <a:r>
              <a:rPr lang="en-US" dirty="0">
                <a:latin typeface="Times New Roman" pitchFamily="-1" charset="0"/>
                <a:ea typeface="ＭＳ Ｐゴシック" pitchFamily="-1" charset="-128"/>
                <a:cs typeface="Times New Roman" pitchFamily="-1" charset="0"/>
              </a:rPr>
              <a:t>Roger Williams</a:t>
            </a:r>
          </a:p>
          <a:p>
            <a:pPr lvl="1" eaLnBrk="1" hangingPunct="1"/>
            <a:r>
              <a:rPr lang="en-US" dirty="0">
                <a:latin typeface="Times New Roman" pitchFamily="-1" charset="0"/>
                <a:ea typeface="ＭＳ Ｐゴシック" pitchFamily="-1" charset="-128"/>
                <a:cs typeface="Times New Roman" pitchFamily="-1" charset="0"/>
              </a:rPr>
              <a:t>Puritan minister who preached that any citizen ought to be free to practice whatever religion they chose</a:t>
            </a:r>
          </a:p>
          <a:p>
            <a:pPr lvl="1" eaLnBrk="1" hangingPunct="1"/>
            <a:r>
              <a:rPr lang="en-US" dirty="0">
                <a:latin typeface="Times New Roman" pitchFamily="-1" charset="0"/>
                <a:ea typeface="ＭＳ Ｐゴシック" pitchFamily="-1" charset="-128"/>
                <a:cs typeface="Times New Roman" pitchFamily="-1" charset="0"/>
              </a:rPr>
              <a:t>Wanted to separate church &amp; state</a:t>
            </a:r>
          </a:p>
          <a:p>
            <a:pPr lvl="1" eaLnBrk="1" hangingPunct="1"/>
            <a:r>
              <a:rPr lang="en-US" dirty="0">
                <a:latin typeface="Times New Roman" pitchFamily="-1" charset="0"/>
                <a:ea typeface="ＭＳ Ｐゴシック" pitchFamily="-1" charset="-128"/>
                <a:cs typeface="Times New Roman" pitchFamily="-1" charset="0"/>
              </a:rPr>
              <a:t>Banished from Massachusetts in 1636</a:t>
            </a:r>
          </a:p>
          <a:p>
            <a:pPr lvl="2" eaLnBrk="1" hangingPunct="1"/>
            <a:r>
              <a:rPr lang="en-US" dirty="0">
                <a:latin typeface="Times New Roman" pitchFamily="-1" charset="0"/>
                <a:ea typeface="ＭＳ Ｐゴシック" pitchFamily="-1" charset="-128"/>
                <a:cs typeface="Times New Roman" pitchFamily="-1" charset="0"/>
              </a:rPr>
              <a:t>He and his followers moved south to found Rhode Island</a:t>
            </a:r>
          </a:p>
          <a:p>
            <a:pPr lvl="1" eaLnBrk="1" hangingPunct="1"/>
            <a:endParaRPr lang="en-US" dirty="0">
              <a:latin typeface="Times New Roman" pitchFamily="-1" charset="0"/>
              <a:ea typeface="ＭＳ Ｐゴシック" pitchFamily="-1" charset="-128"/>
              <a:cs typeface="Times New Roman" pitchFamily="-1" charset="0"/>
            </a:endParaRPr>
          </a:p>
          <a:p>
            <a:pPr eaLnBrk="1" hangingPunct="1"/>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4000" dirty="0">
                <a:cs typeface="Times New Roman" charset="0"/>
              </a:rPr>
              <a:t>Portrait of Mary </a:t>
            </a:r>
            <a:r>
              <a:rPr lang="en-US" sz="4000" dirty="0" smtClean="0">
                <a:cs typeface="Times New Roman" charset="0"/>
              </a:rPr>
              <a:t>Tudor</a:t>
            </a:r>
            <a:endParaRPr lang="en-US" sz="4000" dirty="0"/>
          </a:p>
        </p:txBody>
      </p:sp>
      <p:sp>
        <p:nvSpPr>
          <p:cNvPr id="3" name="Content Placeholder 2"/>
          <p:cNvSpPr>
            <a:spLocks noGrp="1"/>
          </p:cNvSpPr>
          <p:nvPr>
            <p:ph idx="1"/>
          </p:nvPr>
        </p:nvSpPr>
        <p:spPr>
          <a:xfrm>
            <a:off x="609600" y="6096000"/>
            <a:ext cx="5029200" cy="533400"/>
          </a:xfrm>
        </p:spPr>
        <p:txBody>
          <a:bodyPr/>
          <a:lstStyle/>
          <a:p>
            <a:pPr marL="0" indent="0">
              <a:lnSpc>
                <a:spcPct val="75000"/>
              </a:lnSpc>
              <a:buNone/>
            </a:pPr>
            <a:r>
              <a:rPr lang="en-US" sz="1600" b="1" dirty="0">
                <a:latin typeface="Times New Roman" pitchFamily="-1" charset="0"/>
              </a:rPr>
              <a:t>Mary Tudor, the queen who tried to </a:t>
            </a:r>
            <a:r>
              <a:rPr lang="en-US" sz="1600" b="1" dirty="0" smtClean="0">
                <a:latin typeface="Times New Roman" pitchFamily="-1" charset="0"/>
              </a:rPr>
              <a:t>restore Catholicism </a:t>
            </a:r>
            <a:r>
              <a:rPr lang="en-US" sz="1600" b="1" dirty="0">
                <a:latin typeface="Times New Roman" pitchFamily="-1" charset="0"/>
              </a:rPr>
              <a:t>in England</a:t>
            </a:r>
            <a:r>
              <a:rPr lang="en-US" sz="1600" b="1" dirty="0" smtClean="0">
                <a:latin typeface="Times New Roman" pitchFamily="-1" charset="0"/>
              </a:rPr>
              <a:t>.</a:t>
            </a:r>
            <a:endParaRPr lang="en-US" sz="1600" b="1" dirty="0">
              <a:latin typeface="Times New Roman" pitchFamily="-1" charset="0"/>
            </a:endParaRPr>
          </a:p>
        </p:txBody>
      </p:sp>
      <p:pic>
        <p:nvPicPr>
          <p:cNvPr id="7172" name="Picture 17" descr="A painting shows Mary Tudor seated on a throne."/>
          <p:cNvPicPr>
            <a:picLocks noChangeAspect="1" noChangeArrowheads="1"/>
          </p:cNvPicPr>
          <p:nvPr/>
        </p:nvPicPr>
        <p:blipFill>
          <a:blip r:embed="rId3"/>
          <a:srcRect/>
          <a:stretch>
            <a:fillRect/>
          </a:stretch>
        </p:blipFill>
        <p:spPr bwMode="auto">
          <a:xfrm>
            <a:off x="2743200" y="993775"/>
            <a:ext cx="3657600" cy="4870450"/>
          </a:xfrm>
          <a:prstGeom prst="rect">
            <a:avLst/>
          </a:prstGeom>
          <a:noFill/>
          <a:ln w="9525">
            <a:noFill/>
            <a:miter lim="800000"/>
            <a:headEnd/>
            <a:tailEnd/>
          </a:ln>
        </p:spPr>
      </p:pic>
      <p:sp>
        <p:nvSpPr>
          <p:cNvPr id="7170" name="Rectangle 15"/>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2462"/>
          </a:xfrm>
        </p:spPr>
        <p:txBody>
          <a:bodyPr/>
          <a:lstStyle/>
          <a:p>
            <a:r>
              <a:rPr lang="en-US" sz="3600" dirty="0" smtClean="0">
                <a:cs typeface="Times New Roman" charset="0"/>
              </a:rPr>
              <a:t>Portrait of roger </a:t>
            </a:r>
            <a:r>
              <a:rPr lang="en-US" sz="3600" dirty="0">
                <a:cs typeface="Times New Roman" charset="0"/>
              </a:rPr>
              <a:t>W</a:t>
            </a:r>
            <a:r>
              <a:rPr lang="en-US" sz="3600" dirty="0" smtClean="0">
                <a:cs typeface="Times New Roman" charset="0"/>
              </a:rPr>
              <a:t>illiams</a:t>
            </a:r>
            <a:endParaRPr lang="en-US" sz="3600" dirty="0"/>
          </a:p>
        </p:txBody>
      </p:sp>
      <p:pic>
        <p:nvPicPr>
          <p:cNvPr id="47108" name="Picture 3" descr="A portrait shows Roger Williams."/>
          <p:cNvPicPr>
            <a:picLocks noChangeAspect="1" noChangeArrowheads="1"/>
          </p:cNvPicPr>
          <p:nvPr/>
        </p:nvPicPr>
        <p:blipFill>
          <a:blip r:embed="rId3"/>
          <a:srcRect/>
          <a:stretch>
            <a:fillRect/>
          </a:stretch>
        </p:blipFill>
        <p:spPr bwMode="auto">
          <a:xfrm>
            <a:off x="2636044" y="927100"/>
            <a:ext cx="3719512" cy="5054600"/>
          </a:xfrm>
          <a:prstGeom prst="rect">
            <a:avLst/>
          </a:prstGeom>
          <a:noFill/>
          <a:ln w="9525">
            <a:noFill/>
            <a:miter lim="800000"/>
            <a:headEnd/>
            <a:tailEnd/>
          </a:ln>
        </p:spPr>
      </p:pic>
      <p:sp>
        <p:nvSpPr>
          <p:cNvPr id="4710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solidFill>
                  <a:srgbClr val="FFFFFF"/>
                </a:solidFill>
                <a:latin typeface="Times New Roman" pitchFamily="-1" charset="0"/>
              </a:rPr>
              <a:t>Give Me Liberty!: An American History, 4th Edition</a:t>
            </a:r>
          </a:p>
          <a:p>
            <a:pPr algn="r">
              <a:spcBef>
                <a:spcPct val="20000"/>
              </a:spcBef>
            </a:pPr>
            <a:r>
              <a:rPr lang="en-US" sz="800">
                <a:solidFill>
                  <a:srgbClr val="FFFFFF"/>
                </a:solidFill>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73224"/>
          </a:xfrm>
        </p:spPr>
        <p:txBody>
          <a:bodyPr/>
          <a:lstStyle/>
          <a:p>
            <a:r>
              <a:rPr lang="en-US"/>
              <a:t>Rhode Island &amp; Connecticut</a:t>
            </a:r>
            <a:endParaRPr lang="en-US" dirty="0"/>
          </a:p>
        </p:txBody>
      </p:sp>
      <p:sp>
        <p:nvSpPr>
          <p:cNvPr id="3" name="Content Placeholder 2"/>
          <p:cNvSpPr>
            <a:spLocks noGrp="1"/>
          </p:cNvSpPr>
          <p:nvPr>
            <p:ph idx="1"/>
          </p:nvPr>
        </p:nvSpPr>
        <p:spPr>
          <a:xfrm>
            <a:off x="50800" y="1284288"/>
            <a:ext cx="9073912" cy="5476875"/>
          </a:xfrm>
        </p:spPr>
        <p:txBody>
          <a:bodyPr/>
          <a:lstStyle/>
          <a:p>
            <a:r>
              <a:rPr lang="en-US"/>
              <a:t>Rhode Island </a:t>
            </a:r>
            <a:endParaRPr lang="en-US" dirty="0"/>
          </a:p>
          <a:p>
            <a:pPr lvl="1"/>
            <a:r>
              <a:rPr lang="en-US"/>
              <a:t>becomes a beacon of religious freedom &amp; democratic government</a:t>
            </a:r>
            <a:endParaRPr lang="en-US" dirty="0"/>
          </a:p>
          <a:p>
            <a:pPr lvl="2"/>
            <a:r>
              <a:rPr lang="en-US"/>
              <a:t>no est. church</a:t>
            </a:r>
            <a:endParaRPr lang="en-US" dirty="0"/>
          </a:p>
          <a:p>
            <a:pPr lvl="2"/>
            <a:r>
              <a:rPr lang="en-US"/>
              <a:t>no religious qualifications for voting</a:t>
            </a:r>
            <a:endParaRPr lang="en-US" dirty="0"/>
          </a:p>
          <a:p>
            <a:pPr lvl="2"/>
            <a:r>
              <a:rPr lang="en-US"/>
              <a:t>no requirement to attend church</a:t>
            </a:r>
            <a:endParaRPr lang="en-US" dirty="0"/>
          </a:p>
          <a:p>
            <a:r>
              <a:rPr lang="en-US"/>
              <a:t>Connecticut</a:t>
            </a:r>
            <a:endParaRPr lang="en-US" dirty="0"/>
          </a:p>
          <a:p>
            <a:pPr lvl="1"/>
            <a:r>
              <a:rPr lang="en-US"/>
              <a:t>New Haven &amp; Hartford were also spinoffs of the Massachusetts Bay Colony</a:t>
            </a:r>
            <a:endParaRPr lang="en-US" dirty="0"/>
          </a:p>
          <a:p>
            <a:pPr lvl="2"/>
            <a:r>
              <a:rPr lang="en-US"/>
              <a:t>joined to form Connecticut in 1662</a:t>
            </a:r>
            <a:endParaRPr lang="en-US" dirty="0"/>
          </a:p>
        </p:txBody>
      </p:sp>
    </p:spTree>
    <p:extLst>
      <p:ext uri="{BB962C8B-B14F-4D97-AF65-F5344CB8AC3E}">
        <p14:creationId xmlns:p14="http://schemas.microsoft.com/office/powerpoint/2010/main" val="3092666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76200"/>
            <a:ext cx="8229600" cy="990600"/>
          </a:xfrm>
        </p:spPr>
        <p:txBody>
          <a:bodyPr/>
          <a:lstStyle/>
          <a:p>
            <a:r>
              <a:rPr lang="en-US" sz="3200" dirty="0">
                <a:cs typeface="Times New Roman" charset="0"/>
              </a:rPr>
              <a:t>Map of new </a:t>
            </a:r>
            <a:r>
              <a:rPr lang="en-US" sz="3200" dirty="0" err="1">
                <a:cs typeface="Times New Roman" charset="0"/>
              </a:rPr>
              <a:t>england</a:t>
            </a:r>
            <a:r>
              <a:rPr lang="en-US" sz="3200" dirty="0">
                <a:cs typeface="Times New Roman" charset="0"/>
              </a:rPr>
              <a:t> </a:t>
            </a:r>
            <a:r>
              <a:rPr lang="en-US" sz="3200" dirty="0" smtClean="0">
                <a:cs typeface="Times New Roman" charset="0"/>
              </a:rPr>
              <a:t>settlements</a:t>
            </a:r>
            <a:endParaRPr lang="en-US" sz="3200" dirty="0"/>
          </a:p>
        </p:txBody>
      </p:sp>
      <p:sp>
        <p:nvSpPr>
          <p:cNvPr id="3" name="Content Placeholder 2"/>
          <p:cNvSpPr>
            <a:spLocks noGrp="1"/>
          </p:cNvSpPr>
          <p:nvPr>
            <p:ph idx="1"/>
          </p:nvPr>
        </p:nvSpPr>
        <p:spPr>
          <a:xfrm>
            <a:off x="457200" y="6248400"/>
            <a:ext cx="5029200" cy="381000"/>
          </a:xfrm>
        </p:spPr>
        <p:txBody>
          <a:bodyPr/>
          <a:lstStyle/>
          <a:p>
            <a:pPr marL="0" indent="0">
              <a:buNone/>
            </a:pPr>
            <a:r>
              <a:rPr lang="en-US" sz="1600" dirty="0">
                <a:latin typeface="Times New Roman" pitchFamily="-1" charset="0"/>
              </a:rPr>
              <a:t>Map 2.2 </a:t>
            </a:r>
            <a:r>
              <a:rPr lang="en-US" sz="1600" b="1" dirty="0">
                <a:latin typeface="Times New Roman" pitchFamily="-1" charset="0"/>
              </a:rPr>
              <a:t>English Settlement in New England, ca. </a:t>
            </a:r>
            <a:r>
              <a:rPr lang="en-US" sz="1600" b="1" dirty="0" smtClean="0">
                <a:latin typeface="Times New Roman" pitchFamily="-1" charset="0"/>
              </a:rPr>
              <a:t>1640</a:t>
            </a:r>
            <a:r>
              <a:rPr lang="en-US" sz="1600" dirty="0" smtClean="0"/>
              <a:t>.</a:t>
            </a:r>
            <a:endParaRPr lang="en-US" sz="1600" b="1" dirty="0">
              <a:latin typeface="Times New Roman" pitchFamily="-1" charset="0"/>
            </a:endParaRPr>
          </a:p>
        </p:txBody>
      </p:sp>
      <p:pic>
        <p:nvPicPr>
          <p:cNvPr id="46084" name="Picture 6" descr="A map shows the English settlements of Massachusetts, Plymouth, Rhode Island, Connecticut, and New Haven in New England circa 1640. The map shows the five major settlements of New England circa 1640. Massachusetts extends from a little south of Boston up the coast of Maine as well as about 75 miles inland from the Boston/Salem area. Plymouth covers all of southern Massachusetts. Rhode Island covers the seacoast of Narragansett Bay. Connecticut extends from the Atlantic coast inland along the Connecticut and Thames Rivers. New Haven encompasses the seacoast of southwestern Connecticut and parts of Long Island. All towns are on or near the seacoast or a major river."/>
          <p:cNvPicPr>
            <a:picLocks noChangeAspect="1" noChangeArrowheads="1"/>
          </p:cNvPicPr>
          <p:nvPr/>
        </p:nvPicPr>
        <p:blipFill>
          <a:blip r:embed="rId3"/>
          <a:srcRect/>
          <a:stretch>
            <a:fillRect/>
          </a:stretch>
        </p:blipFill>
        <p:spPr bwMode="auto">
          <a:xfrm>
            <a:off x="1382204" y="1168400"/>
            <a:ext cx="6403975" cy="4927600"/>
          </a:xfrm>
          <a:prstGeom prst="rect">
            <a:avLst/>
          </a:prstGeom>
          <a:noFill/>
          <a:ln w="9525">
            <a:noFill/>
            <a:miter lim="800000"/>
            <a:headEnd/>
            <a:tailEnd/>
          </a:ln>
        </p:spPr>
      </p:pic>
      <p:sp>
        <p:nvSpPr>
          <p:cNvPr id="4608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Trials of Anne Hutchinson</a:t>
            </a:r>
            <a:endParaRPr lang="en-US" dirty="0"/>
          </a:p>
        </p:txBody>
      </p:sp>
      <p:sp>
        <p:nvSpPr>
          <p:cNvPr id="3" name="Content Placeholder 2"/>
          <p:cNvSpPr>
            <a:spLocks noGrp="1"/>
          </p:cNvSpPr>
          <p:nvPr>
            <p:ph idx="1"/>
          </p:nvPr>
        </p:nvSpPr>
        <p:spPr>
          <a:xfrm>
            <a:off x="101600" y="1600200"/>
            <a:ext cx="8961438" cy="5151300"/>
          </a:xfrm>
        </p:spPr>
        <p:txBody>
          <a:bodyPr/>
          <a:lstStyle/>
          <a:p>
            <a:r>
              <a:rPr lang="en-US"/>
              <a:t>Charged that nearly all ministers were guilty of faulty preaching</a:t>
            </a:r>
            <a:endParaRPr lang="en-US" dirty="0"/>
          </a:p>
          <a:p>
            <a:r>
              <a:rPr lang="en-US"/>
              <a:t>Placed on trial for sedition in 1637</a:t>
            </a:r>
            <a:endParaRPr lang="en-US" dirty="0"/>
          </a:p>
          <a:p>
            <a:pPr lvl="1"/>
            <a:r>
              <a:rPr lang="en-US"/>
              <a:t>charged with Antinomianism</a:t>
            </a:r>
            <a:endParaRPr lang="en-US" dirty="0"/>
          </a:p>
          <a:p>
            <a:r>
              <a:rPr lang="en-US"/>
              <a:t>She and her followers were banished</a:t>
            </a:r>
            <a:endParaRPr lang="en-US" dirty="0"/>
          </a:p>
          <a:p>
            <a:pPr lvl="1"/>
            <a:r>
              <a:rPr lang="en-US"/>
              <a:t>died in a Native American attack in New York</a:t>
            </a:r>
            <a:endParaRPr lang="en-US" dirty="0"/>
          </a:p>
        </p:txBody>
      </p:sp>
    </p:spTree>
    <p:extLst>
      <p:ext uri="{BB962C8B-B14F-4D97-AF65-F5344CB8AC3E}">
        <p14:creationId xmlns:p14="http://schemas.microsoft.com/office/powerpoint/2010/main" val="99859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Religious Persecution</a:t>
            </a:r>
            <a:endParaRPr lang="en-US" dirty="0"/>
          </a:p>
        </p:txBody>
      </p:sp>
      <p:sp>
        <p:nvSpPr>
          <p:cNvPr id="3" name="Content Placeholder 2"/>
          <p:cNvSpPr>
            <a:spLocks noGrp="1"/>
          </p:cNvSpPr>
          <p:nvPr>
            <p:ph idx="1"/>
          </p:nvPr>
        </p:nvSpPr>
        <p:spPr/>
        <p:txBody>
          <a:bodyPr/>
          <a:lstStyle/>
          <a:p>
            <a:r>
              <a:rPr lang="en-US"/>
              <a:t>Quakers were hanged in Massachusetts</a:t>
            </a:r>
            <a:endParaRPr lang="en-US" dirty="0"/>
          </a:p>
          <a:p>
            <a:endParaRPr lang="en-US" dirty="0"/>
          </a:p>
          <a:p>
            <a:r>
              <a:rPr lang="en-US"/>
              <a:t>Most thought that religious tolerance violated "moral liberty"</a:t>
            </a:r>
            <a:endParaRPr lang="en-US" dirty="0"/>
          </a:p>
        </p:txBody>
      </p:sp>
    </p:spTree>
    <p:extLst>
      <p:ext uri="{BB962C8B-B14F-4D97-AF65-F5344CB8AC3E}">
        <p14:creationId xmlns:p14="http://schemas.microsoft.com/office/powerpoint/2010/main" val="1584857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err="1"/>
              <a:t>Pequot War</a:t>
            </a:r>
            <a:endParaRPr lang="en-US" dirty="0"/>
          </a:p>
        </p:txBody>
      </p:sp>
      <p:sp>
        <p:nvSpPr>
          <p:cNvPr id="48131" name="Rectangle 3"/>
          <p:cNvSpPr>
            <a:spLocks noGrp="1" noChangeArrowheads="1"/>
          </p:cNvSpPr>
          <p:nvPr>
            <p:ph idx="1"/>
          </p:nvPr>
        </p:nvSpPr>
        <p:spPr>
          <a:xfrm>
            <a:off x="173038" y="1263650"/>
            <a:ext cx="8890000" cy="5498025"/>
          </a:xfrm>
        </p:spPr>
        <p:txBody>
          <a:bodyPr/>
          <a:lstStyle/>
          <a:p>
            <a:pPr eaLnBrk="1" hangingPunct="1"/>
            <a:r>
              <a:rPr lang="en-US" dirty="0">
                <a:latin typeface="Times New Roman" pitchFamily="-1" charset="0"/>
                <a:ea typeface="ＭＳ Ｐゴシック" pitchFamily="-1" charset="-128"/>
                <a:cs typeface="Times New Roman" pitchFamily="-1" charset="0"/>
              </a:rPr>
              <a:t>A fur trader was killed by the Pequots</a:t>
            </a:r>
          </a:p>
          <a:p>
            <a:pPr eaLnBrk="1" hangingPunct="1"/>
            <a:r>
              <a:rPr lang="en-US" dirty="0">
                <a:latin typeface="Times New Roman" pitchFamily="-1" charset="0"/>
                <a:ea typeface="ＭＳ Ｐゴシック" pitchFamily="-1" charset="-128"/>
                <a:cs typeface="Times New Roman" pitchFamily="-1" charset="0"/>
              </a:rPr>
              <a:t>Colonists mount a counter attack in 1637 &amp; exterminate the tribe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cs typeface="Times New Roman" charset="0"/>
              </a:rPr>
              <a:t>Engraving of destruction of </a:t>
            </a:r>
            <a:r>
              <a:rPr lang="en-US" sz="3600" dirty="0" smtClean="0">
                <a:cs typeface="Times New Roman" charset="0"/>
              </a:rPr>
              <a:t>Pequot </a:t>
            </a:r>
            <a:r>
              <a:rPr lang="en-US" sz="3600" dirty="0">
                <a:cs typeface="Times New Roman" charset="0"/>
              </a:rPr>
              <a:t>V</a:t>
            </a:r>
            <a:r>
              <a:rPr lang="en-US" sz="3600" dirty="0" smtClean="0">
                <a:cs typeface="Times New Roman" charset="0"/>
              </a:rPr>
              <a:t>illage</a:t>
            </a:r>
            <a:endParaRPr lang="en-US" sz="3600" dirty="0"/>
          </a:p>
        </p:txBody>
      </p:sp>
      <p:sp>
        <p:nvSpPr>
          <p:cNvPr id="3" name="Content Placeholder 2"/>
          <p:cNvSpPr>
            <a:spLocks noGrp="1"/>
          </p:cNvSpPr>
          <p:nvPr>
            <p:ph idx="1"/>
          </p:nvPr>
        </p:nvSpPr>
        <p:spPr>
          <a:xfrm>
            <a:off x="457200" y="6019800"/>
            <a:ext cx="4876800" cy="609600"/>
          </a:xfrm>
        </p:spPr>
        <p:txBody>
          <a:bodyPr/>
          <a:lstStyle/>
          <a:p>
            <a:pPr marL="0" indent="0">
              <a:buNone/>
            </a:pPr>
            <a:r>
              <a:rPr lang="en-US" sz="1600" b="1" dirty="0">
                <a:latin typeface="Times New Roman" pitchFamily="-1" charset="0"/>
              </a:rPr>
              <a:t>An engraving from John Underhill’s </a:t>
            </a:r>
            <a:r>
              <a:rPr lang="en-US" sz="1600" b="1" i="1" dirty="0">
                <a:latin typeface="Times New Roman" pitchFamily="-1" charset="0"/>
              </a:rPr>
              <a:t>News from </a:t>
            </a:r>
            <a:r>
              <a:rPr lang="en-US" sz="1600" b="1" i="1" dirty="0" smtClean="0">
                <a:latin typeface="Times New Roman" pitchFamily="-1" charset="0"/>
              </a:rPr>
              <a:t>America</a:t>
            </a:r>
            <a:r>
              <a:rPr lang="en-US" sz="1600" dirty="0" smtClean="0"/>
              <a:t>.</a:t>
            </a:r>
            <a:endParaRPr lang="en-US" sz="1600" b="1" i="1" dirty="0">
              <a:latin typeface="Times New Roman" pitchFamily="-1" charset="0"/>
            </a:endParaRPr>
          </a:p>
        </p:txBody>
      </p:sp>
      <p:pic>
        <p:nvPicPr>
          <p:cNvPr id="50180" name="Picture 6" descr="An engraving shows the destruction of the Pequot village on the Mystic River. The village is shown in the center of the engraving ringed by colonial forces with guns. A second ring further out from the village depicts Indian allies with bows and arrows."/>
          <p:cNvPicPr>
            <a:picLocks noChangeAspect="1" noChangeArrowheads="1"/>
          </p:cNvPicPr>
          <p:nvPr/>
        </p:nvPicPr>
        <p:blipFill>
          <a:blip r:embed="rId3"/>
          <a:srcRect l="932" t="2098" r="1741" b="1575"/>
          <a:stretch>
            <a:fillRect/>
          </a:stretch>
        </p:blipFill>
        <p:spPr bwMode="auto">
          <a:xfrm>
            <a:off x="1947545" y="1447800"/>
            <a:ext cx="5340350" cy="4397375"/>
          </a:xfrm>
          <a:prstGeom prst="rect">
            <a:avLst/>
          </a:prstGeom>
          <a:noFill/>
          <a:ln w="9525">
            <a:noFill/>
            <a:miter lim="800000"/>
            <a:headEnd/>
            <a:tailEnd/>
          </a:ln>
        </p:spPr>
      </p:pic>
      <p:sp>
        <p:nvSpPr>
          <p:cNvPr id="5017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7029" y="-132365"/>
            <a:ext cx="8229600" cy="1143000"/>
          </a:xfrm>
        </p:spPr>
        <p:txBody>
          <a:bodyPr/>
          <a:lstStyle/>
          <a:p>
            <a:pPr eaLnBrk="1" hangingPunct="1">
              <a:defRPr/>
            </a:pPr>
            <a:r>
              <a:rPr lang="en-US" dirty="0"/>
              <a:t>New England Economy</a:t>
            </a:r>
          </a:p>
        </p:txBody>
      </p:sp>
      <p:sp>
        <p:nvSpPr>
          <p:cNvPr id="51203" name="Rectangle 3"/>
          <p:cNvSpPr>
            <a:spLocks noGrp="1" noChangeArrowheads="1"/>
          </p:cNvSpPr>
          <p:nvPr>
            <p:ph idx="1"/>
          </p:nvPr>
        </p:nvSpPr>
        <p:spPr>
          <a:xfrm>
            <a:off x="19050" y="632900"/>
            <a:ext cx="9094788" cy="6220338"/>
          </a:xfrm>
        </p:spPr>
        <p:txBody>
          <a:bodyPr/>
          <a:lstStyle/>
          <a:p>
            <a:pPr eaLnBrk="1" hangingPunct="1"/>
            <a:r>
              <a:rPr lang="en-US" dirty="0">
                <a:latin typeface="Times New Roman" pitchFamily="-1" charset="0"/>
                <a:ea typeface="ＭＳ Ｐゴシック" pitchFamily="-1" charset="-128"/>
                <a:cs typeface="Times New Roman" pitchFamily="-1" charset="0"/>
              </a:rPr>
              <a:t>most migrants were textile craftsmen &amp; farmers</a:t>
            </a:r>
          </a:p>
          <a:p>
            <a:pPr eaLnBrk="1" hangingPunct="1"/>
            <a:r>
              <a:rPr lang="en-US" dirty="0">
                <a:latin typeface="Times New Roman" pitchFamily="-1" charset="0"/>
                <a:ea typeface="ＭＳ Ｐゴシック" pitchFamily="-1" charset="-128"/>
                <a:cs typeface="Times New Roman" pitchFamily="-1" charset="0"/>
              </a:rPr>
              <a:t>exported fish &amp; timber</a:t>
            </a:r>
          </a:p>
          <a:p>
            <a:pPr lvl="1" eaLnBrk="1" hangingPunct="1"/>
            <a:r>
              <a:rPr lang="en-US" dirty="0">
                <a:latin typeface="Times New Roman" pitchFamily="-1" charset="0"/>
                <a:ea typeface="ＭＳ Ｐゴシック" pitchFamily="-1" charset="-128"/>
                <a:cs typeface="Times New Roman" pitchFamily="-1" charset="0"/>
              </a:rPr>
              <a:t>family farms were still central </a:t>
            </a:r>
          </a:p>
          <a:p>
            <a:pPr eaLnBrk="1" hangingPunct="1"/>
            <a:r>
              <a:rPr lang="en-US" dirty="0">
                <a:latin typeface="Times New Roman" pitchFamily="-1" charset="0"/>
                <a:ea typeface="ＭＳ Ｐゴシック" pitchFamily="-1" charset="-128"/>
                <a:cs typeface="Times New Roman" pitchFamily="-1" charset="0"/>
              </a:rPr>
              <a:t>Wealth was more evenly distributed than in the Chesapeake</a:t>
            </a:r>
          </a:p>
          <a:p>
            <a:pPr lvl="1" eaLnBrk="1" hangingPunct="1"/>
            <a:r>
              <a:rPr lang="en-US" dirty="0">
                <a:latin typeface="Times New Roman" pitchFamily="-1" charset="0"/>
                <a:ea typeface="ＭＳ Ｐゴシック" pitchFamily="-1" charset="-128"/>
                <a:cs typeface="Times New Roman" pitchFamily="-1" charset="0"/>
              </a:rPr>
              <a:t>powerful merchant class rose in the mid to late 17th century due to their trade with the British empire</a:t>
            </a:r>
          </a:p>
          <a:p>
            <a:pPr lvl="2" eaLnBrk="1" hangingPunct="1"/>
            <a:r>
              <a:rPr lang="en-US" dirty="0">
                <a:latin typeface="Times New Roman" pitchFamily="-1" charset="0"/>
                <a:ea typeface="ＭＳ Ｐゴシック" pitchFamily="-1" charset="-128"/>
                <a:cs typeface="Times New Roman" pitchFamily="-1" charset="0"/>
              </a:rPr>
              <a:t>Portsmith, New Hampshire est. after conflict with the church over materialism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charset="0"/>
              </a:rPr>
              <a:t>Portrait of </a:t>
            </a:r>
            <a:r>
              <a:rPr lang="en-US" dirty="0" smtClean="0">
                <a:cs typeface="Times New Roman" charset="0"/>
              </a:rPr>
              <a:t>Thomas Smith</a:t>
            </a:r>
            <a:endParaRPr lang="en-US" dirty="0"/>
          </a:p>
        </p:txBody>
      </p:sp>
      <p:sp>
        <p:nvSpPr>
          <p:cNvPr id="3" name="Content Placeholder 2"/>
          <p:cNvSpPr>
            <a:spLocks noGrp="1"/>
          </p:cNvSpPr>
          <p:nvPr>
            <p:ph idx="1"/>
          </p:nvPr>
        </p:nvSpPr>
        <p:spPr>
          <a:xfrm>
            <a:off x="457200" y="6096000"/>
            <a:ext cx="5181600" cy="533400"/>
          </a:xfrm>
        </p:spPr>
        <p:txBody>
          <a:bodyPr/>
          <a:lstStyle/>
          <a:p>
            <a:pPr marL="0" indent="0">
              <a:lnSpc>
                <a:spcPct val="75000"/>
              </a:lnSpc>
              <a:buNone/>
            </a:pPr>
            <a:r>
              <a:rPr lang="en-US" sz="1600" b="1" dirty="0">
                <a:latin typeface="Times New Roman" pitchFamily="-1" charset="0"/>
              </a:rPr>
              <a:t>A self-portrait from around 1680, </a:t>
            </a:r>
            <a:r>
              <a:rPr lang="en-US" sz="1600" b="1" dirty="0" smtClean="0">
                <a:latin typeface="Times New Roman" pitchFamily="-1" charset="0"/>
              </a:rPr>
              <a:t>painted by </a:t>
            </a:r>
            <a:r>
              <a:rPr lang="en-US" sz="1600" b="1" dirty="0">
                <a:latin typeface="Times New Roman" pitchFamily="-1" charset="0"/>
              </a:rPr>
              <a:t>Thomas </a:t>
            </a:r>
            <a:r>
              <a:rPr lang="en-US" sz="1600" b="1" dirty="0" smtClean="0">
                <a:latin typeface="Times New Roman" pitchFamily="-1" charset="0"/>
              </a:rPr>
              <a:t>Smith</a:t>
            </a:r>
            <a:r>
              <a:rPr lang="en-US" sz="1600" dirty="0" smtClean="0"/>
              <a:t>.</a:t>
            </a:r>
            <a:endParaRPr lang="en-US" sz="1600" b="1" dirty="0">
              <a:latin typeface="Times New Roman" pitchFamily="-1" charset="0"/>
            </a:endParaRPr>
          </a:p>
        </p:txBody>
      </p:sp>
      <p:pic>
        <p:nvPicPr>
          <p:cNvPr id="52228" name="Picture 6" descr="A self-portrait shows Thomas Smith dressed in fashionable clothing and with his hand on a skull. There is a scene of a naval battle in the left background."/>
          <p:cNvPicPr>
            <a:picLocks noChangeAspect="1" noChangeArrowheads="1"/>
          </p:cNvPicPr>
          <p:nvPr/>
        </p:nvPicPr>
        <p:blipFill>
          <a:blip r:embed="rId3"/>
          <a:srcRect/>
          <a:stretch>
            <a:fillRect/>
          </a:stretch>
        </p:blipFill>
        <p:spPr bwMode="auto">
          <a:xfrm>
            <a:off x="2738565" y="1447800"/>
            <a:ext cx="3660775" cy="4267200"/>
          </a:xfrm>
          <a:prstGeom prst="rect">
            <a:avLst/>
          </a:prstGeom>
          <a:noFill/>
          <a:ln w="9525">
            <a:noFill/>
            <a:miter lim="800000"/>
            <a:headEnd/>
            <a:tailEnd/>
          </a:ln>
        </p:spPr>
      </p:pic>
      <p:sp>
        <p:nvSpPr>
          <p:cNvPr id="52226"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Half-way covenant</a:t>
            </a:r>
            <a:endParaRPr lang="en-US" dirty="0"/>
          </a:p>
        </p:txBody>
      </p:sp>
      <p:sp>
        <p:nvSpPr>
          <p:cNvPr id="3" name="Content Placeholder 2"/>
          <p:cNvSpPr>
            <a:spLocks noGrp="1"/>
          </p:cNvSpPr>
          <p:nvPr>
            <p:ph idx="1"/>
          </p:nvPr>
        </p:nvSpPr>
        <p:spPr>
          <a:xfrm>
            <a:off x="457200" y="1060710"/>
            <a:ext cx="8229600" cy="5568690"/>
          </a:xfrm>
        </p:spPr>
        <p:txBody>
          <a:bodyPr/>
          <a:lstStyle/>
          <a:p>
            <a:r>
              <a:rPr lang="en-US"/>
              <a:t>Growing merchant class became less religiously devout which made it difficult to become full members of the church</a:t>
            </a:r>
            <a:endParaRPr lang="en-US" dirty="0"/>
          </a:p>
          <a:p>
            <a:r>
              <a:rPr lang="en-US"/>
              <a:t>1662: Half-Way Covenant allowed the children of the second generation to be baptized and become church members</a:t>
            </a:r>
            <a:endParaRPr lang="en-US" dirty="0"/>
          </a:p>
          <a:p>
            <a:pPr lvl="1"/>
            <a:r>
              <a:rPr lang="en-US"/>
              <a:t>this was even though roughly half their parents had not had the "conversion experience" necessary to est. full church membership </a:t>
            </a:r>
            <a:endParaRPr lang="en-US" dirty="0"/>
          </a:p>
        </p:txBody>
      </p:sp>
    </p:spTree>
    <p:extLst>
      <p:ext uri="{BB962C8B-B14F-4D97-AF65-F5344CB8AC3E}">
        <p14:creationId xmlns:p14="http://schemas.microsoft.com/office/powerpoint/2010/main" val="217386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lstStyle/>
          <a:p>
            <a:r>
              <a:rPr lang="en-US" sz="2600" i="1" dirty="0">
                <a:cs typeface="Times New Roman" charset="0"/>
              </a:rPr>
              <a:t>Armada Portrait </a:t>
            </a:r>
            <a:r>
              <a:rPr lang="en-US" sz="2600" dirty="0">
                <a:cs typeface="Times New Roman" charset="0"/>
              </a:rPr>
              <a:t>of Queen Elizabeth </a:t>
            </a:r>
            <a:r>
              <a:rPr lang="en-US" sz="2600" dirty="0" smtClean="0">
                <a:cs typeface="Times New Roman" charset="0"/>
              </a:rPr>
              <a:t>I</a:t>
            </a:r>
            <a:endParaRPr lang="en-US" sz="2600" dirty="0"/>
          </a:p>
        </p:txBody>
      </p:sp>
      <p:pic>
        <p:nvPicPr>
          <p:cNvPr id="4100" name="Picture 10" descr="A painting shows Queen Elizabeth I with her hand on a globe. A group of ships can be seen behind her through a window."/>
          <p:cNvPicPr>
            <a:picLocks noChangeAspect="1" noChangeArrowheads="1"/>
          </p:cNvPicPr>
          <p:nvPr/>
        </p:nvPicPr>
        <p:blipFill>
          <a:blip r:embed="rId3"/>
          <a:srcRect/>
          <a:stretch>
            <a:fillRect/>
          </a:stretch>
        </p:blipFill>
        <p:spPr bwMode="auto">
          <a:xfrm>
            <a:off x="1181100" y="715963"/>
            <a:ext cx="6781800" cy="5426075"/>
          </a:xfrm>
          <a:prstGeom prst="rect">
            <a:avLst/>
          </a:prstGeom>
          <a:noFill/>
          <a:ln w="9525">
            <a:noFill/>
            <a:miter lim="800000"/>
            <a:headEnd/>
            <a:tailEnd/>
          </a:ln>
        </p:spPr>
      </p:pic>
      <p:sp>
        <p:nvSpPr>
          <p:cNvPr id="4098" name="Rectangle 4"/>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1143000"/>
          </a:xfrm>
        </p:spPr>
        <p:txBody>
          <a:bodyPr/>
          <a:lstStyle/>
          <a:p>
            <a:r>
              <a:rPr lang="en-US" sz="3600" dirty="0">
                <a:cs typeface="Times New Roman" charset="0"/>
              </a:rPr>
              <a:t>Painting </a:t>
            </a:r>
            <a:r>
              <a:rPr lang="en-US" sz="3600" i="1" dirty="0" smtClean="0">
                <a:cs typeface="Times New Roman" charset="0"/>
              </a:rPr>
              <a:t>Mrs</a:t>
            </a:r>
            <a:r>
              <a:rPr lang="en-US" sz="3600" i="1" dirty="0">
                <a:cs typeface="Times New Roman" charset="0"/>
              </a:rPr>
              <a:t>. Elizabeth </a:t>
            </a:r>
            <a:r>
              <a:rPr lang="en-US" sz="3600" i="1" dirty="0" err="1" smtClean="0">
                <a:cs typeface="Times New Roman" charset="0"/>
              </a:rPr>
              <a:t>Freake</a:t>
            </a:r>
            <a:r>
              <a:rPr lang="en-US" sz="3600" i="1" dirty="0" smtClean="0">
                <a:cs typeface="Times New Roman" charset="0"/>
              </a:rPr>
              <a:t> </a:t>
            </a:r>
            <a:r>
              <a:rPr lang="en-US" sz="3600" i="1" dirty="0">
                <a:cs typeface="Times New Roman" charset="0"/>
              </a:rPr>
              <a:t>and baby M</a:t>
            </a:r>
            <a:r>
              <a:rPr lang="en-US" sz="3600" i="1" dirty="0" smtClean="0">
                <a:cs typeface="Times New Roman" charset="0"/>
              </a:rPr>
              <a:t>ary</a:t>
            </a:r>
            <a:endParaRPr lang="en-US" sz="3600" dirty="0"/>
          </a:p>
        </p:txBody>
      </p:sp>
      <p:pic>
        <p:nvPicPr>
          <p:cNvPr id="53252" name="Picture 5" descr="A painting shows Elizabeth Freake and her daughter. "/>
          <p:cNvPicPr>
            <a:picLocks noChangeAspect="1" noChangeArrowheads="1"/>
          </p:cNvPicPr>
          <p:nvPr/>
        </p:nvPicPr>
        <p:blipFill>
          <a:blip r:embed="rId3"/>
          <a:srcRect/>
          <a:stretch>
            <a:fillRect/>
          </a:stretch>
        </p:blipFill>
        <p:spPr bwMode="auto">
          <a:xfrm>
            <a:off x="2757487" y="1347216"/>
            <a:ext cx="3629025" cy="4724400"/>
          </a:xfrm>
          <a:prstGeom prst="rect">
            <a:avLst/>
          </a:prstGeom>
          <a:noFill/>
          <a:ln w="9525">
            <a:noFill/>
            <a:miter lim="800000"/>
            <a:headEnd/>
            <a:tailEnd/>
          </a:ln>
        </p:spPr>
      </p:pic>
      <p:sp>
        <p:nvSpPr>
          <p:cNvPr id="5325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latin typeface="Times New Roman" charset="0"/>
              </a:rPr>
              <a:t>The Rights of Englishmen</a:t>
            </a:r>
          </a:p>
        </p:txBody>
      </p:sp>
      <p:sp>
        <p:nvSpPr>
          <p:cNvPr id="55299" name="Rectangle 3"/>
          <p:cNvSpPr>
            <a:spLocks noGrp="1" noChangeArrowheads="1"/>
          </p:cNvSpPr>
          <p:nvPr>
            <p:ph idx="1"/>
          </p:nvPr>
        </p:nvSpPr>
        <p:spPr>
          <a:xfrm>
            <a:off x="111376" y="1549400"/>
            <a:ext cx="8921499" cy="5080000"/>
          </a:xfrm>
        </p:spPr>
        <p:txBody>
          <a:bodyPr/>
          <a:lstStyle/>
          <a:p>
            <a:pPr eaLnBrk="1" hangingPunct="1"/>
            <a:r>
              <a:rPr lang="en-US">
                <a:latin typeface="Times New Roman" pitchFamily="-1" charset="0"/>
                <a:ea typeface="ＭＳ Ｐゴシック" pitchFamily="-1" charset="-128"/>
                <a:cs typeface="Times New Roman" pitchFamily="-1" charset="0"/>
              </a:rPr>
              <a:t>By 1600, the idea that all Englishmen enjoyed certain rights was well-established </a:t>
            </a:r>
            <a:endParaRPr lang="en-US" dirty="0">
              <a:latin typeface="Times New Roman" pitchFamily="-1" charset="0"/>
              <a:ea typeface="ＭＳ Ｐゴシック" pitchFamily="-1" charset="-128"/>
              <a:cs typeface="Times New Roman" pitchFamily="-1" charset="0"/>
            </a:endParaRPr>
          </a:p>
          <a:p>
            <a:pPr lvl="2" eaLnBrk="1" hangingPunct="1"/>
            <a:r>
              <a:rPr lang="en-US" u="sng">
                <a:latin typeface="Times New Roman" pitchFamily="-1" charset="0"/>
                <a:ea typeface="ＭＳ Ｐゴシック" pitchFamily="-1" charset="-128"/>
                <a:cs typeface="Times New Roman" pitchFamily="-1" charset="0"/>
              </a:rPr>
              <a:t>Magna Carta</a:t>
            </a:r>
            <a:r>
              <a:rPr lang="en-US">
                <a:latin typeface="Times New Roman" pitchFamily="-1" charset="0"/>
                <a:ea typeface="ＭＳ Ｐゴシック" pitchFamily="-1" charset="-128"/>
                <a:cs typeface="Times New Roman" pitchFamily="-1" charset="0"/>
              </a:rPr>
              <a:t> - 1215: King forced to concede liberties to local lords ( all "free" men)</a:t>
            </a:r>
            <a:endParaRPr lang="en-US" dirty="0">
              <a:latin typeface="Times New Roman" pitchFamily="-1" charset="0"/>
              <a:ea typeface="ＭＳ Ｐゴシック" pitchFamily="-1" charset="-128"/>
              <a:cs typeface="Times New Roman" pitchFamily="-1" charset="0"/>
            </a:endParaRPr>
          </a:p>
          <a:p>
            <a:pPr lvl="3" eaLnBrk="1" hangingPunct="1"/>
            <a:r>
              <a:rPr lang="en-US">
                <a:latin typeface="Times New Roman" pitchFamily="-1" charset="0"/>
                <a:ea typeface="ＭＳ Ｐゴシック" pitchFamily="-1" charset="-128"/>
                <a:cs typeface="Times New Roman" pitchFamily="-1" charset="0"/>
              </a:rPr>
              <a:t>protection against arbitrary imprisonment (habeas corpus) and seizure of land without due process of law</a:t>
            </a:r>
            <a:endParaRPr lang="en-US" dirty="0">
              <a:latin typeface="Times New Roman" pitchFamily="-1" charset="0"/>
              <a:ea typeface="ＭＳ Ｐゴシック" pitchFamily="-1" charset="-128"/>
              <a:cs typeface="Times New Roman" pitchFamily="-1" charset="0"/>
            </a:endParaRPr>
          </a:p>
          <a:p>
            <a:pPr lvl="3" eaLnBrk="1" hangingPunct="1"/>
            <a:r>
              <a:rPr lang="en-US">
                <a:latin typeface="Times New Roman" pitchFamily="-1" charset="0"/>
                <a:ea typeface="ＭＳ Ｐゴシック" pitchFamily="-1" charset="-128"/>
                <a:cs typeface="Times New Roman" pitchFamily="-1" charset="0"/>
              </a:rPr>
              <a:t>came to include trial by jury and the right to face one's accuser</a:t>
            </a:r>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dirty="0">
                <a:cs typeface="Times New Roman" charset="0"/>
              </a:rPr>
              <a:t>Painting </a:t>
            </a:r>
            <a:r>
              <a:rPr lang="en-US" i="1" dirty="0">
                <a:cs typeface="Times New Roman" charset="0"/>
              </a:rPr>
              <a:t>the court of common </a:t>
            </a:r>
            <a:r>
              <a:rPr lang="en-US" i="1" dirty="0" smtClean="0">
                <a:cs typeface="Times New Roman" charset="0"/>
              </a:rPr>
              <a:t>pleas</a:t>
            </a:r>
            <a:endParaRPr lang="en-US" dirty="0"/>
          </a:p>
        </p:txBody>
      </p:sp>
      <p:pic>
        <p:nvPicPr>
          <p:cNvPr id="56324" name="Picture 4" descr="A watercolor painting shows a trial by jury. Three men stand in the background behind podiums. There are six men seated immediately in front of the three men. In the foreground, an audience of men is seated in a semicircle facing the podiums. On both sides of the watercolor, there are balconies containing more onlookers."/>
          <p:cNvPicPr>
            <a:picLocks noChangeAspect="1" noChangeArrowheads="1"/>
          </p:cNvPicPr>
          <p:nvPr/>
        </p:nvPicPr>
        <p:blipFill>
          <a:blip r:embed="rId3"/>
          <a:srcRect/>
          <a:stretch>
            <a:fillRect/>
          </a:stretch>
        </p:blipFill>
        <p:spPr bwMode="auto">
          <a:xfrm>
            <a:off x="841162" y="1443213"/>
            <a:ext cx="7369457" cy="5442137"/>
          </a:xfrm>
          <a:prstGeom prst="rect">
            <a:avLst/>
          </a:prstGeom>
          <a:noFill/>
          <a:ln w="9525">
            <a:noFill/>
            <a:miter lim="800000"/>
            <a:headEnd/>
            <a:tailEnd/>
          </a:ln>
        </p:spPr>
      </p:pic>
      <p:sp>
        <p:nvSpPr>
          <p:cNvPr id="56322"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latin typeface="Times New Roman" charset="0"/>
              </a:rPr>
              <a:t>The English Civil War</a:t>
            </a:r>
          </a:p>
        </p:txBody>
      </p:sp>
      <p:sp>
        <p:nvSpPr>
          <p:cNvPr id="57347" name="Rectangle 3"/>
          <p:cNvSpPr>
            <a:spLocks noGrp="1" noChangeArrowheads="1"/>
          </p:cNvSpPr>
          <p:nvPr>
            <p:ph idx="1"/>
          </p:nvPr>
        </p:nvSpPr>
        <p:spPr>
          <a:xfrm>
            <a:off x="457200" y="1396021"/>
            <a:ext cx="8229600" cy="5233379"/>
          </a:xfrm>
        </p:spPr>
        <p:txBody>
          <a:bodyPr/>
          <a:lstStyle/>
          <a:p>
            <a:pPr eaLnBrk="1" hangingPunct="1"/>
            <a:r>
              <a:rPr lang="en-US" dirty="0">
                <a:latin typeface="Times New Roman" pitchFamily="-1" charset="0"/>
                <a:ea typeface="ＭＳ Ｐゴシック" pitchFamily="-1" charset="-128"/>
                <a:cs typeface="Times New Roman" pitchFamily="-1" charset="0"/>
              </a:rPr>
              <a:t>Arose out of power struggles between Parliament &amp; Stuart monarchs James I and Charles I</a:t>
            </a:r>
          </a:p>
          <a:p>
            <a:pPr lvl="1" eaLnBrk="1" hangingPunct="1"/>
            <a:r>
              <a:rPr lang="en-US" dirty="0">
                <a:latin typeface="Times New Roman" pitchFamily="-1" charset="0"/>
                <a:ea typeface="ＭＳ Ｐゴシック" pitchFamily="-1" charset="-128"/>
                <a:cs typeface="Times New Roman" pitchFamily="-1" charset="0"/>
              </a:rPr>
              <a:t>also out of difference of opinion on how far the Anglican Church should distance itself from the Catholic Church </a:t>
            </a:r>
          </a:p>
          <a:p>
            <a:pPr eaLnBrk="1" hangingPunct="1"/>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charset="0"/>
              </a:rPr>
              <a:t>Painting of execution of </a:t>
            </a:r>
            <a:r>
              <a:rPr lang="en-US" dirty="0" smtClean="0">
                <a:cs typeface="Times New Roman" charset="0"/>
              </a:rPr>
              <a:t>Charles i</a:t>
            </a:r>
            <a:endParaRPr lang="en-US" dirty="0"/>
          </a:p>
        </p:txBody>
      </p:sp>
      <p:sp>
        <p:nvSpPr>
          <p:cNvPr id="3" name="Content Placeholder 2"/>
          <p:cNvSpPr>
            <a:spLocks noGrp="1"/>
          </p:cNvSpPr>
          <p:nvPr>
            <p:ph idx="1"/>
          </p:nvPr>
        </p:nvSpPr>
        <p:spPr>
          <a:xfrm>
            <a:off x="457200" y="6172200"/>
            <a:ext cx="3886200" cy="457200"/>
          </a:xfrm>
        </p:spPr>
        <p:txBody>
          <a:bodyPr/>
          <a:lstStyle/>
          <a:p>
            <a:pPr marL="0" indent="0">
              <a:buNone/>
            </a:pPr>
            <a:r>
              <a:rPr lang="en-US" sz="1600" b="1" dirty="0">
                <a:latin typeface="Times New Roman" pitchFamily="-1" charset="0"/>
              </a:rPr>
              <a:t>The execution of Charles I in </a:t>
            </a:r>
            <a:r>
              <a:rPr lang="en-US" sz="1600" b="1" dirty="0" smtClean="0">
                <a:latin typeface="Times New Roman" pitchFamily="-1" charset="0"/>
              </a:rPr>
              <a:t>1649.</a:t>
            </a:r>
            <a:endParaRPr lang="en-US" sz="1600" b="1" dirty="0">
              <a:latin typeface="Times New Roman" pitchFamily="-1" charset="0"/>
            </a:endParaRPr>
          </a:p>
        </p:txBody>
      </p:sp>
      <p:pic>
        <p:nvPicPr>
          <p:cNvPr id="59396" name="Picture 6" descr="A painting shows the public execution of Charles I by beheading. "/>
          <p:cNvPicPr>
            <a:picLocks noChangeAspect="1" noChangeArrowheads="1"/>
          </p:cNvPicPr>
          <p:nvPr/>
        </p:nvPicPr>
        <p:blipFill>
          <a:blip r:embed="rId3"/>
          <a:srcRect/>
          <a:stretch>
            <a:fillRect/>
          </a:stretch>
        </p:blipFill>
        <p:spPr bwMode="auto">
          <a:xfrm>
            <a:off x="914400" y="1752600"/>
            <a:ext cx="7315200" cy="3981450"/>
          </a:xfrm>
          <a:prstGeom prst="rect">
            <a:avLst/>
          </a:prstGeom>
          <a:noFill/>
          <a:ln w="9525">
            <a:noFill/>
            <a:miter lim="800000"/>
            <a:headEnd/>
            <a:tailEnd/>
          </a:ln>
        </p:spPr>
      </p:pic>
      <p:sp>
        <p:nvSpPr>
          <p:cNvPr id="5939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Debate over Freedom </a:t>
            </a:r>
            <a:endParaRPr lang="en-US" dirty="0"/>
          </a:p>
        </p:txBody>
      </p:sp>
      <p:sp>
        <p:nvSpPr>
          <p:cNvPr id="3" name="Content Placeholder 2"/>
          <p:cNvSpPr>
            <a:spLocks noGrp="1"/>
          </p:cNvSpPr>
          <p:nvPr>
            <p:ph idx="1"/>
          </p:nvPr>
        </p:nvSpPr>
        <p:spPr>
          <a:xfrm>
            <a:off x="457200" y="1141413"/>
            <a:ext cx="8514396" cy="5487987"/>
          </a:xfrm>
        </p:spPr>
        <p:txBody>
          <a:bodyPr/>
          <a:lstStyle/>
          <a:p>
            <a:r>
              <a:rPr lang="en-US"/>
              <a:t>John Milton</a:t>
            </a:r>
            <a:endParaRPr lang="en-US" dirty="0"/>
          </a:p>
          <a:p>
            <a:pPr lvl="1"/>
            <a:r>
              <a:rPr lang="en-US"/>
              <a:t>freedom speech &amp; the press in 1640s</a:t>
            </a:r>
            <a:endParaRPr lang="en-US" dirty="0"/>
          </a:p>
          <a:p>
            <a:r>
              <a:rPr lang="en-US"/>
              <a:t>Levellers</a:t>
            </a:r>
            <a:endParaRPr lang="en-US" dirty="0"/>
          </a:p>
          <a:p>
            <a:pPr lvl="1"/>
            <a:r>
              <a:rPr lang="en-US"/>
              <a:t>believed that everyone was universally entitled to freedom, not just certain social classes</a:t>
            </a:r>
            <a:endParaRPr lang="en-US" dirty="0"/>
          </a:p>
          <a:p>
            <a:r>
              <a:rPr lang="en-US"/>
              <a:t>Diggers</a:t>
            </a:r>
            <a:endParaRPr lang="en-US" dirty="0"/>
          </a:p>
          <a:p>
            <a:pPr lvl="1"/>
            <a:r>
              <a:rPr lang="en-US"/>
              <a:t>believed that freedom should be shared by the poor &amp; rich alike</a:t>
            </a:r>
            <a:endParaRPr lang="en-US" dirty="0"/>
          </a:p>
          <a:p>
            <a:pPr lvl="1"/>
            <a:r>
              <a:rPr lang="en-US"/>
              <a:t>common ownership of land</a:t>
            </a:r>
            <a:endParaRPr lang="en-US" dirty="0"/>
          </a:p>
          <a:p>
            <a:pPr lvl="1"/>
            <a:endParaRPr lang="en-US" dirty="0"/>
          </a:p>
        </p:txBody>
      </p:sp>
    </p:spTree>
    <p:extLst>
      <p:ext uri="{BB962C8B-B14F-4D97-AF65-F5344CB8AC3E}">
        <p14:creationId xmlns:p14="http://schemas.microsoft.com/office/powerpoint/2010/main" val="1317442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Times New Roman" charset="0"/>
              </a:rPr>
              <a:t>Portrait of john M</a:t>
            </a:r>
            <a:r>
              <a:rPr lang="en-US" sz="4000" dirty="0" smtClean="0">
                <a:cs typeface="Times New Roman" charset="0"/>
              </a:rPr>
              <a:t>ilton</a:t>
            </a:r>
            <a:endParaRPr lang="en-US" sz="4000" dirty="0"/>
          </a:p>
        </p:txBody>
      </p:sp>
      <p:sp>
        <p:nvSpPr>
          <p:cNvPr id="3" name="Content Placeholder 2"/>
          <p:cNvSpPr>
            <a:spLocks noGrp="1"/>
          </p:cNvSpPr>
          <p:nvPr>
            <p:ph idx="1"/>
          </p:nvPr>
        </p:nvSpPr>
        <p:spPr>
          <a:xfrm>
            <a:off x="457200" y="6096000"/>
            <a:ext cx="4495800" cy="533400"/>
          </a:xfrm>
        </p:spPr>
        <p:txBody>
          <a:bodyPr/>
          <a:lstStyle/>
          <a:p>
            <a:pPr marL="0" indent="0">
              <a:buNone/>
            </a:pPr>
            <a:r>
              <a:rPr lang="en-US" sz="1600" b="1" dirty="0">
                <a:latin typeface="Times New Roman" pitchFamily="-1" charset="0"/>
              </a:rPr>
              <a:t>A 1629 portrait by John Aubrey depicts John </a:t>
            </a:r>
            <a:r>
              <a:rPr lang="en-US" sz="1600" b="1" dirty="0" smtClean="0">
                <a:latin typeface="Times New Roman" pitchFamily="-1" charset="0"/>
              </a:rPr>
              <a:t>Milton</a:t>
            </a:r>
            <a:r>
              <a:rPr lang="en-US" sz="1600" dirty="0" smtClean="0"/>
              <a:t>.</a:t>
            </a:r>
            <a:endParaRPr lang="en-US" sz="1600" b="1" dirty="0">
              <a:latin typeface="Times New Roman" pitchFamily="-1" charset="0"/>
            </a:endParaRPr>
          </a:p>
        </p:txBody>
      </p:sp>
      <p:pic>
        <p:nvPicPr>
          <p:cNvPr id="60420" name="Picture 6" descr="A portrait shows John Milton."/>
          <p:cNvPicPr>
            <a:picLocks noChangeAspect="1" noChangeArrowheads="1"/>
          </p:cNvPicPr>
          <p:nvPr/>
        </p:nvPicPr>
        <p:blipFill>
          <a:blip r:embed="rId3"/>
          <a:srcRect/>
          <a:stretch>
            <a:fillRect/>
          </a:stretch>
        </p:blipFill>
        <p:spPr bwMode="auto">
          <a:xfrm>
            <a:off x="2743200" y="1295400"/>
            <a:ext cx="3657600" cy="4603750"/>
          </a:xfrm>
          <a:prstGeom prst="rect">
            <a:avLst/>
          </a:prstGeom>
          <a:noFill/>
          <a:ln w="9525">
            <a:noFill/>
            <a:miter lim="800000"/>
            <a:headEnd/>
            <a:tailEnd/>
          </a:ln>
        </p:spPr>
      </p:pic>
      <p:sp>
        <p:nvSpPr>
          <p:cNvPr id="604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3400"/>
            <a:ext cx="8229600" cy="1143000"/>
          </a:xfrm>
        </p:spPr>
        <p:txBody>
          <a:bodyPr/>
          <a:lstStyle/>
          <a:p>
            <a:pPr eaLnBrk="1" hangingPunct="1">
              <a:defRPr/>
            </a:pPr>
            <a:r>
              <a:rPr lang="en-US" dirty="0"/>
              <a:t>Expansion of English Liberty</a:t>
            </a:r>
          </a:p>
        </p:txBody>
      </p:sp>
      <p:sp>
        <p:nvSpPr>
          <p:cNvPr id="61443" name="Rectangle 3"/>
          <p:cNvSpPr>
            <a:spLocks noGrp="1" noChangeArrowheads="1"/>
          </p:cNvSpPr>
          <p:nvPr>
            <p:ph idx="1"/>
          </p:nvPr>
        </p:nvSpPr>
        <p:spPr/>
        <p:txBody>
          <a:bodyPr/>
          <a:lstStyle/>
          <a:p>
            <a:pPr eaLnBrk="1" hangingPunct="1"/>
            <a:r>
              <a:rPr lang="en-US" dirty="0">
                <a:latin typeface="Times New Roman" pitchFamily="-1" charset="0"/>
                <a:ea typeface="ＭＳ Ｐゴシック" pitchFamily="-1" charset="-128"/>
                <a:cs typeface="Times New Roman" pitchFamily="-1" charset="0"/>
              </a:rPr>
              <a:t>Occurred after the English Civil War </a:t>
            </a:r>
          </a:p>
          <a:p>
            <a:pPr lvl="1" eaLnBrk="1" hangingPunct="1"/>
            <a:r>
              <a:rPr lang="en-US" dirty="0">
                <a:latin typeface="Times New Roman" pitchFamily="-1" charset="0"/>
                <a:ea typeface="ＭＳ Ｐゴシック" pitchFamily="-1" charset="-128"/>
                <a:cs typeface="Times New Roman" pitchFamily="-1" charset="0"/>
              </a:rPr>
              <a:t>expanded to include more as serfdom disappeared and more Englishmen were considered "freeborn"</a:t>
            </a:r>
          </a:p>
          <a:p>
            <a:pPr eaLnBrk="1" hangingPunct="1"/>
            <a:r>
              <a:rPr lang="en-US" dirty="0">
                <a:latin typeface="Times New Roman" pitchFamily="-1" charset="0"/>
                <a:ea typeface="ＭＳ Ｐゴシック" pitchFamily="-1" charset="-128"/>
                <a:cs typeface="Times New Roman" pitchFamily="-1" charset="0"/>
              </a:rPr>
              <a:t>England saw itself as the world's guardian of liberty</a:t>
            </a:r>
          </a:p>
          <a:p>
            <a:pPr lvl="1" eaLnBrk="1" hangingPunct="1"/>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a:cs typeface="Times New Roman" charset="0"/>
              </a:rPr>
              <a:t>Portrait of </a:t>
            </a:r>
            <a:r>
              <a:rPr lang="en-US" dirty="0" smtClean="0">
                <a:cs typeface="Times New Roman" charset="0"/>
              </a:rPr>
              <a:t>Oliver </a:t>
            </a:r>
            <a:r>
              <a:rPr lang="en-US" dirty="0">
                <a:cs typeface="Times New Roman" charset="0"/>
              </a:rPr>
              <a:t>C</a:t>
            </a:r>
            <a:r>
              <a:rPr lang="en-US" dirty="0" smtClean="0">
                <a:cs typeface="Times New Roman" charset="0"/>
              </a:rPr>
              <a:t>romwell</a:t>
            </a:r>
            <a:endParaRPr lang="en-US" dirty="0"/>
          </a:p>
        </p:txBody>
      </p:sp>
      <p:pic>
        <p:nvPicPr>
          <p:cNvPr id="63492" name="Picture 6" descr="A portrait shows Oliver Cromwell."/>
          <p:cNvPicPr>
            <a:picLocks noChangeAspect="1" noChangeArrowheads="1"/>
          </p:cNvPicPr>
          <p:nvPr/>
        </p:nvPicPr>
        <p:blipFill>
          <a:blip r:embed="rId3"/>
          <a:srcRect/>
          <a:stretch>
            <a:fillRect/>
          </a:stretch>
        </p:blipFill>
        <p:spPr bwMode="auto">
          <a:xfrm>
            <a:off x="3062287" y="1981200"/>
            <a:ext cx="3019425" cy="3657600"/>
          </a:xfrm>
          <a:prstGeom prst="rect">
            <a:avLst/>
          </a:prstGeom>
          <a:noFill/>
          <a:ln w="9525">
            <a:noFill/>
            <a:miter lim="800000"/>
            <a:headEnd/>
            <a:tailEnd/>
          </a:ln>
        </p:spPr>
      </p:pic>
      <p:sp>
        <p:nvSpPr>
          <p:cNvPr id="63490"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Expansion of Liberty in America </a:t>
            </a:r>
            <a:endParaRPr lang="en-US" dirty="0"/>
          </a:p>
        </p:txBody>
      </p:sp>
      <p:sp>
        <p:nvSpPr>
          <p:cNvPr id="3" name="Content Placeholder 2"/>
          <p:cNvSpPr>
            <a:spLocks noGrp="1"/>
          </p:cNvSpPr>
          <p:nvPr>
            <p:ph idx="1"/>
          </p:nvPr>
        </p:nvSpPr>
        <p:spPr>
          <a:xfrm>
            <a:off x="141288" y="1549400"/>
            <a:ext cx="8912225" cy="5263151"/>
          </a:xfrm>
        </p:spPr>
        <p:txBody>
          <a:bodyPr/>
          <a:lstStyle/>
          <a:p>
            <a:r>
              <a:rPr lang="en-US"/>
              <a:t>Parliament allowed more religious toleration with the granting of a charter to the colony of Rhode Island</a:t>
            </a:r>
            <a:endParaRPr lang="en-US" dirty="0"/>
          </a:p>
          <a:p>
            <a:pPr lvl="1"/>
            <a:r>
              <a:rPr lang="en-US"/>
              <a:t>made Puritans uncomfortable</a:t>
            </a:r>
            <a:endParaRPr lang="en-US" dirty="0"/>
          </a:p>
          <a:p>
            <a:r>
              <a:rPr lang="en-US"/>
              <a:t>Maryland erupts into a civil war</a:t>
            </a:r>
            <a:endParaRPr lang="en-US" dirty="0"/>
          </a:p>
          <a:p>
            <a:pPr lvl="1"/>
            <a:r>
              <a:rPr lang="en-US"/>
              <a:t>1649: Act Concerning Religion</a:t>
            </a:r>
            <a:endParaRPr lang="en-US" dirty="0"/>
          </a:p>
          <a:p>
            <a:pPr lvl="2"/>
            <a:r>
              <a:rPr lang="en-US"/>
              <a:t>institutionalized religious toleration </a:t>
            </a:r>
            <a:endParaRPr lang="en-US" dirty="0"/>
          </a:p>
          <a:p>
            <a:pPr lvl="1"/>
            <a:r>
              <a:rPr lang="en-US"/>
              <a:t>Calvert appoints a Protestant governor</a:t>
            </a:r>
            <a:endParaRPr lang="en-US" dirty="0"/>
          </a:p>
        </p:txBody>
      </p:sp>
    </p:spTree>
    <p:extLst>
      <p:ext uri="{BB962C8B-B14F-4D97-AF65-F5344CB8AC3E}">
        <p14:creationId xmlns:p14="http://schemas.microsoft.com/office/powerpoint/2010/main" val="116356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England and the New World: North America</a:t>
            </a:r>
          </a:p>
        </p:txBody>
      </p:sp>
      <p:sp>
        <p:nvSpPr>
          <p:cNvPr id="8195" name="Rectangle 3"/>
          <p:cNvSpPr>
            <a:spLocks noGrp="1" noChangeArrowheads="1"/>
          </p:cNvSpPr>
          <p:nvPr>
            <p:ph idx="1"/>
          </p:nvPr>
        </p:nvSpPr>
        <p:spPr/>
        <p:txBody>
          <a:bodyPr/>
          <a:lstStyle/>
          <a:p>
            <a:pPr eaLnBrk="1" hangingPunct="1"/>
            <a:r>
              <a:rPr lang="en-US" dirty="0">
                <a:latin typeface="Times New Roman" pitchFamily="-1" charset="0"/>
                <a:ea typeface="ＭＳ Ｐゴシック" pitchFamily="-1" charset="-128"/>
                <a:cs typeface="Times New Roman" pitchFamily="-1" charset="0"/>
              </a:rPr>
              <a:t>England and North </a:t>
            </a:r>
            <a:r>
              <a:rPr lang="en-US" dirty="0" smtClean="0">
                <a:latin typeface="Times New Roman" pitchFamily="-1" charset="0"/>
                <a:ea typeface="ＭＳ Ｐゴシック" pitchFamily="-1" charset="-128"/>
                <a:cs typeface="Times New Roman" pitchFamily="-1" charset="0"/>
              </a:rPr>
              <a:t>America</a:t>
            </a:r>
          </a:p>
          <a:p>
            <a:pPr lvl="1" eaLnBrk="1" hangingPunct="1"/>
            <a:r>
              <a:rPr lang="en-US" dirty="0" smtClean="0">
                <a:latin typeface="Times New Roman" pitchFamily="-1" charset="0"/>
                <a:ea typeface="ＭＳ Ｐゴシック" pitchFamily="-1" charset="-128"/>
                <a:cs typeface="Times New Roman" pitchFamily="-1" charset="0"/>
              </a:rPr>
              <a:t>Previously only attempted to raid the Spanish</a:t>
            </a:r>
          </a:p>
          <a:p>
            <a:pPr lvl="1" eaLnBrk="1" hangingPunct="1"/>
            <a:r>
              <a:rPr lang="en-US" dirty="0" smtClean="0">
                <a:latin typeface="Times New Roman" pitchFamily="-1" charset="0"/>
                <a:ea typeface="ＭＳ Ｐゴシック" pitchFamily="-1" charset="-128"/>
                <a:cs typeface="Times New Roman" pitchFamily="-1" charset="0"/>
              </a:rPr>
              <a:t>First two colonies failed</a:t>
            </a:r>
          </a:p>
          <a:p>
            <a:pPr lvl="2" eaLnBrk="1" hangingPunct="1"/>
            <a:r>
              <a:rPr lang="en-US" dirty="0" smtClean="0">
                <a:latin typeface="Times New Roman" pitchFamily="-1" charset="0"/>
                <a:ea typeface="ＭＳ Ｐゴシック" pitchFamily="-1" charset="-128"/>
                <a:cs typeface="Times New Roman" pitchFamily="-1" charset="0"/>
              </a:rPr>
              <a:t>Roanoke</a:t>
            </a:r>
            <a:endParaRPr lang="en-US" dirty="0">
              <a:latin typeface="Times New Roman" pitchFamily="-1" charset="0"/>
              <a:ea typeface="ＭＳ Ｐゴシック" pitchFamily="-1" charset="-128"/>
              <a:cs typeface="Times New Roman" pitchFamily="-1" charset="0"/>
            </a:endParaRPr>
          </a:p>
          <a:p>
            <a:pPr lvl="1" eaLnBrk="1" hangingPunct="1"/>
            <a:r>
              <a:rPr lang="en-US" dirty="0" smtClean="0">
                <a:latin typeface="Times New Roman" pitchFamily="-1" charset="0"/>
                <a:ea typeface="ＭＳ Ｐゴシック" pitchFamily="-1" charset="-128"/>
                <a:cs typeface="Times New Roman" pitchFamily="-1" charset="0"/>
              </a:rPr>
              <a:t>Claimed to be saving the Native peoples from the Spanish</a:t>
            </a:r>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Perpetua Titling MT" pitchFamily="-1" charset="0"/>
                <a:ea typeface="Times New Roman" pitchFamily="-1" charset="0"/>
                <a:cs typeface="Times New Roman" pitchFamily="-1" charset="0"/>
              </a:rPr>
              <a:t>MEDIA LINKS</a:t>
            </a:r>
            <a:br>
              <a:rPr lang="en-US" sz="3600" dirty="0">
                <a:latin typeface="Perpetua Titling MT" pitchFamily="-1" charset="0"/>
                <a:ea typeface="Times New Roman" pitchFamily="-1" charset="0"/>
                <a:cs typeface="Times New Roman" pitchFamily="-1" charset="0"/>
              </a:rPr>
            </a:br>
            <a:r>
              <a:rPr lang="en-US" sz="3600" baseline="-2000" dirty="0">
                <a:latin typeface="Perpetua Titling MT" pitchFamily="-1" charset="0"/>
                <a:ea typeface="Times New Roman" pitchFamily="-1" charset="0"/>
                <a:cs typeface="Times New Roman" pitchFamily="-1" charset="0"/>
              </a:rPr>
              <a:t>—— </a:t>
            </a:r>
            <a:r>
              <a:rPr lang="en-US" sz="3600" dirty="0">
                <a:latin typeface="Perpetua Titling MT" pitchFamily="-1" charset="0"/>
                <a:ea typeface="Times New Roman" pitchFamily="-1" charset="0"/>
                <a:cs typeface="Times New Roman" pitchFamily="-1" charset="0"/>
              </a:rPr>
              <a:t>Chapter 2 </a:t>
            </a:r>
            <a:r>
              <a:rPr lang="en-US" sz="3600" baseline="-2000" dirty="0" smtClean="0">
                <a:latin typeface="Perpetua Titling MT" pitchFamily="-1" charset="0"/>
                <a:ea typeface="Times New Roman" pitchFamily="-1" charset="0"/>
                <a:cs typeface="Times New Roman" pitchFamily="-1" charset="0"/>
              </a:rPr>
              <a:t>——</a:t>
            </a:r>
            <a:endParaRPr lang="en-US" sz="3600" dirty="0"/>
          </a:p>
        </p:txBody>
      </p:sp>
      <p:graphicFrame>
        <p:nvGraphicFramePr>
          <p:cNvPr id="11" name="Table 10"/>
          <p:cNvGraphicFramePr>
            <a:graphicFrameLocks noGrp="1"/>
          </p:cNvGraphicFramePr>
          <p:nvPr>
            <p:extLst>
              <p:ext uri="{D42A27DB-BD31-4B8C-83A1-F6EECF244321}">
                <p14:modId xmlns:p14="http://schemas.microsoft.com/office/powerpoint/2010/main" val="2637199597"/>
              </p:ext>
            </p:extLst>
          </p:nvPr>
        </p:nvGraphicFramePr>
        <p:xfrm>
          <a:off x="68263" y="1547811"/>
          <a:ext cx="9075737" cy="4471988"/>
        </p:xfrm>
        <a:graphic>
          <a:graphicData uri="http://schemas.openxmlformats.org/drawingml/2006/table">
            <a:tbl>
              <a:tblPr firstRow="1"/>
              <a:tblGrid>
                <a:gridCol w="3102974">
                  <a:extLst>
                    <a:ext uri="{9D8B030D-6E8A-4147-A177-3AD203B41FA5}">
                      <a16:colId xmlns:a16="http://schemas.microsoft.com/office/drawing/2014/main" val="20000"/>
                    </a:ext>
                  </a:extLst>
                </a:gridCol>
                <a:gridCol w="5972763">
                  <a:extLst>
                    <a:ext uri="{9D8B030D-6E8A-4147-A177-3AD203B41FA5}">
                      <a16:colId xmlns:a16="http://schemas.microsoft.com/office/drawing/2014/main" val="20001"/>
                    </a:ext>
                  </a:extLst>
                </a:gridCol>
              </a:tblGrid>
              <a:tr h="34716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 charset="0"/>
                          <a:ea typeface="Times New Roman" pitchFamily="-1" charset="0"/>
                          <a:cs typeface="Times New Roman" pitchFamily="-1" charset="0"/>
                        </a:rPr>
                        <a:t>Title</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 charset="0"/>
                          <a:ea typeface="Times New Roman" pitchFamily="-1" charset="0"/>
                          <a:cs typeface="Times New Roman" pitchFamily="-1" charset="0"/>
                        </a:rPr>
                        <a:t>Media link</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940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rPr>
                        <a:t>Eric Foner on 17th-century society</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 charset="0"/>
                          <a:ea typeface="Times New Roman" pitchFamily="-1" charset="0"/>
                          <a:cs typeface="Times New Roman" pitchFamily="-1" charset="0"/>
                          <a:hlinkClick r:id="rId3"/>
                        </a:rPr>
                        <a:t>http://wwnorton.com/common/mplay/6.7/?p=/college/history/foner4/&amp;f=17th_century_society</a:t>
                      </a:r>
                      <a:endParaRPr kumimoji="0" lang="en-US" sz="1600" b="0" i="0" u="none" strike="noStrike" cap="none" normalizeH="0" baseline="0" dirty="0">
                        <a:ln>
                          <a:noFill/>
                        </a:ln>
                        <a:solidFill>
                          <a:schemeClr val="tx1"/>
                        </a:solidFill>
                        <a:effectLst/>
                        <a:latin typeface="Times New Roman" pitchFamily="-1" charset="0"/>
                        <a:ea typeface="Times New Roman" pitchFamily="-1" charset="0"/>
                        <a:cs typeface="Times New Roman" pitchFamily="-1"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269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rPr>
                        <a:t>Eric Foner on the origin of slavery in North America </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hlinkClick r:id="rId4"/>
                        </a:rPr>
                        <a:t>http://wwnorton.com/common/mplay/6.7/?p=/college/history/foner4/mp4/&amp;f=question018</a:t>
                      </a:r>
                      <a:endPar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14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rPr>
                        <a:t>Eric Foner on the origin of religious freedom </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hlinkClick r:id="rId5"/>
                        </a:rPr>
                        <a:t>http://wwnorton.com/common/mplay/6.7/?p=/college/history/foner4/mp4/&amp;f=question019</a:t>
                      </a:r>
                      <a:endPar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212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rPr>
                        <a:t>Eric Foner on religious freedom in Maryland in 1649</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hlinkClick r:id="rId6"/>
                        </a:rPr>
                        <a:t>http://wwnorton.com/common/mplay/6.7/?p=/college/history/foner4/mp4/&amp;f=question020</a:t>
                      </a:r>
                      <a:endPar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91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 charset="0"/>
                          <a:ea typeface="Times New Roman" pitchFamily="-1" charset="0"/>
                          <a:cs typeface="Times New Roman" pitchFamily="-1" charset="0"/>
                        </a:rPr>
                        <a:t>Eric Foner on religion and American life</a:t>
                      </a: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 charset="0"/>
                          <a:ea typeface="Times New Roman" pitchFamily="-1" charset="0"/>
                          <a:cs typeface="Times New Roman" pitchFamily="-1" charset="0"/>
                          <a:hlinkClick r:id="rId7"/>
                        </a:rPr>
                        <a:t>http://wwnorton.com/common/mplay/6.7/?p=/college/history/foner4/&amp;f=religious_life</a:t>
                      </a:r>
                      <a:endParaRPr kumimoji="0" lang="en-US" sz="1600" b="0" i="0" u="none" strike="noStrike" cap="none" normalizeH="0" baseline="0" dirty="0">
                        <a:ln>
                          <a:noFill/>
                        </a:ln>
                        <a:solidFill>
                          <a:schemeClr val="tx1"/>
                        </a:solidFill>
                        <a:effectLst/>
                        <a:latin typeface="Times New Roman" pitchFamily="-1" charset="0"/>
                        <a:ea typeface="Times New Roman" pitchFamily="-1" charset="0"/>
                        <a:cs typeface="Times New Roman" pitchFamily="-1" charset="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000" dirty="0" smtClean="0"/>
              <a:t>Social Problems</a:t>
            </a:r>
          </a:p>
        </p:txBody>
      </p:sp>
      <p:sp>
        <p:nvSpPr>
          <p:cNvPr id="9219" name="Rectangle 3"/>
          <p:cNvSpPr>
            <a:spLocks noGrp="1" noChangeArrowheads="1"/>
          </p:cNvSpPr>
          <p:nvPr>
            <p:ph idx="1"/>
          </p:nvPr>
        </p:nvSpPr>
        <p:spPr/>
        <p:txBody>
          <a:bodyPr/>
          <a:lstStyle/>
          <a:p>
            <a:pPr eaLnBrk="1" hangingPunct="1"/>
            <a:r>
              <a:rPr lang="en-US" dirty="0">
                <a:latin typeface="Times New Roman" pitchFamily="-1" charset="0"/>
                <a:ea typeface="ＭＳ Ｐゴシック" pitchFamily="-1" charset="-128"/>
                <a:cs typeface="Times New Roman" pitchFamily="-1" charset="0"/>
              </a:rPr>
              <a:t>The Social </a:t>
            </a:r>
            <a:r>
              <a:rPr lang="en-US" dirty="0" smtClean="0">
                <a:latin typeface="Times New Roman" pitchFamily="-1" charset="0"/>
                <a:ea typeface="ＭＳ Ｐゴシック" pitchFamily="-1" charset="-128"/>
                <a:cs typeface="Times New Roman" pitchFamily="-1" charset="0"/>
              </a:rPr>
              <a:t>Crisis</a:t>
            </a:r>
          </a:p>
          <a:p>
            <a:pPr lvl="1" eaLnBrk="1" hangingPunct="1"/>
            <a:r>
              <a:rPr lang="en-US" dirty="0" smtClean="0">
                <a:latin typeface="Times New Roman" pitchFamily="-1" charset="0"/>
                <a:ea typeface="ＭＳ Ｐゴシック" pitchFamily="-1" charset="-128"/>
                <a:cs typeface="Times New Roman" pitchFamily="-1" charset="0"/>
              </a:rPr>
              <a:t>Population growth and enclosure of common lands led to a surplus in population</a:t>
            </a:r>
          </a:p>
          <a:p>
            <a:pPr lvl="2" eaLnBrk="1" hangingPunct="1"/>
            <a:r>
              <a:rPr lang="en-US" dirty="0" smtClean="0">
                <a:latin typeface="Times New Roman" pitchFamily="-1" charset="0"/>
                <a:ea typeface="ＭＳ Ｐゴシック" pitchFamily="-1" charset="-128"/>
                <a:cs typeface="Times New Roman" pitchFamily="-1" charset="0"/>
              </a:rPr>
              <a:t>Peasants evicted from land</a:t>
            </a:r>
            <a:endParaRPr lang="en-US" dirty="0">
              <a:latin typeface="Times New Roman" pitchFamily="-1" charset="0"/>
              <a:ea typeface="ＭＳ Ｐゴシック" pitchFamily="-1" charset="-128"/>
              <a:cs typeface="Times New Roman" pitchFamily="-1" charset="0"/>
            </a:endParaRPr>
          </a:p>
          <a:p>
            <a:pPr lvl="1" eaLnBrk="1" hangingPunct="1"/>
            <a:r>
              <a:rPr lang="en-US" dirty="0" err="1">
                <a:latin typeface="Times New Roman" pitchFamily="-1" charset="0"/>
                <a:ea typeface="ＭＳ Ｐゴシック" pitchFamily="-1" charset="-128"/>
                <a:cs typeface="Times New Roman" pitchFamily="-1" charset="0"/>
              </a:rPr>
              <a:t>Masterless</a:t>
            </a:r>
            <a:r>
              <a:rPr lang="en-US" dirty="0">
                <a:latin typeface="Times New Roman" pitchFamily="-1" charset="0"/>
                <a:ea typeface="ＭＳ Ｐゴシック" pitchFamily="-1" charset="-128"/>
                <a:cs typeface="Times New Roman" pitchFamily="-1" charset="0"/>
              </a:rPr>
              <a:t> </a:t>
            </a:r>
            <a:r>
              <a:rPr lang="en-US" dirty="0" smtClean="0">
                <a:latin typeface="Times New Roman" pitchFamily="-1" charset="0"/>
                <a:ea typeface="ＭＳ Ｐゴシック" pitchFamily="-1" charset="-128"/>
                <a:cs typeface="Times New Roman" pitchFamily="-1" charset="0"/>
              </a:rPr>
              <a:t>Men</a:t>
            </a:r>
          </a:p>
          <a:p>
            <a:pPr lvl="2" eaLnBrk="1" hangingPunct="1"/>
            <a:r>
              <a:rPr lang="en-US" dirty="0" smtClean="0">
                <a:latin typeface="Times New Roman" pitchFamily="-1" charset="0"/>
                <a:ea typeface="ＭＳ Ｐゴシック" pitchFamily="-1" charset="-128"/>
                <a:cs typeface="Times New Roman" pitchFamily="-1" charset="0"/>
              </a:rPr>
              <a:t>Unemployed due to social problems</a:t>
            </a:r>
          </a:p>
          <a:p>
            <a:pPr lvl="2" eaLnBrk="1" hangingPunct="1"/>
            <a:r>
              <a:rPr lang="en-US" dirty="0" smtClean="0">
                <a:latin typeface="Times New Roman" pitchFamily="-1" charset="0"/>
                <a:ea typeface="ＭＳ Ｐゴシック" pitchFamily="-1" charset="-128"/>
                <a:cs typeface="Times New Roman" pitchFamily="-1" charset="0"/>
              </a:rPr>
              <a:t>Could be whipped, branded, hanged, or forced to work</a:t>
            </a:r>
          </a:p>
          <a:p>
            <a:pPr lvl="1" eaLnBrk="1" hangingPunct="1"/>
            <a:r>
              <a:rPr lang="en-US" dirty="0" smtClean="0">
                <a:latin typeface="Times New Roman" pitchFamily="-1" charset="0"/>
                <a:ea typeface="ＭＳ Ｐゴシック" pitchFamily="-1" charset="-128"/>
                <a:cs typeface="Times New Roman" pitchFamily="-1" charset="0"/>
              </a:rPr>
              <a:t>Solution= send them to the New World</a:t>
            </a:r>
          </a:p>
          <a:p>
            <a:pPr lvl="2" eaLnBrk="1" hangingPunct="1"/>
            <a:endParaRPr lang="en-US" dirty="0">
              <a:latin typeface="Times New Roman" pitchFamily="-1" charset="0"/>
              <a:ea typeface="ＭＳ Ｐゴシック" pitchFamily="-1" charset="-128"/>
              <a:cs typeface="Times New Roman" pitchFamily="-1"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endParaRPr lang="en-US" dirty="0"/>
          </a:p>
        </p:txBody>
      </p:sp>
      <p:sp>
        <p:nvSpPr>
          <p:cNvPr id="3" name="Content Placeholder 2"/>
          <p:cNvSpPr>
            <a:spLocks noGrp="1"/>
          </p:cNvSpPr>
          <p:nvPr>
            <p:ph idx="1"/>
          </p:nvPr>
        </p:nvSpPr>
        <p:spPr>
          <a:xfrm>
            <a:off x="381000" y="6248400"/>
            <a:ext cx="4876800" cy="381000"/>
          </a:xfrm>
        </p:spPr>
        <p:txBody>
          <a:bodyPr/>
          <a:lstStyle/>
          <a:p>
            <a:pPr marL="0" indent="0">
              <a:lnSpc>
                <a:spcPct val="75000"/>
              </a:lnSpc>
              <a:buNone/>
            </a:pPr>
            <a:r>
              <a:rPr lang="en-US" sz="1600" b="1" dirty="0">
                <a:latin typeface="Times New Roman" pitchFamily="-1" charset="0"/>
              </a:rPr>
              <a:t>William Hogarth’s well-known </a:t>
            </a:r>
            <a:r>
              <a:rPr lang="en-US" sz="1600" b="1" dirty="0" smtClean="0">
                <a:latin typeface="Times New Roman" pitchFamily="-1" charset="0"/>
              </a:rPr>
              <a:t>engraving </a:t>
            </a:r>
            <a:r>
              <a:rPr lang="en-US" sz="1600" b="1" i="1" dirty="0">
                <a:latin typeface="Times New Roman" pitchFamily="-1" charset="0"/>
              </a:rPr>
              <a:t>Gin </a:t>
            </a:r>
            <a:r>
              <a:rPr lang="en-US" sz="1600" b="1" i="1" dirty="0" smtClean="0">
                <a:latin typeface="Times New Roman" pitchFamily="-1" charset="0"/>
              </a:rPr>
              <a:t>Lane</a:t>
            </a:r>
            <a:endParaRPr lang="en-US" sz="1600" b="1" i="1" dirty="0">
              <a:latin typeface="Times New Roman" pitchFamily="-1" charset="0"/>
            </a:endParaRPr>
          </a:p>
        </p:txBody>
      </p:sp>
      <p:pic>
        <p:nvPicPr>
          <p:cNvPr id="11268" name="Picture 6" descr="An engraving shows a scene of lower class life in London. A drunken woman dropping her baby and a couple pawning their possessions for liquor are depicted."/>
          <p:cNvPicPr>
            <a:picLocks noChangeAspect="1" noChangeArrowheads="1"/>
          </p:cNvPicPr>
          <p:nvPr/>
        </p:nvPicPr>
        <p:blipFill>
          <a:blip r:embed="rId3"/>
          <a:srcRect l="1740" r="1740"/>
          <a:stretch>
            <a:fillRect/>
          </a:stretch>
        </p:blipFill>
        <p:spPr bwMode="auto">
          <a:xfrm>
            <a:off x="2133600" y="27919"/>
            <a:ext cx="4947879" cy="6515436"/>
          </a:xfrm>
          <a:prstGeom prst="rect">
            <a:avLst/>
          </a:prstGeom>
          <a:noFill/>
          <a:ln w="9525">
            <a:noFill/>
            <a:miter lim="800000"/>
            <a:headEnd/>
            <a:tailEnd/>
          </a:ln>
        </p:spPr>
      </p:pic>
      <p:sp>
        <p:nvSpPr>
          <p:cNvPr id="11266"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p>
        </p:txBody>
      </p:sp>
      <p:sp>
        <p:nvSpPr>
          <p:cNvPr id="2" name="Content Placeholder 1"/>
          <p:cNvSpPr>
            <a:spLocks noGrp="1"/>
          </p:cNvSpPr>
          <p:nvPr>
            <p:ph idx="1"/>
          </p:nvPr>
        </p:nvSpPr>
        <p:spPr>
          <a:xfrm>
            <a:off x="609600" y="6019800"/>
            <a:ext cx="5181600" cy="647700"/>
          </a:xfrm>
        </p:spPr>
        <p:txBody>
          <a:bodyPr/>
          <a:lstStyle/>
          <a:p>
            <a:pPr marL="0" indent="0">
              <a:lnSpc>
                <a:spcPct val="75000"/>
              </a:lnSpc>
              <a:buNone/>
            </a:pPr>
            <a:r>
              <a:rPr lang="en-US" sz="1600" b="1" dirty="0" smtClean="0">
                <a:latin typeface="Times New Roman" pitchFamily="-1" charset="0"/>
              </a:rPr>
              <a:t>An </a:t>
            </a:r>
            <a:r>
              <a:rPr lang="en-US" sz="1600" b="1" dirty="0">
                <a:latin typeface="Times New Roman" pitchFamily="-1" charset="0"/>
              </a:rPr>
              <a:t>engraving by Theodor de </a:t>
            </a:r>
            <a:r>
              <a:rPr lang="en-US" sz="1600" b="1" dirty="0" err="1">
                <a:latin typeface="Times New Roman" pitchFamily="-1" charset="0"/>
              </a:rPr>
              <a:t>Bry</a:t>
            </a:r>
            <a:r>
              <a:rPr lang="en-US" sz="1600" b="1" dirty="0">
                <a:latin typeface="Times New Roman" pitchFamily="-1" charset="0"/>
              </a:rPr>
              <a:t> depicts colonists </a:t>
            </a:r>
            <a:r>
              <a:rPr lang="en-US" sz="1600" b="1" dirty="0" smtClean="0">
                <a:latin typeface="Times New Roman" pitchFamily="-1" charset="0"/>
              </a:rPr>
              <a:t>hunting </a:t>
            </a:r>
            <a:r>
              <a:rPr lang="en-US" sz="1600" b="1" dirty="0">
                <a:latin typeface="Times New Roman" pitchFamily="-1" charset="0"/>
              </a:rPr>
              <a:t>and fishing in </a:t>
            </a:r>
            <a:r>
              <a:rPr lang="en-US" sz="1600" b="1" dirty="0" smtClean="0">
                <a:latin typeface="Times New Roman" pitchFamily="-1" charset="0"/>
              </a:rPr>
              <a:t> Virginia.</a:t>
            </a:r>
            <a:endParaRPr lang="en-US" sz="1600" b="1" dirty="0">
              <a:latin typeface="Times New Roman" pitchFamily="-1" charset="0"/>
            </a:endParaRPr>
          </a:p>
        </p:txBody>
      </p:sp>
      <p:pic>
        <p:nvPicPr>
          <p:cNvPr id="10244" name="Picture 6" descr="An engraving shows colonists hunting and fishing in the forest."/>
          <p:cNvPicPr>
            <a:picLocks noChangeAspect="1" noChangeArrowheads="1"/>
          </p:cNvPicPr>
          <p:nvPr/>
        </p:nvPicPr>
        <p:blipFill>
          <a:blip r:embed="rId3"/>
          <a:srcRect/>
          <a:stretch>
            <a:fillRect/>
          </a:stretch>
        </p:blipFill>
        <p:spPr bwMode="auto">
          <a:xfrm>
            <a:off x="1131052" y="0"/>
            <a:ext cx="6805430" cy="6781800"/>
          </a:xfrm>
          <a:prstGeom prst="rect">
            <a:avLst/>
          </a:prstGeom>
          <a:noFill/>
          <a:ln w="9525">
            <a:noFill/>
            <a:miter lim="800000"/>
            <a:headEnd/>
            <a:tailEnd/>
          </a:ln>
        </p:spPr>
      </p:pic>
      <p:sp>
        <p:nvSpPr>
          <p:cNvPr id="10242" name="Rectangle 3"/>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prstTxWarp prst="textNoShape">
              <a:avLst/>
            </a:prstTxWarp>
          </a:bodyPr>
          <a:lstStyle/>
          <a:p>
            <a:pPr algn="r">
              <a:spcBef>
                <a:spcPct val="20000"/>
              </a:spcBef>
            </a:pPr>
            <a:r>
              <a:rPr lang="en-US" sz="1000" i="1">
                <a:latin typeface="Times New Roman" pitchFamily="-1" charset="0"/>
              </a:rPr>
              <a:t>Give Me Liberty!: An American History, 4th Edition</a:t>
            </a:r>
          </a:p>
          <a:p>
            <a:pPr algn="r">
              <a:spcBef>
                <a:spcPct val="20000"/>
              </a:spcBef>
            </a:pPr>
            <a:r>
              <a:rPr lang="en-US" sz="800">
                <a:latin typeface="Times New Roman" pitchFamily="-1" charset="0"/>
              </a:rPr>
              <a:t>Copyright © 2013 W.W. Norton &amp; Company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3&quot;/&gt;&lt;property id=&quot;20307&quot; value=&quot;319&quot;/&gt;&lt;/object&gt;&lt;object type=&quot;3&quot; unique_id=&quot;10006&quot;&gt;&lt;property id=&quot;20148&quot; value=&quot;5&quot;/&gt;&lt;property id=&quot;20300&quot; value=&quot;Slide 5 - &amp;quot;England and the New World&amp;quot;&quot;/&gt;&lt;property id=&quot;20307&quot; value=&quot;257&quot;/&gt;&lt;/object&gt;&lt;object type=&quot;3&quot; unique_id=&quot;10007&quot;&gt;&lt;property id=&quot;20148&quot; value=&quot;5&quot;/&gt;&lt;property id=&quot;20300&quot; value=&quot;Slide 6&quot;/&gt;&lt;property id=&quot;20307&quot; value=&quot;320&quot;/&gt;&lt;/object&gt;&lt;object type=&quot;3&quot; unique_id=&quot;10008&quot;&gt;&lt;property id=&quot;20148&quot; value=&quot;5&quot;/&gt;&lt;property id=&quot;20300&quot; value=&quot;Slide 7 - &amp;quot;England and the New World&amp;quot;&quot;/&gt;&lt;property id=&quot;20307&quot; value=&quot;258&quot;/&gt;&lt;/object&gt;&lt;object type=&quot;3&quot; unique_id=&quot;10009&quot;&gt;&lt;property id=&quot;20148&quot; value=&quot;5&quot;/&gt;&lt;property id=&quot;20300&quot; value=&quot;Slide 8 - &amp;quot;England and the New World&amp;quot;&quot;/&gt;&lt;property id=&quot;20307&quot; value=&quot;261&quot;/&gt;&lt;/object&gt;&lt;object type=&quot;3&quot; unique_id=&quot;10010&quot;&gt;&lt;property id=&quot;20148&quot; value=&quot;5&quot;/&gt;&lt;property id=&quot;20300&quot; value=&quot;Slide 9&quot;/&gt;&lt;property id=&quot;20307&quot; value=&quot;321&quot;/&gt;&lt;/object&gt;&lt;object type=&quot;3&quot; unique_id=&quot;10011&quot;&gt;&lt;property id=&quot;20148&quot; value=&quot;5&quot;/&gt;&lt;property id=&quot;20300&quot; value=&quot;Slide 10&quot;/&gt;&lt;property id=&quot;20307&quot; value=&quot;322&quot;/&gt;&lt;/object&gt;&lt;object type=&quot;3&quot; unique_id=&quot;10012&quot;&gt;&lt;property id=&quot;20148&quot; value=&quot;5&quot;/&gt;&lt;property id=&quot;20300&quot; value=&quot;Slide 12 - &amp;quot;The Coming of the English&amp;quot;&quot;/&gt;&lt;property id=&quot;20307&quot; value=&quot;262&quot;/&gt;&lt;/object&gt;&lt;object type=&quot;3&quot; unique_id=&quot;10013&quot;&gt;&lt;property id=&quot;20148&quot; value=&quot;5&quot;/&gt;&lt;property id=&quot;20300&quot; value=&quot;Slide 13&quot;/&gt;&lt;property id=&quot;20307&quot; value=&quot;323&quot;/&gt;&lt;/object&gt;&lt;object type=&quot;3&quot; unique_id=&quot;10014&quot;&gt;&lt;property id=&quot;20148&quot; value=&quot;5&quot;/&gt;&lt;property id=&quot;20300&quot; value=&quot;Slide 14&quot;/&gt;&lt;property id=&quot;20307&quot; value=&quot;324&quot;/&gt;&lt;/object&gt;&lt;object type=&quot;3&quot; unique_id=&quot;10015&quot;&gt;&lt;property id=&quot;20148&quot; value=&quot;5&quot;/&gt;&lt;property id=&quot;20300&quot; value=&quot;Slide 15 - &amp;quot;The Coming of the English&amp;quot;&quot;/&gt;&lt;property id=&quot;20307&quot; value=&quot;263&quot;/&gt;&lt;/object&gt;&lt;object type=&quot;3&quot; unique_id=&quot;10016&quot;&gt;&lt;property id=&quot;20148&quot; value=&quot;5&quot;/&gt;&lt;property id=&quot;20300&quot; value=&quot;Slide 16&quot;/&gt;&lt;property id=&quot;20307&quot; value=&quot;325&quot;/&gt;&lt;/object&gt;&lt;object type=&quot;3&quot; unique_id=&quot;10017&quot;&gt;&lt;property id=&quot;20148&quot; value=&quot;5&quot;/&gt;&lt;property id=&quot;20300&quot; value=&quot;Slide 17&quot;/&gt;&lt;property id=&quot;20307&quot; value=&quot;326&quot;/&gt;&lt;/object&gt;&lt;object type=&quot;3&quot; unique_id=&quot;10018&quot;&gt;&lt;property id=&quot;20148&quot; value=&quot;5&quot;/&gt;&lt;property id=&quot;20300&quot; value=&quot;Slide 19 - &amp;quot;Settling the Chesapeake&amp;quot;&quot;/&gt;&lt;property id=&quot;20307&quot; value=&quot;264&quot;/&gt;&lt;/object&gt;&lt;object type=&quot;3&quot; unique_id=&quot;10019&quot;&gt;&lt;property id=&quot;20148&quot; value=&quot;5&quot;/&gt;&lt;property id=&quot;20300&quot; value=&quot;Slide 20&quot;/&gt;&lt;property id=&quot;20307&quot; value=&quot;327&quot;/&gt;&lt;/object&gt;&lt;object type=&quot;3&quot; unique_id=&quot;10020&quot;&gt;&lt;property id=&quot;20148&quot; value=&quot;5&quot;/&gt;&lt;property id=&quot;20300&quot; value=&quot;Slide 21&quot;/&gt;&lt;property id=&quot;20307&quot; value=&quot;328&quot;/&gt;&lt;/object&gt;&lt;object type=&quot;3&quot; unique_id=&quot;10021&quot;&gt;&lt;property id=&quot;20148&quot; value=&quot;5&quot;/&gt;&lt;property id=&quot;20300&quot; value=&quot;Slide 22 - &amp;quot;Settling the Chesapeake&amp;quot;&quot;/&gt;&lt;property id=&quot;20307&quot; value=&quot;278&quot;/&gt;&lt;/object&gt;&lt;object type=&quot;3&quot; unique_id=&quot;10022&quot;&gt;&lt;property id=&quot;20148&quot; value=&quot;5&quot;/&gt;&lt;property id=&quot;20300&quot; value=&quot;Slide 23&quot;/&gt;&lt;property id=&quot;20307&quot; value=&quot;329&quot;/&gt;&lt;/object&gt;&lt;object type=&quot;3&quot; unique_id=&quot;10023&quot;&gt;&lt;property id=&quot;20148&quot; value=&quot;5&quot;/&gt;&lt;property id=&quot;20300&quot; value=&quot;Slide 24&quot;/&gt;&lt;property id=&quot;20307&quot; value=&quot;330&quot;/&gt;&lt;/object&gt;&lt;object type=&quot;3&quot; unique_id=&quot;10024&quot;&gt;&lt;property id=&quot;20148&quot; value=&quot;5&quot;/&gt;&lt;property id=&quot;20300&quot; value=&quot;Slide 25&quot;/&gt;&lt;property id=&quot;20307&quot; value=&quot;331&quot;/&gt;&lt;/object&gt;&lt;object type=&quot;3&quot; unique_id=&quot;10025&quot;&gt;&lt;property id=&quot;20148&quot; value=&quot;5&quot;/&gt;&lt;property id=&quot;20300&quot; value=&quot;Slide 26 - &amp;quot;Settling the Chesapeake&amp;quot;&quot;/&gt;&lt;property id=&quot;20307&quot; value=&quot;265&quot;/&gt;&lt;/object&gt;&lt;object type=&quot;3&quot; unique_id=&quot;10026&quot;&gt;&lt;property id=&quot;20148&quot; value=&quot;5&quot;/&gt;&lt;property id=&quot;20300&quot; value=&quot;Slide 27&quot;/&gt;&lt;property id=&quot;20307&quot; value=&quot;332&quot;/&gt;&lt;/object&gt;&lt;object type=&quot;3&quot; unique_id=&quot;10027&quot;&gt;&lt;property id=&quot;20148&quot; value=&quot;5&quot;/&gt;&lt;property id=&quot;20300&quot; value=&quot;Slide 28&quot;/&gt;&lt;property id=&quot;20307&quot; value=&quot;333&quot;/&gt;&lt;/object&gt;&lt;object type=&quot;3&quot; unique_id=&quot;10028&quot;&gt;&lt;property id=&quot;20148&quot; value=&quot;5&quot;/&gt;&lt;property id=&quot;20300&quot; value=&quot;Slide 29&quot;/&gt;&lt;property id=&quot;20307&quot; value=&quot;334&quot;/&gt;&lt;/object&gt;&lt;object type=&quot;3&quot; unique_id=&quot;10029&quot;&gt;&lt;property id=&quot;20148&quot; value=&quot;5&quot;/&gt;&lt;property id=&quot;20300&quot; value=&quot;Slide 30 - &amp;quot;Settling the Chesapeake&amp;quot;&quot;/&gt;&lt;property id=&quot;20307&quot; value=&quot;279&quot;/&gt;&lt;/object&gt;&lt;object type=&quot;3&quot; unique_id=&quot;10030&quot;&gt;&lt;property id=&quot;20148&quot; value=&quot;5&quot;/&gt;&lt;property id=&quot;20300&quot; value=&quot;Slide 32 - &amp;quot;The New England Way&amp;quot;&quot;/&gt;&lt;property id=&quot;20307&quot; value=&quot;266&quot;/&gt;&lt;/object&gt;&lt;object type=&quot;3&quot; unique_id=&quot;10031&quot;&gt;&lt;property id=&quot;20148&quot; value=&quot;5&quot;/&gt;&lt;property id=&quot;20300&quot; value=&quot;Slide 33&quot;/&gt;&lt;property id=&quot;20307&quot; value=&quot;335&quot;/&gt;&lt;/object&gt;&lt;object type=&quot;3&quot; unique_id=&quot;10032&quot;&gt;&lt;property id=&quot;20148&quot; value=&quot;5&quot;/&gt;&lt;property id=&quot;20300&quot; value=&quot;Slide 34&quot;/&gt;&lt;property id=&quot;20307&quot; value=&quot;336&quot;/&gt;&lt;/object&gt;&lt;object type=&quot;3&quot; unique_id=&quot;10033&quot;&gt;&lt;property id=&quot;20148&quot; value=&quot;5&quot;/&gt;&lt;property id=&quot;20300&quot; value=&quot;Slide 35 - &amp;quot;The New England Way&amp;quot;&quot;/&gt;&lt;property id=&quot;20307&quot; value=&quot;267&quot;/&gt;&lt;/object&gt;&lt;object type=&quot;3&quot; unique_id=&quot;10034&quot;&gt;&lt;property id=&quot;20148&quot; value=&quot;5&quot;/&gt;&lt;property id=&quot;20300&quot; value=&quot;Slide 36&quot;/&gt;&lt;property id=&quot;20307&quot; value=&quot;337&quot;/&gt;&lt;/object&gt;&lt;object type=&quot;3&quot; unique_id=&quot;10035&quot;&gt;&lt;property id=&quot;20148&quot; value=&quot;5&quot;/&gt;&lt;property id=&quot;20300&quot; value=&quot;Slide 37&quot;/&gt;&lt;property id=&quot;20307&quot; value=&quot;338&quot;/&gt;&lt;/object&gt;&lt;object type=&quot;3&quot; unique_id=&quot;10036&quot;&gt;&lt;property id=&quot;20148&quot; value=&quot;5&quot;/&gt;&lt;property id=&quot;20300&quot; value=&quot;Slide 38&quot;/&gt;&lt;property id=&quot;20307&quot; value=&quot;339&quot;/&gt;&lt;/object&gt;&lt;object type=&quot;3&quot; unique_id=&quot;10037&quot;&gt;&lt;property id=&quot;20148&quot; value=&quot;5&quot;/&gt;&lt;property id=&quot;20300&quot; value=&quot;Slide 39 - &amp;quot;The New England Way&amp;quot;&quot;/&gt;&lt;property id=&quot;20307&quot; value=&quot;268&quot;/&gt;&lt;/object&gt;&lt;object type=&quot;3&quot; unique_id=&quot;10038&quot;&gt;&lt;property id=&quot;20148&quot; value=&quot;5&quot;/&gt;&lt;property id=&quot;20300&quot; value=&quot;Slide 40&quot;/&gt;&lt;property id=&quot;20307&quot; value=&quot;340&quot;/&gt;&lt;/object&gt;&lt;object type=&quot;3&quot; unique_id=&quot;10039&quot;&gt;&lt;property id=&quot;20148&quot; value=&quot;5&quot;/&gt;&lt;property id=&quot;20300&quot; value=&quot;Slide 41&quot;/&gt;&lt;property id=&quot;20307&quot; value=&quot;341&quot;/&gt;&lt;/object&gt;&lt;object type=&quot;3&quot; unique_id=&quot;10040&quot;&gt;&lt;property id=&quot;20148&quot; value=&quot;5&quot;/&gt;&lt;property id=&quot;20300&quot; value=&quot;Slide 43 - &amp;quot;New Englanders Divided&amp;quot;&quot;/&gt;&lt;property id=&quot;20307&quot; value=&quot;269&quot;/&gt;&lt;/object&gt;&lt;object type=&quot;3&quot; unique_id=&quot;10041&quot;&gt;&lt;property id=&quot;20148&quot; value=&quot;5&quot;/&gt;&lt;property id=&quot;20300&quot; value=&quot;Slide 44&quot;/&gt;&lt;property id=&quot;20307&quot; value=&quot;343&quot;/&gt;&lt;/object&gt;&lt;object type=&quot;3&quot; unique_id=&quot;10042&quot;&gt;&lt;property id=&quot;20148&quot; value=&quot;5&quot;/&gt;&lt;property id=&quot;20300&quot; value=&quot;Slide 45&quot;/&gt;&lt;property id=&quot;20307&quot; value=&quot;342&quot;/&gt;&lt;/object&gt;&lt;object type=&quot;3&quot; unique_id=&quot;10043&quot;&gt;&lt;property id=&quot;20148&quot; value=&quot;5&quot;/&gt;&lt;property id=&quot;20300&quot; value=&quot;Slide 46 - &amp;quot;New Englanders Divided&amp;quot;&quot;/&gt;&lt;property id=&quot;20307&quot; value=&quot;270&quot;/&gt;&lt;/object&gt;&lt;object type=&quot;3&quot; unique_id=&quot;10044&quot;&gt;&lt;property id=&quot;20148&quot; value=&quot;5&quot;/&gt;&lt;property id=&quot;20300&quot; value=&quot;Slide 47&quot;/&gt;&lt;property id=&quot;20307&quot; value=&quot;344&quot;/&gt;&lt;/object&gt;&lt;object type=&quot;3&quot; unique_id=&quot;10045&quot;&gt;&lt;property id=&quot;20148&quot; value=&quot;5&quot;/&gt;&lt;property id=&quot;20300&quot; value=&quot;Slide 48&quot;/&gt;&lt;property id=&quot;20307&quot; value=&quot;345&quot;/&gt;&lt;/object&gt;&lt;object type=&quot;3&quot; unique_id=&quot;10046&quot;&gt;&lt;property id=&quot;20148&quot; value=&quot;5&quot;/&gt;&lt;property id=&quot;20300&quot; value=&quot;Slide 49 - &amp;quot;New Englanders Divided&amp;quot;&quot;/&gt;&lt;property id=&quot;20307&quot; value=&quot;271&quot;/&gt;&lt;/object&gt;&lt;object type=&quot;3&quot; unique_id=&quot;10047&quot;&gt;&lt;property id=&quot;20148&quot; value=&quot;5&quot;/&gt;&lt;property id=&quot;20300&quot; value=&quot;Slide 50&quot;/&gt;&lt;property id=&quot;20307&quot; value=&quot;346&quot;/&gt;&lt;/object&gt;&lt;object type=&quot;3&quot; unique_id=&quot;10048&quot;&gt;&lt;property id=&quot;20148&quot; value=&quot;5&quot;/&gt;&lt;property id=&quot;20300&quot; value=&quot;Slide 51&quot;/&gt;&lt;property id=&quot;20307&quot; value=&quot;347&quot;/&gt;&lt;/object&gt;&lt;object type=&quot;3&quot; unique_id=&quot;10049&quot;&gt;&lt;property id=&quot;20148&quot; value=&quot;5&quot;/&gt;&lt;property id=&quot;20300&quot; value=&quot;Slide 53 - &amp;quot;Religion, Politics, and Freedom&amp;quot;&quot;/&gt;&lt;property id=&quot;20307&quot; value=&quot;272&quot;/&gt;&lt;/object&gt;&lt;object type=&quot;3&quot; unique_id=&quot;10050&quot;&gt;&lt;property id=&quot;20148&quot; value=&quot;5&quot;/&gt;&lt;property id=&quot;20300&quot; value=&quot;Slide 54&quot;/&gt;&lt;property id=&quot;20307&quot; value=&quot;348&quot;/&gt;&lt;/object&gt;&lt;object type=&quot;3&quot; unique_id=&quot;10051&quot;&gt;&lt;property id=&quot;20148&quot; value=&quot;5&quot;/&gt;&lt;property id=&quot;20300&quot; value=&quot;Slide 55 - &amp;quot;Religion, Politics and Freedom&amp;quot;&quot;/&gt;&lt;property id=&quot;20307&quot; value=&quot;273&quot;/&gt;&lt;/object&gt;&lt;object type=&quot;3&quot; unique_id=&quot;10052&quot;&gt;&lt;property id=&quot;20148&quot; value=&quot;5&quot;/&gt;&lt;property id=&quot;20300&quot; value=&quot;Slide 56&quot;/&gt;&lt;property id=&quot;20307&quot; value=&quot;349&quot;/&gt;&lt;/object&gt;&lt;object type=&quot;3&quot; unique_id=&quot;10053&quot;&gt;&lt;property id=&quot;20148&quot; value=&quot;5&quot;/&gt;&lt;property id=&quot;20300&quot; value=&quot;Slide 57&quot;/&gt;&lt;property id=&quot;20307&quot; value=&quot;350&quot;/&gt;&lt;/object&gt;&lt;object type=&quot;3&quot; unique_id=&quot;10054&quot;&gt;&lt;property id=&quot;20148&quot; value=&quot;5&quot;/&gt;&lt;property id=&quot;20300&quot; value=&quot;Slide 58&quot;/&gt;&lt;property id=&quot;20307&quot; value=&quot;351&quot;/&gt;&lt;/object&gt;&lt;object type=&quot;3&quot; unique_id=&quot;10055&quot;&gt;&lt;property id=&quot;20148&quot; value=&quot;5&quot;/&gt;&lt;property id=&quot;20300&quot; value=&quot;Slide 59 - &amp;quot;Religion, Politics, and Freedom&amp;quot;&quot;/&gt;&lt;property id=&quot;20307&quot; value=&quot;274&quot;/&gt;&lt;/object&gt;&lt;object type=&quot;3&quot; unique_id=&quot;10056&quot;&gt;&lt;property id=&quot;20148&quot; value=&quot;5&quot;/&gt;&lt;property id=&quot;20300&quot; value=&quot;Slide 60&quot;/&gt;&lt;property id=&quot;20307&quot; value=&quot;352&quot;/&gt;&lt;/object&gt;&lt;object type=&quot;3&quot; unique_id=&quot;10057&quot;&gt;&lt;property id=&quot;20148&quot; value=&quot;5&quot;/&gt;&lt;property id=&quot;20300&quot; value=&quot;Slide 61&quot;/&gt;&lt;property id=&quot;20307&quot; value=&quot;353&quot;/&gt;&lt;/object&gt;&lt;object type=&quot;3&quot; unique_id=&quot;10059&quot;&gt;&lt;property id=&quot;20148&quot; value=&quot;5&quot;/&gt;&lt;property id=&quot;20300&quot; value=&quot;Slide 2 - &amp;quot;Lecture preview&amp;quot;&quot;/&gt;&lt;property id=&quot;20307&quot; value=&quot;354&quot;/&gt;&lt;/object&gt;&lt;object type=&quot;3&quot; unique_id=&quot;10060&quot;&gt;&lt;property id=&quot;20148&quot; value=&quot;5&quot;/&gt;&lt;property id=&quot;20300&quot; value=&quot;Slide 4 - &amp;quot;England and the New World&amp;quot;&quot;/&gt;&lt;property id=&quot;20307&quot; value=&quot;355&quot;/&gt;&lt;/object&gt;&lt;object type=&quot;3&quot; unique_id=&quot;10061&quot;&gt;&lt;property id=&quot;20148&quot; value=&quot;5&quot;/&gt;&lt;property id=&quot;20300&quot; value=&quot;Slide 11 - &amp;quot;The Coming of the English&amp;quot;&quot;/&gt;&lt;property id=&quot;20307&quot; value=&quot;356&quot;/&gt;&lt;/object&gt;&lt;object type=&quot;3&quot; unique_id=&quot;10062&quot;&gt;&lt;property id=&quot;20148&quot; value=&quot;5&quot;/&gt;&lt;property id=&quot;20300&quot; value=&quot;Slide 18 - &amp;quot;Settling the Chesapeake&amp;quot;&quot;/&gt;&lt;property id=&quot;20307&quot; value=&quot;357&quot;/&gt;&lt;/object&gt;&lt;object type=&quot;3&quot; unique_id=&quot;10063&quot;&gt;&lt;property id=&quot;20148&quot; value=&quot;5&quot;/&gt;&lt;property id=&quot;20300&quot; value=&quot;Slide 31 - &amp;quot;The New England Way&amp;quot;&quot;/&gt;&lt;property id=&quot;20307&quot; value=&quot;358&quot;/&gt;&lt;/object&gt;&lt;object type=&quot;3&quot; unique_id=&quot;10064&quot;&gt;&lt;property id=&quot;20148&quot; value=&quot;5&quot;/&gt;&lt;property id=&quot;20300&quot; value=&quot;Slide 42 - &amp;quot;New Englanders Divided&amp;quot;&quot;/&gt;&lt;property id=&quot;20307&quot; value=&quot;359&quot;/&gt;&lt;/object&gt;&lt;object type=&quot;3&quot; unique_id=&quot;10065&quot;&gt;&lt;property id=&quot;20148&quot; value=&quot;5&quot;/&gt;&lt;property id=&quot;20300&quot; value=&quot;Slide 52 - &amp;quot;Religion, Politics, and Freedom&amp;quot;&quot;/&gt;&lt;property id=&quot;20307&quot; value=&quot;360&quot;/&gt;&lt;/object&gt;&lt;object type=&quot;3&quot; unique_id=&quot;10066&quot;&gt;&lt;property id=&quot;20148&quot; value=&quot;5&quot;/&gt;&lt;property id=&quot;20300&quot; value=&quot;Slide 62 - &amp;quot;review&amp;quot;&quot;/&gt;&lt;property id=&quot;20307&quot; value=&quot;361&quot;/&gt;&lt;/object&gt;&lt;object type=&quot;3&quot; unique_id=&quot;10067&quot;&gt;&lt;property id=&quot;20148&quot; value=&quot;5&quot;/&gt;&lt;property id=&quot;20300&quot; value=&quot;Slide 63 - &amp;quot;review&amp;quot;&quot;/&gt;&lt;property id=&quot;20307&quot; value=&quot;362&quot;/&gt;&lt;/object&gt;&lt;object type=&quot;3&quot; unique_id=&quot;10068&quot;&gt;&lt;property id=&quot;20148&quot; value=&quot;5&quot;/&gt;&lt;property id=&quot;20300&quot; value=&quot;Slide 64 - &amp;quot;Next Lecture PREVIEW:&amp;#x0D;&amp;#x0A;—— Chapter 3 ——&amp;#x0D;&amp;#x0A;Creating Anglo-America, 1660–1750&amp;quot;&quot;/&gt;&lt;property id=&quot;20307&quot; value=&quot;363&quot;/&gt;&lt;/object&gt;&lt;object type=&quot;3&quot; unique_id=&quot;10069&quot;&gt;&lt;property id=&quot;20148&quot; value=&quot;5&quot;/&gt;&lt;property id=&quot;20300&quot; value=&quot;Slide 65 - &amp;quot;This concludes the Norton Lecture Slides&amp;#x0D;&amp;#x0A;Slide Set for Chapter 2&amp;#x0D;&amp;#x0A;Give Me Liberty! &amp;#x0D;&amp;#x0A;AN AMERICAN HISTORY&amp;#x0D;&amp;#x0A;FOURTH EDIT&quot;/&gt;&lt;property id=&quot;20307&quot; value=&quot;364&quot;/&gt;&lt;/object&gt;&lt;/object&gt;&lt;/object&gt;&lt;/database&gt;"/>
  <p:tag name="SECTOMILLISECCONVERTED" val="1"/>
</p:tagLst>
</file>

<file path=ppt/theme/theme1.xml><?xml version="1.0" encoding="utf-8"?>
<a:theme xmlns:a="http://schemas.openxmlformats.org/drawingml/2006/main" name="Foner4thEdPPT">
  <a:themeElements>
    <a:clrScheme name="Custom 3">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2">
      <a:majorFont>
        <a:latin typeface="Perpetua Titling MT"/>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3">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2">
      <a:majorFont>
        <a:latin typeface="Perpetua Titling MT"/>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6241</Words>
  <Application>Microsoft Office PowerPoint</Application>
  <PresentationFormat>On-screen Show (4:3)</PresentationFormat>
  <Paragraphs>369</Paragraphs>
  <Slides>60</Slides>
  <Notes>60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Foner4thEdPPT</vt:lpstr>
      <vt:lpstr>Default Design</vt:lpstr>
      <vt:lpstr>Norton Lecture Slides Give Me Liberty!  AN AMERICAN HISTORY FOURTH EDITION by Eric Foner</vt:lpstr>
      <vt:lpstr>Chapter 2</vt:lpstr>
      <vt:lpstr>England and the New World</vt:lpstr>
      <vt:lpstr>Portrait of Mary Tudor</vt:lpstr>
      <vt:lpstr>Armada Portrait of Queen Elizabeth I</vt:lpstr>
      <vt:lpstr>England and the New World: North America</vt:lpstr>
      <vt:lpstr>Social Problems</vt:lpstr>
      <vt:lpstr>PowerPoint Presentation</vt:lpstr>
      <vt:lpstr>PowerPoint Presentation</vt:lpstr>
      <vt:lpstr> Emigration</vt:lpstr>
      <vt:lpstr>PowerPoint Presentation</vt:lpstr>
      <vt:lpstr>PowerPoint Presentation</vt:lpstr>
      <vt:lpstr>Settling the Chesapeake</vt:lpstr>
      <vt:lpstr>Headright System</vt:lpstr>
      <vt:lpstr>PowerPoint Presentation</vt:lpstr>
      <vt:lpstr>Chesapeake Native Americans</vt:lpstr>
      <vt:lpstr>PowerPoint Presentation</vt:lpstr>
      <vt:lpstr> Pocahontas</vt:lpstr>
      <vt:lpstr>English &amp; Native American Relationship</vt:lpstr>
      <vt:lpstr>PowerPoint Presentation</vt:lpstr>
      <vt:lpstr>PowerPoint Presentation</vt:lpstr>
      <vt:lpstr>A Tobacco Colony</vt:lpstr>
      <vt:lpstr>PowerPoint Presentation</vt:lpstr>
      <vt:lpstr>Tobacco Brides</vt:lpstr>
      <vt:lpstr>Women</vt:lpstr>
      <vt:lpstr>Maryland</vt:lpstr>
      <vt:lpstr>PowerPoint Presentation</vt:lpstr>
      <vt:lpstr> New England: Puritans &amp; Pilgrims</vt:lpstr>
      <vt:lpstr>Pilgrims </vt:lpstr>
      <vt:lpstr>Sketch of plymouth harbor</vt:lpstr>
      <vt:lpstr>Mayflower Compact</vt:lpstr>
      <vt:lpstr>Massachusetts Bay Colony</vt:lpstr>
      <vt:lpstr>John Winthrop</vt:lpstr>
      <vt:lpstr>Seal of the Massachusetts Bay Colony</vt:lpstr>
      <vt:lpstr>Puritan society</vt:lpstr>
      <vt:lpstr>The painting the savage family</vt:lpstr>
      <vt:lpstr>Massachusett's Government &amp; Society</vt:lpstr>
      <vt:lpstr>Banner of Harvard building</vt:lpstr>
      <vt:lpstr>New Englanders Divided: Religion</vt:lpstr>
      <vt:lpstr>Portrait of roger Williams</vt:lpstr>
      <vt:lpstr>Rhode Island &amp; Connecticut</vt:lpstr>
      <vt:lpstr>Map of new england settlements</vt:lpstr>
      <vt:lpstr>The Trials of Anne Hutchinson</vt:lpstr>
      <vt:lpstr>Religious Persecution</vt:lpstr>
      <vt:lpstr>Pequot War</vt:lpstr>
      <vt:lpstr>Engraving of destruction of Pequot Village</vt:lpstr>
      <vt:lpstr>New England Economy</vt:lpstr>
      <vt:lpstr>Portrait of Thomas Smith</vt:lpstr>
      <vt:lpstr>Half-way covenant</vt:lpstr>
      <vt:lpstr>Painting Mrs. Elizabeth Freake and baby Mary</vt:lpstr>
      <vt:lpstr>The Rights of Englishmen</vt:lpstr>
      <vt:lpstr>Painting the court of common pleas</vt:lpstr>
      <vt:lpstr>The English Civil War</vt:lpstr>
      <vt:lpstr>Painting of execution of Charles i</vt:lpstr>
      <vt:lpstr>Debate over Freedom </vt:lpstr>
      <vt:lpstr>Portrait of john Milton</vt:lpstr>
      <vt:lpstr>Expansion of English Liberty</vt:lpstr>
      <vt:lpstr>Portrait of Oliver Cromwell</vt:lpstr>
      <vt:lpstr>Expansion of Liberty in America </vt:lpstr>
      <vt:lpstr>MEDIA LINKS —— Chapter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Norton Lecture Slides Give Me Liberty!  AN AMERICAN HISTORY FOURTH EDITION by Eric Foner</dc:title>
  <dc:creator/>
  <cp:lastModifiedBy/>
  <cp:revision>13</cp:revision>
  <dcterms:created xsi:type="dcterms:W3CDTF">2014-01-13T20:58:13Z</dcterms:created>
  <dcterms:modified xsi:type="dcterms:W3CDTF">2015-08-27T12:52:25Z</dcterms:modified>
</cp:coreProperties>
</file>