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311" r:id="rId7"/>
    <p:sldId id="263" r:id="rId8"/>
    <p:sldId id="264" r:id="rId9"/>
    <p:sldId id="265" r:id="rId10"/>
    <p:sldId id="273" r:id="rId11"/>
    <p:sldId id="266" r:id="rId12"/>
    <p:sldId id="267" r:id="rId13"/>
    <p:sldId id="319" r:id="rId14"/>
    <p:sldId id="309" r:id="rId15"/>
    <p:sldId id="268" r:id="rId16"/>
    <p:sldId id="310" r:id="rId17"/>
    <p:sldId id="269" r:id="rId18"/>
    <p:sldId id="270" r:id="rId19"/>
    <p:sldId id="271" r:id="rId20"/>
    <p:sldId id="313" r:id="rId21"/>
    <p:sldId id="272" r:id="rId22"/>
    <p:sldId id="275" r:id="rId23"/>
    <p:sldId id="276" r:id="rId24"/>
    <p:sldId id="277" r:id="rId25"/>
    <p:sldId id="278" r:id="rId26"/>
    <p:sldId id="279" r:id="rId27"/>
    <p:sldId id="285" r:id="rId28"/>
    <p:sldId id="280" r:id="rId29"/>
    <p:sldId id="286" r:id="rId30"/>
    <p:sldId id="281" r:id="rId31"/>
    <p:sldId id="282" r:id="rId32"/>
    <p:sldId id="283" r:id="rId33"/>
    <p:sldId id="284" r:id="rId34"/>
    <p:sldId id="287" r:id="rId35"/>
    <p:sldId id="288" r:id="rId36"/>
    <p:sldId id="289" r:id="rId37"/>
    <p:sldId id="318" r:id="rId38"/>
    <p:sldId id="290" r:id="rId39"/>
    <p:sldId id="292" r:id="rId40"/>
    <p:sldId id="291" r:id="rId41"/>
    <p:sldId id="314" r:id="rId42"/>
    <p:sldId id="293" r:id="rId43"/>
    <p:sldId id="294" r:id="rId44"/>
    <p:sldId id="295" r:id="rId45"/>
    <p:sldId id="296" r:id="rId46"/>
    <p:sldId id="297" r:id="rId47"/>
    <p:sldId id="298" r:id="rId48"/>
    <p:sldId id="315" r:id="rId49"/>
    <p:sldId id="316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17" r:id="rId61"/>
    <p:sldId id="320" r:id="rId62"/>
    <p:sldId id="322" r:id="rId63"/>
    <p:sldId id="321" r:id="rId64"/>
    <p:sldId id="323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EA271-827F-45E3-9A41-354B3B2BDF3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0747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EFB0-FF33-4A43-B66E-942B260D0B02}" type="datetimeFigureOut">
              <a:rPr lang="en-US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AE370-D2D0-4A18-ADBD-862C5CE2472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AE370-D2D0-4A18-ADBD-862C5CE2472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9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E27BA1-9721-4CEB-A380-FC37B71F624B}" type="slidenum">
              <a:rPr lang="en-US" altLang="es-ES"/>
              <a:pPr/>
              <a:t>‹#›</a:t>
            </a:fld>
            <a:endParaRPr lang="en-US" altLang="es-E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9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E6324-2E7C-49F5-AAEB-ED3D3CD571A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2126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709DE-5D1D-4FDE-99C3-14947541BB9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0225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82E6A-634B-455E-8A1A-F54EE70F3F8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319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C7AA1-2634-4FB2-9379-CF51359CF1D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9867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6E2BB-19B4-4951-AFEF-36588ECD661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8580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8EE20-4091-4D7B-9524-C0C9B104CC8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114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FB0D5-1CA7-4CEA-BE10-52ABBAB7B67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768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0A3A3-DA8D-445F-AB03-F972E126142E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5301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98B96-8262-4979-9853-49EAFECE4D4A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692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970FC-1D6C-4AA0-B153-152FFFB96AD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447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99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99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618C7BF-B03A-4B2B-99C8-7DCF33E4731E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G_a_custer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En-chief-sitting-bu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Woundedknee18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File:Nelson_Appleton_Miles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Natlove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p.yimg.com/ca/I/cowboycorral_2070_9433473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American_bison_k5680-1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File:BarbedWirePatentGlidde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Glidden_wire_the_Winner2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Frederick_Jackson_Turner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n.wikipedia.org/wiki/File:Cody-Buffalo-Bill-LO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5/53/Buffalo_Bills_Wild_West_Show,_1890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5/57/William_Notman_studios_-_Sitting_Bull_and_Buffalo_Bill_(1895)_edit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1/16/Trails_of_Tears_en.pn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Broadway" pitchFamily="82" charset="0"/>
              </a:rPr>
              <a:t>Looking West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Broadway" pitchFamily="82" charset="0"/>
              </a:rPr>
              <a:t>1860-1900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5" descr="G a cu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1022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Battle of Little Bighorn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1876 Custer &amp; his men are sent to round up the Indians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They are met by over 2,000 Sioux warriors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In about one hour Custer &amp; 200 of his men are wiped out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Battle of Wounded Knee (1890)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/>
              <a:t>Indians on the Plains had been practicing the Ghost Dance hoping to bring back the “old days”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Teton Sioux practiced it particularly urgently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An agent at the reservation called for gov. assistance with the Indians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495800"/>
          </a:xfrm>
        </p:spPr>
        <p:txBody>
          <a:bodyPr/>
          <a:lstStyle/>
          <a:p>
            <a:r>
              <a:rPr lang="en-US" altLang="en-US"/>
              <a:t>Wovoka</a:t>
            </a:r>
          </a:p>
        </p:txBody>
      </p:sp>
      <p:sp>
        <p:nvSpPr>
          <p:cNvPr id="15364" name="AutoShape 2" descr="data:image/jpeg;base64,/9j/4AAQSkZJRgABAQAAAQABAAD/2wCEAAkGBhQSEBUUExQWFBUUFRYXFRcYGBgYFBcXFhcXGBgYGBcYGyYeGBkjGRgWHy8gIycpLC0sFx4xNTAqNSYrLCkBCQoKBQUFDQUFDSkYEhgpKSkpKSkpKSkpKSkpKSkpKSkpKSkpKSkpKSkpKSkpKSkpKSkpKSkpKSkpKSkpKSkpKf/AABEIALcBFAMBIgACEQEDEQH/xAAbAAAABwEAAAAAAAAAAAAAAAAAAQMEBQYHAv/EAEcQAAIBAgQEBAMFBQQIBQUAAAECEQADBBIhMQUGQVETImFxMoGRBxRCobEjUmLB8CTR4fFDcnOCorKzwhYlM2OSFRdTg+L/xAAUAQEAAAAAAAAAAAAAAAAAAAAA/8QAFBEBAAAAAAAAAAAAAAAAAAAAAP/aAAwDAQACEQMRAD8A1+2DA1NHr3NKWh5RRxQI69z9aEHufrS2WhloEgp7n60RnuaXC0RFAjr3P1oQe5pWKEUCRB7n60Wvc/WliKICgRg9z9aLXufrS8UMtA2M9z9aBnufrTjLRZaBsZ7n6mjE9z9TSpSjy0CBnufqaGvc/U0tloZKBPXufqaGvc/U0qBQy0Cevc/WhJ7n60tFFloEde5+pojPc/U0tloZaBCD3P1Ncwe5+ppyErkrQNte5+prrXufqaWyUMlAgJ7n6mgA3c/U04S3XWWgba9z9TQ83c/U04yUeSgb69z9TRie5+ppUrXQSg7w22/WhXdgafOhQHZ+Ee1dRXNn4R7V1QEBRlaMUKDk0RoGioBRGjozQczQmgTXIoOqI0ZohQCiijo6DmKFdxRRQcxRRXcVyaAqOhR0HNCugK5igOioUYoCoorsCgRQcAUZFdRQig5AoRXWWjC0HJoq6K0CtBzFCa6yVyVoFbW3zoUdoaUKDi0PKK6y00tuY/z/AL6Au/1JoHRU96LIe9N3vAAttAMmelJrjJ10gevbf+vSgcsD3pB3Yf0KiuLcf8NVyKHZycvmhYC5iS2vQfnTi9xZRh/GjTKG16TG/sTQOxiGoW75IB9O9MuI8atWbavcdVVioUk6Ettr26+1Hc4rZS6tkuouOMyp1IHbp30oHhxBJjT60Mzd6i+N8T8CwbgVmIICqoksSRA+etMbfM1v7mt5QzEyuSQG8RZzITsDodaCfuYwKYZ1BkAAsAZOwg0nhuKC5myMrZGKtBmCNwexrInvePnvKplg7awWBmCub0yjpsamOTuYLdpbh1GZZLEaO6ltVA31ZR86DThfP9TQ+8GqinNDjANfOVrgfIo+FSxcKoMHpOvtTzk/iZu4bzkF7bNbY9yuxPaQRQWQ3u5A+tdrd9RURxTiItWmfLOUaDTUkgAT01IqMwfNM4XxPDOZW8IrmGrr2Y6QRrNBas/tQNzTp9aquL5lJwQxFtDmOyEjRlnMrHaBlbWul5iNzCJdRIe7CqpMZXkg6xsCCfWgspv+31/wojiaqtjnO1cRlRgb6ofIZAzDTRiIYA66dK44dzRdNtmvIilQYyk+ZxAiCNJJAiguC3q5e9/X9Cq/geYGNxrV7IrhBc8sgZNjIY/hPXYzSXL3G3uuwfLDg3EymSqyBlaesFTpprQWH7waL76ACTAA1M6RFJhqiuYcbktEZDcNyVy5gojKSxLHbSY7mBQT3j0Dfqp4DmAW0tm5nIuECRqtsA5Bm16sCZ9alLPHrZd0LgPbIDD3iD7aie1BMeNXQu1F4PiqXT5GVtAyw2pU/iiJAmu+JcTSxba5cMKsTpJ1MCB7mgkPHNEt4xUfhuJ23t+IGGQCSTpECde2mtJ8G42mIFw2mDBXKg7DYEf50EsLp7/lRlz3pC08gGCPQ7ilQaBQE9/yoSe/5UQNE0DU0C9kmNxv2oUhZcQZPX+QoUFV5h5pOFgKEbKM1wMSGyzsoGxgEydNKk+McYFrC+KgzFwotgay1z4dAJO86dAazXmPHm/dugsVIc5NhokwDG496l7+MxL8MS7duQyEOhCqJmRbDaQYAZtuq0CmI5kvX1GGULrCXmtyzIBrOZoliFeVKjakeN8dZ8NbtqQmW21y5I0uLadkygKdmK6+59qp9nhmJtWs8vbLvsDBIykuRb3uEK0noB7wEGxjP4xDIbdtQFDHKxEZPIussYJI70Erc4h4txTecpbvIbqEEA2mBy+UjWIXboBtU1ypx9bmCa3ccsRdBIPRAFG/qxEdzWZC5BII777j/GnvBOLGz4ixIuIVI/rrQWZuYrfhLadGKWbd4ZSAYZ3MQG2AUr6gTUV/4rOa0WGY2jaIaZJFowN9pUKPcE9ajOLK9u66ORnBlo1EuoLA/X6io4nSg0z7Qubpa1atEZYt3jsT5hmUHsMpHvmqmHj11U8NXOTxfEUQNHiNOsGSImohrxJBkkgAa9lEAfQClCpO+h09422oLNwu9iLFl2XKQc0HfwyCodoiIIaB0kV1e4o6paOYKbWoI2Y6aHp3mmBxbMhTORqxdepQJmUdt9/cVM8K4ebziylu0XYGVe4+ixJZsvXbQDqKCSsX1xaLYByr4gu3E1HplIO+WAf94Gj5T4o2HxzWGJyOFBnq4AXxD6lh9DUz/wCB7xKXCbcqokI51KiAwYrEwBoar/EDF/zgh7ROYgiQ2h17wBMDeQBQWnnG8zKLKMVaM+kTKsCo121B+lVmzauJhXdrpAbEK1sMRCkqRmmInaRtA2pTDce+9YgPlggqGEEGdoAOuwn5mo3mfiaZFtxnRLxNwagAmNAQfiiR6T7UEzwlnFrwDdlbbM2YAEEuJ0bqPMT7g+lKcq443MmHb9pmLlQf9GQS3m67dTsZ71DYHFWb1t7VpjaysSBBJK+XUEHWDIidNKsH2f2Vs37rPOqKE8pk+bUwJ12/Ogbf/RMQb1vD5FQ2cztdJOQ22lfJpvDf8ImobmMsl1UtsrKMrm4G8rMNPinQg9N5NahzJhrl3DsLL+G2hLa5gF8xAI2OlZ1xPldLTm3duEs5zhzJkyJV23IO4aNKCExvHyt12H/qMpR23WD8SgHQjU/lFTQxJwdyyyM7HKVAJkZYEpB3EhR3216VXOIWrK3CEObIwUwc2sgEggQR/dVl4ng7uK8J8ijUAsGZspV4IjQKDIOxoNMs3w6BxswBHqCJppjcOLllmJkqLnwmBtqNfTSoXhONvXEbDp+z8Hyvc0JQS3kA6vpvsBFJ8Tvvh8OE8e3YDuxlgXfI2rjzEy3m3gzI2oHFm/aGGa5dui0ud7ZE+UEOzjJ1zFSDp0qocyXYt24u272Zgc4Ei4JLFXO5g5FI9aguJC5h7niWjcayDCvdBCsWWDA/F5dJHTTShwjBO+Fe4wbw0Y5SAABmI8Qid/hUelBKtxR89nFWJVg7SknIAdWWSYAM5YHQelW7HcyW8ZYyqjZ0YNdtyJXIw0mYO+h9KovDcSrLdR9PDaUM+QGT1Hv84p5yzxPLddWgs4aD+8VgEt1Exp60Fn4dYe1aNrwTDvaIC+aVDy4I7gsNOoqRwfB7li3jSVa14jShRhOUDVlj4Tuak+VsUt5WIk5CNfcTpoOtTt19CewoMq4dxFkF3DjEOoa4pFyTMCTc1YjX8MDcrVm4TzOQhtqVu3FuZRLE5UChizGZIkkDXUkCkcXy69xAihd0DlpjylnbbWM7Rp6075c5WtW7ZzgPdukl2iPJOggbAkA+tA6wPNiF3ZmEZLZAG5YlwQJjXT6VJcP4zbxA8k6NDKZDI0SAwnSs7554Utq54rQLWQogykgONVX1EDTtFQPAuONYuWvBLSxFy4ELERmMpk6wB1oN4s2xG1CqVw7mvxjdZc2UXIGYZSBkQ6gEjrvQoM241w9jxB7NsyXvlQdQfO2xg7Cfyq8c/wBqMFZsJ/pL6ovsoyj+VRXA8IbvGLrsBFprh0GmYeVT76z7zVj5hQPjeHodle7cI6eRZn6igi+J8MY4i7ekMLOHKWlaMrHMbZzCRoxDe5qL5u4Jh7Xg2MNZjEZEfOHIIk6CNczEyenSpfmvGCzhGcbtdtAeytn1765qaclYgYjGI9zzMbbEabC15EG+4Gs/50FH41wi/ZzWrltM1uczgS7ZiHzSfTSR0mnHKfJ74ptGtLENluEywXcZFObLqJOla1zDwJL9y27AzbJmPxr0U9/Nr9e9Q/HF+73sNfVQoS5F4gRCOMrE6aqASfkKDNuN8ttYxPh3NA7AqQYlWOuU3IkiCNT21qCxaLnYJmKg/ijN8403q98wcZNw3r4JbLfUYd9Cq+Vu/wC6FzCOrAmqc1vMw0lnaD1JJ/nMfWgSwb5XUnWBt01/zp+uBLr4sA2zcyfGA47wkyViu8Ry64u5cy+VQTrpoBPpuY9waVt8HYDyOdGzfwgrqJga60E/xm1awzW4XOqpDLmVS2rBs8iSW0jfb0NS3InD7V2+cU9xVvAsPBUFcoIgZi2reXTTT6VJcM4tYx9nNcRbfgn9rmKlc0dCfwwSaj8dzWkpZtWiiuCbT+WXA6plM2z1Gg9QKC92rIDvlII0uBdSQXmZ6QdSBWc8Xxlp8Wt1yWQi0bsiMguwFWBockZvYnvV2w3EGTh3jGGuLYbUjc2w0E9/8TWU8vEXcelq44u2rzMLgnKjwGCmJ8pkAgdNIoNDwHKSIzuZzlgAQWAygAZYk6GNaa41LdvE3CwU2zbVWGyZyfNn7eVkPrK1N8Gwd6zKXmV0A/ZvJzAAkZWneBBn5TVC4xx+y3E7TKT4QuIrkGc7L8NwKfwjMsHrl9KCI4zw77ncLW2Oe1e8pmAAyyP2Z1M7EjSBWs8uYORbuH4ntqz9dWWYEztVH584vYDCy9oOxU5o0a1MlPMNS8mWB0g661o/DRltJl1Coo+igCKB20GUjygQx6GdwD19aznnREuXbXhwFyMqxHnCmRlX9zUgHY9KS5t5yAvtbZj4VuUNu05U3HhCRdYa+H5nXTqNQdqmuGN97tLeFu14bKCsH9qpEhlLBQCZA2iIFBRON4EW1MxmWMs9ywA02J30qV4bCLaBJOY2wQyZVzZldoYETEg7dqYc14hBfCyMlq6M8MCQTB+HcxrJ/uNTb8ulvCuIzEjIQZ8nxAyF2G/Sg0U2xrtqenX1qn858GveKuItqjhQEWQJtSdHGYwdW+W/qJbiHNdjDRbvu5aQHZUJVM2q5yBCyNY36xUfx5rt2zesswKuAiQpzaayCAcw0Gn50Ga858NezdUXL/iuyglS2Zreg0Y7DXaNxrV+Tg9u/grSIzKhtoRljbKCd+u+vrVP5g5LKZXVwAxVYckZSepY/Cu2p2071oXDcI1vD2rfxFLdtSR8O2sEaGgo+H4X4N+6FjIH6gbZARofekuBcKfPfukQAjZfcsTI9NCJqa51xPgKhUBXusZzAMQFA1y7EnQaimPALWIa073LFwW3Ei6oyr1gwPw+oGWgufI18JZd3dcr3LYnYK76ZD9Rr61ZeE8QW/bFxdA36dzHtVG5rxPhYGzhwcqMue6yLmZQBmQwBIl4838OlUW3zbfOHW2txrZtQENtvDzSdfECxmMbGg2LGcQWyuYj4maBtJLE/WueKca8DANicvmyAhT+8xAUGPcVSF4/cvcFNzOGvWTBYkZwMwAY/wARU7+lJWLd9eHtaxN6bdxVZAwLNb/FAYkGdtNY1igZ4jms45WtYohYQ3LeQQGZATlYGfypryXhWxGOdEUW1uZswClltqBMj1mAJ01qoXXKvoTI2PX0irl9npN17ieKUDIM4BIDQd2jQgeulBo3CORLeHVkS45BfNLQTJVR0A7UKZ8ExVtFdE8WFuETqFJypJSfw+vXWhQRvLWnEscvcq4101Yz/Kn3E7v/AJhb/gwmIYdvOwQfqarWH4mBxN4BDN4ltp+HyksD/wAO3rUr4sYq+zDQWLKqY1Km9LR85oI37Tr/APZ7Cd3Yn/dX/wDqrbyZy4lvD4W7qbgsRm2kXPPlI6xMA1Q/tKx2cYeWBMXG0kiCUjf2P0rVeXhGEsdIs2/+QUC1w+b3qG49i0W1eDebyNKx3B/l+lO8XjAC8HVQW2J2EwPWq9zliwuHuS4Ym20SVnUhTGq7SdIJ0oKBiAo4aijQnFuSP/1IB+tQmMfwzbI+JSGA9QQf5CrBjeHKmFwhUktfNy409IIUQPYHX1qscSabh9KDQbdi3i8RYUMAl3J7mFzsJHWZHyrTHsqluAAqgaAbDSsw+zHlm89y1ijC2recLO7HUSB2mdfStVxFrMpH+VBk6W0s429hQpZMQ1tticoIYuIXXrHp8qWxnLdlbl62HZSi+JbEBQpUMQc0SBP6VZcVyflxX3kdgCu8QI001Eek+9MuK8EsffBcZHIZPOQWAWfL01JMxG+u3cK23NmJxGCZLgJRRkJXRmHV2A3AlQY7671EcH5WuXbT30dYtQQVEsWnQCNjOsnapXiWBOGwt9rbG2+HxfkBkMEvIogA6n4Z9cpMVA4jnC+9vJc8NtNCbazruY2J9YNBpPE+I31sHDs1u67WlDXfhaLi6tlBiJKjPoNRIrOeJ8uujZXLK/8AH0A01O+21OeG3cW2XFgkJbAtG4QSqwirDAScsAakRPamnGOO4hmbxLmc91iCDt8MaR0oLZYfDYjChcgtXcPk8VdIaFPmkfFmZQSTrSGK+07EWmGQ22TIAEKAZDlG5BzEg94B7VVOXrZu31t5oW5GedQxWWVfaYEU0xqakEayRQW/iHLQYeLcuK7XfO7RAzHVttB7VN8h3L1u54FuLmH1ZidrZOoIP8Rnynf0rMzjXJCyx6bnzTEdfYVrP2WYZvutx3kZ7kKOsIIO/wDESPlQS+J5aBsPbVm85ZiWCsZYzopWBrUZydxi3bU4a+yrdwwMGfKbY1n/AFhMEe3rVucxp/Xyqi80csqMVYuATnuhXMn1aPY7UFJ5xxxvYm6w0V7mZRLagIEBZSYBIAO061PWefk+45YjF2lVVuEA5lnKWQnZwh2I6E61WOOHNiLpmPOw17zsO5qLtGLyFtsyzPaRM/KgnH5mvvnS4XcMrG1nPnXMCA2YgBhBn5AimXL/ADPewd3PbOhgOh+FwOjDv2O4q13+JWbuPuqBqTFskSP2YCwP/iY+VRnMnLClfFtaN+JDEmNdI67/AEoJGy78Uxoe2sF1AadRaQaM3puIjcnatbuWwlnIBICZQN9AuXX5VRPsXwQGHvXI1Z1X5KJ/7q0PERlM7UGFcWvslx7VxQSp3IkwBC7ntEVAuhVHI0UsBAOoYgkD1EA1fvtDwik+IBHmA6TqII/KfmapnGrQS1ZRJIuA3WzCCGkpAM6qMv8AxHU0DrgXB7mMyWrRS2MhF0ydQlyVdx1MtAH8NX3ivBC9oL4gKouVnMFoiDlEwCaacr8KWzYGUEeMVcz8WVUWPkWLn50V7iTpmEllDHynv2oKzx3lEkeKsIpy6NOihQJJ/P61L8mcICrdNtgACAzndzuFj8KTvGpqvce47dcEFiEJ0UaDQjtR4Dmm5bsC2oUQxYnqSe466UGkcC4ZK3Gu4lbjtdJYxsciDKNdgAKFVzkfG57Nxmkk3jJ9cluhQQWPxPhcWDnZcQD8s+tafx7CRbdtYyQQqzAzA5tO1ZPzpbIxbn+Ix9TW1wWtCIkoImYkgbkdKDCOa7+bEwCCqqIj1GY/OSa3zhxHgWyNvCSPbKKxPm3l02bjs/kzXYUBgwhgTJjbUHQwa1XhnG7TYa3bRxnWwsr+LyqFJ+sfWgUGKbMGDeUs2hUHqdZmdhFMeI8Ot4izcD2rTMysc2WHBA0YEgQfnS2DzC2G952Bjpv+tOMM5zAMBrIA9xt/XrQZrxRc2Cwb/u2WVfRhdaZj0iqdiLUsG6t07a1YmxZ+4Pb38PElR6B1J/W2frTjlXltsXircDyIVLnsoIJ+Z2+dBsPAuGCxh7VpdkQD57k/MyaflfQV2BQagZ4u5lUiPT61VeasViLNjxrDKpt24MqCSpg6T/q/OatHFXi2x69PXt+cVEcUtyrINc1nQ9yhyn02agw/HcTu4i41y65ZnjN2JGg8o00G1THNN9kTD2SfPbsAOoLZULeYCSfiykSNhNRePw2S81saZZHfqTUvxvhl3EY/ELbRnIJ2GwAAEnYDTrQa1yvgBbwOHRQI8JCZ1BzLmY/Mk1G8b5Dwlw5/u4zdcgZQepkIRr6xU7y6T9zsTv4NufkgFKcUxLJbOQAuxyoDtmbafQbn2oMZ4bYCY0+GuUftcqgGVywg0JJ3Ddai+PD+0XDpqxOnrr/OtB4Vyzh2Zb/j6C03jGRoS8iP3ZljGvT1p9c4Fwy4DcIzd2m6J6egoMbw1w+ICDB/u9DW2fZ2GGBAJ0Dtk9FYK0GB+8WrPeb+A4e3czYW4PKpLoSZEbETrqJ0npWgfZtfD4Z4kqLiqPdbVvN/xTQWvwwR/OqRznxJg2HCn4brMwGshBufTWrtdaFJ6Deqlx6xAtMB8TMWO24JGnvQUPG8Kd2UwxUkZSAczE7kxtBJJneoTinBrtpwCcwkAQZ1J03rSHaPl0qvcexoVgxglXQsPZgf+2g44TybfFxHvZ7YF0pKZS8vDLqTEGTquY6bVYOaOXVsqtwtsYZWY+JlM5nWSCTERCzPppT7ifN5tLiHAQi3dPhvcMPOUQq2d5GZoJgEAVR+P4pTeDhGRiwcM+Y3wrhGN1gTkKAkhRI3oNM+zLCqmBhWDg3rsONmAbKDrtoBVgx13SO9QX2YJHDbfXz3tdNR4ja6e1T+Is9d/TrQZ19o+CIw3iT5VZRHeT/j17VSuYMKzYxLYGptYdVHXzW1I/NjWjfaOjNgnEZQCp1O8GonhHB/Gxz4kkeHhyltT1e7btKmnTKCCZ9qCYt2MuKs2uiWm+ihVH89arnMOLAu3GUSC7e2gAJnYfOrOBlv3b3RbS2k13ZiWP5ZaqPEMCxeFynTU6gxqWnodSddKCq8SXMobYZttZio+4s7GrLxzDAWVI0y6fM1FNwl8qtHl70Fs+z1T92f/bH/AKduhSvIixYuf7Y/9O3QoK/zk033H/uP/wA5FK4fmW/bIPisQphZJgRMCNgN6bc03yb9ySP/AFH6iYDnpVefEsSTJEkn5mgtXHOO3saES6wKq8hsqyJgE6ASI6elXXl6xbtPYXxhcm1cVSBGfUGSp1AAX6is25b4NcxF3IgY7ZiNlExJNbNa5Xsi1at+YGzJR1JVgWkEz1metA7wz2ikl1idIJGmsaGuRhVPnD+VCQ2pgRv8I1iRTE8Ku2wLaAXgqMS1whXJnyr5VgyCdY6VXkv3b9w4e3axdgtpcGYLaCzDNM/mN6BHgn2fnEJiHNzLau3SbRAliEZ4YgwIOY+ulXDkvlo4RboLB8zLlbY5VXqJ01Jqdw2DVLa21EKoCgb6ClkWKANSVwxSppNhQMuIAMAp6kH2AP8AfAqIw2I0XMdRcZJPxecHt3gGnnHn8Oxcf8Ry7b7gAVHtYLlzGUB1lZ/aBpEEEGAcpmKDIeNYR1xl7qyMXMe/mO3rVjx2FF67iLbObdt1t4jxB8ALW1CrdHWZaOoMmDNFzFg1HErL228105nByss+IUKxsZG4PQ00u2bX3m+uLZbRYDw/K+QZdLZSJyqB5SD0oNn4XhfDsWrf7ltF9PKoFHjMOHWDtB+QIIJ+hI+dLYe5KKQQZAMjYyNx6VzfPljqdKCp4DkuyMjEGPDBKEwpYyQ24+EGI9alrmIw6Cc9hQP9U/oDSeLzrJa4q2z3cZJO0yZ7aAdKrz8GtZdbt9wRr4drKu/Qv0oGvN3DMPjLTXLT2me2rHNbYEgbgNEaeUqJHU1M/Z6oGEuZSCPvF2CNiPL1qmcR5Wt22ZrN7EWnIIm5ai2Qw1Bup5QDPXSrX9lFv/y8j/3rntploLNxa+Ldh3aDpt0bNoFn1JAqucbu62UG0EnXUHLAge0/0ak+asMzWVVGg+KkEkes7/oNah+aF8M27hjcKx2AzQoYnt5hPyoIHiHFUQldSRqYEnbYVRsdiWcsx3PTtVy4w6W1yqZu3NSwI26mf0qpY7LoOsmTIPtQTHhofFY2zbL2rRBgsiWiqqzQdWZi2hPWaHDeBXsTZ8Q27txQgUXGuQFcaSC2rKoAASCNTrV/5T5Vttatu48RHw9rykgrJykrG5UZVIBJEyYo+L814fB2rliQGU5VtgAmD/DsB7xQTH2fYFrXD7SP8U3CdZ3djuKl8eDGhplyhic+CsvGXMkx7sYqQxuooKRzrZmxln43trJ9WEn6AmmfI97+wGNFN+6UH8OkD9aH2oN/ZwvXMD9DE/nS/JrLa4bbZh5VDu3/AM209Z0HzoHnFbOS0FO5l2/1m2HyGnyqv3boTzHVj09KW4pxJ8Ss6qoPnY6SP3VG4HrUXh0zNIGg21nQbR20oE+ZMODYk/vIY21mP76U4eP7DnYCAp/UgafL8675pScOSDGXU/SB+dM8FdnBKvYfL4tqCT5KH7G5/tj/ANO3QpTktYsON/2p/wCS3QoJTiX2b2bt244SCxkS3lzEmTCjbUHWm/D/ALH7KEeLcZ9TIWV0Ow71e7OKWNwDrpOuhP8AOnJSgg+B8p2cGp8JYLAZySSWjbc6bmphbWmwFGVrk+xoDKCuLWHAYkDzNuYGsd+/+NOV2rtBQdpRkaVyBSgFAmaSLU4K0l4etBX+aGm0ZByoM7d/Lrt1qExmGw1yy+JNvEMrSWbzidIzZAwOg2MR71Y+a4+7ONNVef8AdRmH5gVV+QbzXBewzv41u0BBKlCpJMoR170GdJjF+9Wfu6/CYDOimSdmKGRIGuvWpTiPGMVcvfdnFpgdi9m3mC9/KJX5a7Vpr8kYfx0vqmW4hkEbGBGoOlc3eTEfFPfuZHkAKvhAZYMzmBlm6SaCB5U5svrg8htAmwTazkkDy7AqNZAidulNsXzXjsxC3bSjXXwgAAFLEySTsD9KkOHcjYnDX2eziQtt3Ym0A2SDMSGLBo0rjE8Cx+Ja4l2FtSVUsUBghkZwqID8LGASPnQJcM4+bt39pf8A2GVQrAK0vGs3l+Aj1ykzpSF7hmEu3W8bFkgRlP3hVBnroafcH+zHwCW+83QSP9F5OmhOpzAbwacWuXcUL13+0OLQX9mSltndo6ypgCgoHG+FWbRnC3zdOXMYZvIQYJzjfvG9S32YX3ZrieK6uvnVJ0YEjODOgMgdJ8xp8vIuPxFxPvN+LamdMsiDpCqApO29W3C8lIlvKt6+HG1wPBDd4UQR6GgrvGsTjc9seE3hrezkjXygaBshjST7wKged+bjdRrDWiBsHMjYdQR3q/8AEeD4o3La2cQ6p5jcchT8IGVYI1k/oaicf9mNzEkvfxJLdAEASdPNE70FGxHKts8PTEqTJtEvP4XViNR2O0+1NuPcFt2cJZdVPiXQpP8ACAoze8kitd4tyqL9hbIuZFUrJCgkhR8O8QSAdQdqbY3kK3dFtHuXDbtqFyeQZsuxZgoJNBQeH82Yq5ZtYfDuUIXKAlpjcMa6NqB12iIpPm7hD2bdu49llLSpdiurHWSFYmd94rWcDwa1YtrbtoFRduvzk6zrRY3hdq8F8S0LgQyobYHuAdPrQIckKf8A6dhpEfshp9amLts0jh7wFuLYChRAEaLHQgVXOJcyYxWFpbNpHfNlcsWWBGoHfWYNBCc+YRr5Nq2s3PLpoDlGp1J9ad8Qvr4VuyB8cDKRBCoFOWP9Yj6GuuVrl68A9xSS2pcj4tYzSND1j0qe4hyzZYrc1VrckEHTuSw67elBTsfZlQo0Ubx1NIYTDZZPTf8AL++mnHMfiVCuMqlxK28qsxH8RYzPoBpUpyZxS3irbZ0C3bfxj8JB/FB26iOlBX+ZbjeA0iJ/mQB+hqEv8RC4ZLYIJMz1iDpWhcc4SccLdjDlWlvEd5JRVAIBJE7nYelMsf8AY5cCeS+jt2ZCo+TAn8xQMOQTOHuf7Y/9O3R0+5P4Jds2rtt0ZWF5pEfwWxoRuKFBL80cWbD4Jri/ELoA+bHT/Cqf/wDdzFz/AKOPVJPzMirF9qzhcCizDPfkDuFDT8hIrN+E8AfEMq2wWJVmgdI/oUGz8kcxX8ZaZ7ttVWYRl0Daa+Uk7HrVkJiq7yZymMEh87uzgSCfKIGsL7zrvtVkC0HHiUMxpQDWuk/KgMDWlqbX7sbT9KUs3ww7dwZFB2a5aui4oi0ighuPNkTPGbLrHc7fzqnL9oNqyjMllRcZ5uIraNuM6zqCNJDAH33qxfaDiVTAXi5AlYUH8TToB3rCL+PZ+ig9wDPyJOlBsyfahhymdlf2UAkepkiBPWoZftDvXLnlIVR2WB2CywM++lZvw7D3GYBVLnoup/IVpfAOSr1y2jXCLMw0ZZgeqk/FtQXfgd+86Froy7ZQcsxG5y7VIk9q4t24AHYV0VoBFArXU0dAjnFBrgj+ppQ2hSlhI1oCs2+ppVtq6oUDBLu86QdvQ7UtSl+0GUg9RVKwGKxAxgtNc08SCNNVWTp8ooLc2uhOmx/urtk8pApUjSuQKCDtcQFvEMj+UMoKk7MRvHrHT0rvFcFw911uOqmBABgDXqR1P6U+4jhEdTmUaAwYGYeoPQ1knNnGb+GvkI823grIB1HxA0GwWwsALEDQAbCOlQXFuLFs1u2QoBy3LpMKO6roZb16VTOXecXvsbZJCgS8GMo7zIiSRNOeKYZ7zoLWiIsTPrrAG/vpQQvHeE32M28QrLllEDMvuFnQn5yaq/DuIX8LdLW8ytBU6bg7j+foRVu47YYoIbKUkiQNo1nfSqdc4gzRJJ9aDbfs1uB8EriNyvrodZ9ZJq2EVlX2U8cbxnsScjLnA6Bho0D10+latQJDBIZJUEnc/IChS6UKDMON8CfiN5TdBtpb8RVUA+bzRmLECJGvyqw8M4RawjHKIWAF/MadTpFOuH8QLXGVlgBmCtvOsbfI0/xVsMCCO1B1h7udZ2n60vQsoBXRG9ByTQmgFroig5miijiuL8yI70FY5t4M2KYqHyBU7TqTPf0/Oqzyjw++mKuWmv3RbQR5CygtAOg6Rv8AStIu4ZWaSJ9Zj9KhrPLxS9cuq+TMDlWMyKxyjMdQSco7jegyjn5bovgOzEMCVVmZmUTHmnQMRBgd6R5Y5Ku4txplTct6a7DqdKuXEuR3v41Sz51y5mYLkGhAAGp11/I1fOHcMSyIQRP9Cgj+A8n2sMQ6yWKAGYjYa7TOnep8CjFHFAQWhRzQJoOTRgUKMUHLUta2pM0om1AoKI0QNGTQJXDVOxwFvilsnXxPyLBl/l+dW68Ov9a1W+PcI8TFYa7mYZLihh0yzM+hmB7GgtCnSga4Q0ZagYcXxACEEwCNTtFY9z5uo1Myw03lu3t+taxx3GKqHNkJGoDaxHXLuTWV4i+b2Lz3E8uRjDbkMCMx9TuO0UFRwGPCFwRKuIPQ/wBelWLgvEXVWFtwwP4GmfkJE1VRaPiEIM0MY6zE/XSrDc4PKpcwxzW3A8pOq3PxWz2M7TE0ErzDiz92loz3IB0211/IfnVM61YXv2nt+Ff8W06dfiUMP3kaGX5E1APAJAIaDodRPyNBdfsnuAY8k/8A4z+q1t4rBfs4uAcQRSfiVlA7kiQPyrdcOABpt/WlA4ShQQ0KCJw2DIMldZMbevr6mlmwp7etChQdIrQBH6V2ynaP0oUKAIh7fpRlT2/ShQoOSh7UeU9v0oUKAih7fpXPhHt+lChQDwj2/SgLbdv0oUKAwjdv0o/DPahQoOfCPb9KMoe36UVCgMoe36UMrdv0oUKABW7fpSkHt+lChQdZTR5TRUKBK8hjamtqwS+bLEDTUH5+9FQoHIRu36UTT2/ShQoGHEcDm1ZMwXUDSSe0k7Vn3MHC8ScR5LZAyO1w5k8zHYCToAAo+VChQVPD8mYu2tu94UnOQUzW58sEGc8a6/SpS3wXFW5uWrGjAC7aZrZRh2Pn79QZHShQoFsVhbzgBsGXWIh7lvOnol0OGK9s0xVeucp4ozFkj/ftH/voUKB/y5wHFWMVauGyQEuKxOa2TAOumftNbnabMoZQfNr0/voUKB1h5jUUVChQf//Z"/>
          <p:cNvSpPr>
            <a:spLocks noChangeAspect="1" noChangeArrowheads="1"/>
          </p:cNvSpPr>
          <p:nvPr/>
        </p:nvSpPr>
        <p:spPr bwMode="auto">
          <a:xfrm>
            <a:off x="0" y="-842963"/>
            <a:ext cx="2628900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5" name="AutoShape 4" descr="data:image/jpeg;base64,/9j/4AAQSkZJRgABAQAAAQABAAD/2wCEAAkGBhQSERUUExQVFRQWFxYXFhQWGBcYGhwWGxgVGBUUGBcZHCYfGBskGhwWHzEgJCcpLCwsGB4xNTAqNSYrLCkBCQoKDgwOGg8PGiwkHyQpKSwsLCwsLCwsKSwsLCwsLCksKSksLCksKSwsKSksKSkpLCwsLCksKSwpLCksKSwsKf/AABEIAL0BCwMBIgACEQEDEQH/xAAcAAABBQEBAQAAAAAAAAAAAAADAAECBAUGBwj/xAA7EAACAQMCBAMHAwEIAgMBAAABAhEAAyESMQQFQVEiYXEGEzKBkaGxQsHw0QcUFSNSYnLhgpIkM/EW/8QAGQEBAQEBAQEAAAAAAAAAAAAAAAECAwQF/8QAIBEBAQADAAMAAgMAAAAAAAAAAAECESESMUEDIlFhcf/aAAwDAQACEQMRAD8A7bhB4F9B+KNFC4b4F/4j8UU18mvaeKUU4p4oGApRT08UDaaaKnTEUEdNLTUopqBoptNOaVA0UitPTiggVpaakRTGgjFIinpGghFNpqUUqCGmm00SmighFNpqcUxFUQK0xFTpqgjpqJFEpqohppgtEpiKohppookUxoBRTRUyKjUFvhfgX/iPwKMKHw3wL/xH4otKEKeaQFPUDU9NFKKoelSpUQqaaemiopTTU8U1AqempUCpjSpGgamp6VBEimqVNQNFNT0ytORQKmpzTVoMajU4qJFA1PSApUDUjSpUDVE1I0xoI1Gp1GgtcMfCvoPxRaFw/wAI9B+KLWQqeaanFA9KlSqwKkaU0iaIRpgaVImopTTUqVAqVI01AppUqagVNSpTQMaVKlQNUdOZk+nSpU00CpUqaaoRqNOTTVUKlT1EGinNNSpUCpjSpGgjUakajQWbPwr6D8USazuJ5otlE1asjEAnYAn7Vicz9pSXt6FJWQ4YkiRB8JHQT3rI66acGsvl3MheCsIBBII6jw+nWrXF8dbtLquOqCCZYgYGTE70FnVVDmHO7VkEu4EGIGTMEgQM1xjf2vWRcINptE4YETH/ABP9a532l9obF26L1vWC06gQARM4+kfWtzGj0Lj/AG4sW01LLmQCowRM5M9oipcq9srd4ohBV2320g5xNeecBeuNwDhTbCe/PvNRhj4FZdJ/V18O+Ko8PxBVjbOMgQcZ6HO0/vV0j3GlQOFY6FkQdIkdsDFSe8AJ9Bj1isVRCaVc/wAb7VD33uLC+9uhgH+LSo6y4EAj4s4InNXeW8XewnEIobMOhlDHSDlTHTrBqaGnTVznPfa9bD6FhmG4zv2+hn5VoLzlRZW43XBiDnO5HePvQaZaq/EcUF9azb/tEo4c8QA2lclYBPbPYda4fmXHce9xtEojtqQvvpHUEdNsegqyDubvPgQ2hGJyAZQZzB3x3qXC8z0oqtJYKASTuYya8qXiOK4Ym5dnSxC4MajE29ugGT1jFdZwfPwy+JSrgSywRmDIE+mKtmh097mrGVVBLYGTOR5Cr/CjSiqTlQAfoBP1ri29tbA1amCzZbQ0EEXFmVI7kQR6R1rneZf2iNdvFrYKLMSzAHQILT9zHmOtXxtHreqhXeKVfiIE964TlHtQ7urm4rhS07iUIwwXck49Jpufcc9+SF0iIjcmCeswcQcVnQ7uxxSuupTIqrzvnScLZN25MCAAIkkmABJrgOTcbdB92h8IJZpMHpqgfir/ADn2Ku8UQwuIqqMIZMsRuxGx6elUdXyn2kscTi1cUsJ8OxwBJAOSBO8Vol8gT3rxPmPs9xfBkPoZYICupG5OBI6mNq6rkHtMwu20v3jfvXSIW3DaC0AISIAgZIHWtXH7Edjz3nQ4dJiXYH3amYLATBbp865rhPby5pZ7qIq7geNcBZgMRDMWKgD1PSrPtaGRkutqFonReWV+ENK4O8jV9u9X+a8zsXOFZmZDadIAkHcQFAH6gYx0+VZVd5Bz1OKsi4h8nXqr9V/7rRrif7O+JuOrlnJtoAipCBQwy0Bc/M10nNee27Fsux1QD4VyTEfuQPmKUaM1EPIkGQcg15jzbnt/i0uMtwKi/FZLIqEbldRhie5OMRXcck50t3h7dxgELKPCYx0HoO1LNDVJqJaq78xtj9a/UVnf/wBPbO2ojoRpg+YkzUHHc39pfeaQdTMrYIeAIJHw7ZED5TWlwHtNw6LqKzGPdmDOT4tRwIHl1rleIAJYSPiMYE7nrUVtgCCcAR06nz863odhxHtenu29yQlwfrG8EwBB2OR3rz3mLcRxFzXdua9wCzg47gTj0rX99DEgiSZyFIkHtQgyqDLQII2Bx1E96uPPSVk/4ST4mI92CNbDMA9Pn+9RPFLduklRDEgIkwCYAgHJ9eu5rqvZr2nsAC3ethAx/wDsYCDEaRMQDU+fey9riLxe3eCswxpEqAoCi2oXcksm2QOhLRXSX5U/wXk3N14drnDWV1XGdGtEqGGsJ0IMSO/QjM1Tv+znEpbN66hHibUzMCS0mWI3icedH5VetcP7u5w9h3ukEAtcD22UAe9KRDBhGAQDvir/ABntob1km46i07tZlEM6tKvqILSQJH1OMVzsvxVHkfOLrXAh4l7FgA+8K6S2rZSS06dWwPcCul5jxtixYuXOF4hjcADt4tZfxQTDY3O6gbedctynkV+8PfKwUXQ4KPglIUgyAPCQJBOcCmvWGtxZdkuQwJYPr1KpB052BOknaT3ilnRL2V597m1f4jxPdYksTJnGpQQZBg+hpvZ32l4rib6qGYlmhiSdjOpxmF09IHSrPs6LJ4duGuNBvXboRSdIAVokARAnEdTTJxvDctu3FsoXc7GZKiT4PITB79KXXVZ/GcTbW6PeMbksykpuSDDEMQQc+VNx3F3EcgF0t2xPeJmCxjJA9K0rXE8LxbA3EKXCwIVRpCqDLs2ICgCTHVq6XhuCscVwt6wEgrqYeTwRbae+Bg9KnoUfZi0XCeI3BrVizMR4fJdiNgR5zXR8TYN8toOkrqWSOs7emPUVzHJ+TtZth40raIuKcwYkOrz37Ebx2rp+H5zY0l1vIoklgYgGQG1DuCRnzrFGOlsXQbTKNYJXSehGxBPcgfSuD58tzhr72tcr4JLRnY7nYgljmvT+VctCBmJW4Xdm96DqYg5WTGcdBXlftVY95xdxQwI1GbzCMQMBRgR9TW8PZVr2xs2hw9llU+9uOwuuCd1EDwjwgmZ2/Nc3yGwHvLqXVkDT+O856dq6njOUXL3BkCNGtS1xiAPeZXA7Z61U5RwVu1JuFrjAEmzbOSoUEkucKo6neQIBrrjlrHUZ11TPHF2IRPGG/wAuMYGf/XG2AAKu8n9p1N0Hi0K2jJ94muQ0GDAMHOK1uS8Ml663ulUIAPCVOlTGRpmXI/1Mf6VW4zkrK72LmkklWTTKh7bFseTDSRkVjc/hQ73L/d8QlwXNdq60oyHSYyR4Y8tu48xXP2uZm27gaipPilnUkE5mD+a9O9mOAR7K3bdtfeICqoxATVhlbaQ2mM+Zrh+Os+94y691AXLkspEARhiY+KCAoHXM0xs+joPZX2qutpF24biuwVVK6mFwqSP81ionYxncZriucW73D8QzKt2wNR0mdJA/5KTPyNep2uS2rtkNaIUhDofShK4ILIVUGRkR+MGuc4Dly3rYV5ZlYm4mPGynwtqbbY+u1JlJd6NOYv8ANjcKl3ZyFRFQktgfF0ycTtmfKtHiHVVt+BitwmS0SHwRmJAOcTtXR8FyrheGLcW2SskLAkHTOBtnp+aMnJE4vg2ADJfk3woY/FLFVg4iCBjaaWwY/Dc5uWbYRFVUILBQB3KySckkrUOJ4m/ebAIUIyuwwFHhYEnbcCsm7xlwkSDIULlWwATjHXf5zXoPsZZDcINY+IuYP+mYmPOs+lcbd5A5N9i6XLmhoVYlj0de8idtzQuF5tes2hbAI0wCCACYzpI8jOK7c/2f2Pei4jXEH+hSIGZ8MjA8sjJrnfbvhFS4GtsCGkMN4uLpn6qV+YpvaMbi+cXDggQVUnTA+ITH3rO/xCMeIeX8NBu8WSRGQAon/iAKrtq7H7VqQrTv231MAw3bJ9T6moMGTD+NDu56f8u2Y+tFvgSwxu0kepkVj8bxSSdLPqYgMJxAzERnMVrGb4g3FcWbUqWyMdDjcQRvjr51Ru8YMEDIOJz670FgSWaAR/IwaJwNj3l5VaQCQDpAkAncAda7TGTrFtbIsmU9yQ2u3Olm2aDbIIJAPl3mrPFcyJ4cCG99bBtOkMCDrRrdwgkmfCB0ggdxR+E5cqveMlkSyijWuncjp/4mGj81V4XlDk3LsgHUVMkyJ+Hv0jauW400GFxrlhNRBtlnJGJdipfyAkk/WqI4DT7osNanVdKE+EnUELnttEenerYsN7u+WIMWmggkEEwMTuZP3rmebXbhkkldIW2Vyvh/SI+Q/wDWauE2W6d5d9vbZezes27jwpVkaAq+EIqggeLJLSayLHN9fGFiPAGGuIyS4MfUH6VS9m7inh3tyA41EDqZ7d4/eq9iEQgRqdgY6gjY+UeI/Os2SWxZeL/E6V4q54yxt35V2I1FWfVOIHn862uVeyN2+51BVX4gzHxTmCInHke9cYgW58Q8RmSZ+IGPx0r1vgriTZDkaQpLKR4f0KDB8z5xNZz4sYfNOVixZthSvvFuXkuEHVghW0kiIECYrqeTO/D8D71/ExX3mkDqdhk+mTXAe2H/AMXir6gTquW7yHOzAhk9Q2B2+1WeQ+2t11Sy0EakVcYCiWuEnr4RgeVS43WzbU9o+Bv3VJZnSyqB9KlQCxI1FiTLtJ2iIrmuacqe2yX0JNoKLbY8RYgl1uKejCTjHoascV7RX7l/W0OEafdn4GIhlWOwx610d24x4G5duiHc2yxJn/MLTA8gp0/KktisD2RW/wATcFku1tVJcaCRADYUycxuD/Wo+2PJl4Zrw3ZtDo+Bq1E6hpGMNH0Na3sTdC8e64GuySox8WpZg+k0b+1jlhK27wOPgIJiPiYHznI+lPqOK4Ti39yBqIRWPXEnIx33NUePvH3rorq52DIZBkAkSexnO2J6CqHEOZIWchZXcSBEx9frVyxwptIoIAe7gkgyEP6R3nc+tdpjJ1nb0P2S4dOF4D+8MZLSTG+rICeuKsco5b70XOKuAm472za7qlthCgbeLx48q5rm/Lxw6WQHJGgl8wpOPFHeJE+Vdh7A3vf8KpciQSVHUAFlV46GMVwv8tr/ACi1/drbqywdRZQdyNbKDj/bprzS9xbPdvtsWuMcSdySBnpE16f7R2FSybhYkiBLGcMY+UGDjtXl/HaUvMtseGFMY6gSBHakR1v9nnPl0vacmZ1AQx8mAjJ6U/NeDtr7y3pLYUrcBKsocnSrDEjBHmCKxvYRgl69cP8ApgHbf+fat32pF4e5cZsssXB4cMpBUnEgQT1p9VyPtRxjLaRdg2oqOoX3kdf9irnzNXuQ8y4hn4c8MQxA90+rxaQ3iBIxgEOPt2rD9o7TuEEAss4B/TgrW37LBuHRr/D8M3EXYWWnw2xAL6hM6pkeQBmuvPFn61vbK4LTsUIZwoLjYe8JgmPoY86q8Lz64v8AdktKLmqwHcfCFfW6zq/SDgR6d6zuYufGLsoxILIRME+Lfc779a5y/wA5a1fVl/SCsR0DEiR6ms4474tunZ+0H9oV7U3DKPcspAa4j6iRGQsqI3Gd8VzVvmF3iLfuSwOga5UDb9YLY0zv5nzqpxnEXbwto6Aa9EXGUgk+LOrrIO/+2oWbL2nFpAwvknXqI0nooTOZmZPlEdekwkjO1sWo6lhGxOI9BER5VML/AD+ChMHQwZJBhpX9XWDUxxR/0n6GuTR795FZsmSWgDOdW3QnFZ3Mbi62Itg21IBJwZO8+cz9KlzBfGxR9UMSDpKgAEzud/pRuc8RfKpaaVQKrraWFUEiQSqjJIMyc+KuuMkYrMHDhhhh20nwn/um4fi3tXJEqwBWYg5wTkUO+3iyI2/ET61o8Nftm2UZdbSWk9AOkzIEScV0vIjR4riLl3hjdVhqXw3VETAKlbkblZJnsTJqHIOeFVuTJLMhA3yC2qPLPesziGQAhGJjM/SQG9MfM1V4YOJKjE9/I9N6z4y41d9dZwfGh7jC4jtbNrSyTpJ8dtiZncQD2xXK8zukHSCdMIRk7aQRImJzGPtWlwnEXgWlYLW2XU0wJiDA2OMVS5nYclCUYQoBJ65Jn9qYal6mXZwaxcXUGclgQZMgGNJAI8wYiqtvjDbOc4xP+o9ZrS/vcghVgBACsxmInzPWsbjBsJq4zfsvBffkhFbaSR/5ET9wa9TXhxdKJMG6GtqTMAsjFTPWHVK8nupGe0Zrt+A/tF02rVlrIYo2ouXIgjMKFE9+vWs/kxt1YuN+M72s5pfuNae+qj/LIESAxVtDNJ3llBrN5TYZpeYI+ERA337HtXQ/2jXBcu27p2e0oAWSMMw32BP7U/BFHCaNI/ywNAMtK4JI+h+dYuX6tfUeGUkkndpJjAk9hXZcDyX3/CFJM+Ag9FImBH6iTJPrWfyr2cdrfvCyqsiNZiRIBIHYfeuu9meWvw9oW3YNBefXVIPzmuFachZ5C3B8x4Z7hBtuGRXGBr04BB2zmtP+1Aa+X6wcC5bb5GV/cVf9vOF12bZiSt1SADBk4BB6Vzf9pHtDHBW7JRZvgHDToFsrO28nA+dbx7Ylcnyjlquv+XcRniSJG84WDBIgdJoPNeZK9w6wFZMaVEDYRpBOIPTzrA4QoCC3fuRHzirvMLqO0psFg7/F6sZPrXe4arMrZ9suPbTZAkarQkkRInMeU0T2c5rdt3LFvV7sFVJLHw6JJ1MD5SazuLvLxFm3JZrttYC5MoDlR9zI86oX+PGu62ZZSqg9JIBEdIWRUmO8fEt1XtftneA4JnnUgZCSsfDO4zBGx3FeVX7tshtLAvr1qQAGC6SpUgjcEA4kEE0/Dc+uDh2OtivuwpXEROkg4yM1zzYllMTMKc+HbfrUww9lrrvZXimt3Fa7cRbTEsVMk4BmNPyHXeu29peYpc4G4VyttVctHwsdOgaTkyrH7V5p7N3jrdGCuvu7jKrCQWCEwD0nGewNdDe9oosPwrgKv+VOrUyhfCylWGdJgZIbfpWcsP2WVzY502otAeNM4K7bf0r0P2JBFu5xNwhUdGLp0gGde87TOM/WuH5/wQW2lxFWGwzLkT2JBIHpXa8r4333LfdW4QsotOGnw61AW4PIyvYZqZas4OePMbd1Fm6JRAqzOooC2kHzVYHpArk+c2DqDdHkqOsYE/Wa2uK5IiAS0lYVxDAgiNWDkHr86jz/AIcG77ywC2VIAkZiSYIEDVW8LJlxMpuKntJzp3vJClBaVEtqJ+G3ISepOWoP99ue+FwqAzODbZhIA1QQAdxOPlRPabmw4h7bAeJUtpgZJAzJ3Las/Oo2uW30Gl0Zeo1d+kTPmK6cmM2z9aFy3cYTccM3adszjpQZHf6VU4vh2Y+Jj1EAx84PWqv9xYbNjpNcpjL9atH4jmI1g6RCsSY6kExP5iif4qHJZyWYmSf58qe8o1NIB8Tfc4+1RPLVjBMCR843+1a/U6o8wPiGOn79KNY5RfdDcCHRIVn6CYie2PzVzl/KbZZTdNwqu4SNW/QsYHrWrwHHm0txV8VtwVh4x2bf4wuJHnVv5NTUSY96xH5Q+NLSAPSgPwbr8QI9a3mvQpOCdzJInrvt0qs3N0J+CB5GfnnNZmeVa1GTa4l1JhmFWrfN3G8HbcEVc/xFI+Jl7YB/FDF1SSffAz0dfpTe/cDHmsxK433BqhzW4HZdKxG+MxirnuFnNpHH+xv2nH0qN9ViRb09I8QPpI3q42S7SzbOs8MbjBVGWYBR3JMAV6ZwXJeHF422Cxw6i2qsvxOADcuHGSWIAnavPrFwpMBTiPHJgTOO1X+E9oLqCCZUtqx8WP062k6fKme8vROK3tFzT3nE3WQxakqi506VwuO25HaaFybjxanAJeFMjIzMqRmiXGtO5Yi5kz8SzPWYUD8UHilEarU4OR+odiPKOs1rl/U/t65y7jOHuEE3095oRQrnT4Rtp1YzvvM111gTDAzIjGR6yK+euB9o+LSdN5yOqsQ6mO6vIq7a9rnuLo0JbbVPvLOq0fMaUIXPeK45fhsWZPZ/aW9otaimtQYZRAOkgguJ/wBOD6A9q8i9vbUMhACr/mFRI6vGOp29Krvzm81sg3rrDPhZ3YHBBxORH2rM4rjHvWwrR/lSQdjBORntNX8eOrsyvFRLw0FYGckxJGdxS4JBr0MYnE4P86UJrZwPTr36E9q0uA4UlSoQSzFPeYwQNUEnA2me1ei605z26LieXzwI9yCXtPrj9YGltbA76dsVziXrt2Nem6CY8e8xIAeQw+sVu8r5mWtFQoZ7gKBsYkESTjGdvOs7lvDKraS0qWUzKg46ABj5VxxyuMrdm1U8v1WiyEoJ0lLhxJMhVfAJx8JA9ao8dy+5aZVuKVJyPMeR6itzjuVarpCXG93LuggwpJHT+bVk8XxVy27KH1ARIPiU/wDiwj7V1xy3eMWaaPszyi6xN+2Ay2BrYTExIAwJIOQR2mpcb7xeMuWCDcKqbSid0UTb7SNEUDkvtFcsK4QBQw0sQJw3WDsfQ0Dm3Es/Ea2uDWNC6oKnwgKD1k6YzNTVuV2b4Ly61ctuAdSLqywnCnBMbEbd66HjuJPDu/DuJJUBntgIWTDq2kCDG8QM9ax7HL7nvB7243u9i0TIx4YJ2NbPMuZF7i3F8OhBbAPUCYP/AK9K45XddIjxPEi5bV7ZFx8K6tAJP6WUE9Rq8IJEjAFYt68WuKsBcNrDAjyAINXNC6WkAlvi7dxt0qPvCsKfEkxpbxiP9pJ8J9CKksLGSLrh9AuLhgQxfwSolTHSB1rcu82e/pLt8KhUEfoxk+pk/Oqd3h0BDLbgeXi+nWoXOJxEYHl1+uK1lfIk0MyTjc/f70M8JPeh2+JJHUjv2+tSN1erMPKazqwVn4mGPqenn9qKHMgidhAEfKq4kSVJG8x64phefueuSa3YiX+IuOmJz3j19aR51BnSZ9f+qYLJIkH0qR4UEdFbVNX9fsOpJz7bEZoo5pbIOpRB7Dr0msm7wjLPUTE0ME1vwx+Juuo4b3TpgLt8EQfUHr8s1n8XwyKoYAyDsM+ecdqzLV1htV9OaYhh9PxXO42XjW1F7ucD/qp2eNdfhYj+Zp76KTIPy/NIcPkxpj1E105rqLCc4Y/EFb1AmiLxVtzLW9MbwYoA4BQR4h0mpPwLajpacx/T+eVYviot/l0f/UdY69IP7/Kqt7h2tzLAETsc9aNb5WxUQQCQZEkZn9xVbi+EZFyIyBv861j71tKhwzQD6ftQuDaDNF/SfQ/ih8EM/Kt/Kz9jc5fym9cVmtJKqJZpgL51I8DfAPg1MSrAjTjEEaSPJdu1EPO1W0qZgga0Bga0xqPUgzqzOSfKLNjmErIGYkSZ8jIFee2x0YXF2bmTcRvhgSIyPhPmRS4IMtpmBaQfEo8PhjxS0znGPKrPObxfSikTMkA9enlU/d6LLAbaRJboxENEfzHnXTy5GNdE5fcKB7YXTMBmJ1MBB1ARE+LB9RWWby7Mg1d1x2xFXuAtA3G0EkaVInBnEzFW7tpWzpP0Bz136Vm5arWuMhOJTozr/wCW31FD4nghDPqbvkDPzBq/xPJVJ8OD9RnaqD8sYHoy9wcH963Mp8rNgHLyZMCdsT2IP4BonH8ORcE/qS2w89Sr+8j5Vds8Mmr/ACwwxmZicbfU0Z+DLrakgG2CNRnI1FwD9SK15zbPjxrG8AfCzdIkQYPQr3+dQe/3j5d++KrO5BBxsM53z5dKglsGcT5nwnOSflXmdVrwTuDPnH2oHFWYPhI85BFNatyJAJ75x38qdroI8zuu3WgA1qczgnpM9PSKEV7MY6T9zJp7zEYIIMjfp228qCGAzj+TitxBQuInfeetIJ6f+0VV1tiMgnpuKkOLAxP5q6qI6JJyRkyfnRGskdZ7+dOMk9szPqae3cj16R/SloOnDLjSIOeo/EVNuHxDCZMY+5oRuiM569B9dqJbvas+uDv96zVEFsqSQSA0gwRBGYBzQG4FQcyevQY/kUwumf26VMufOY6ncfTz+1N0DXhFwY6Z+f5qScGmcn1P5kUSzcPizEZz/WKIrxg/IgdPPFLaugrvBIY7dYjr1MeVK/wNswAYwACZ6f8AdEuNmZz/ADvvQ7gO3bbHpv0qboqXOTsM6h/SqVxHU5kGt23cCjJmYxHX1mjHK9wcAHp5HzNan5LPaac0twg5JP1qzxPGK6ADVI3DGRG2K07nL0YGQAYk56z+f2puF5ULZ1wl0ZGliSNt4UiYOa354+01WJq8J9KfgRn+lbF6wSCqJbkb/wCXnTgzOeuKNYsLbkG2oB7nVBjvS5zSePVBuWyoYbMJk5yCVP3FRbgnUyjYA3net67xassIgtxiQfCdp8B7nOO+1QRI6hhnG3fpHpWPOtaYV+2UZXK4nPqMwf53q8eJW4o3I1AuFxj/AKMVoNdAUgzkbGTkjf5VXXgrcagACAM56nIA6GnkaFXhBaGVI6E7nYEEYyKHcecTKzI/nWKNa4p1z8QgdMx6HzqN29ryYOOoCyM9Bj7VhVYz0GMAx1z067UURtMDrsR06VFWggeRjHX5U1wk50x1joaCQI3DeKDgYHlvUQ5EYn0I3+RoKcUhkRv3Ex0+VStWv9vTfuPKauk2ncuZgHfyAyIxUUB2Pz2BHrSckGSoPmf+qWrYsAJxnvuSMZoJq4nDSJ7fnOaBevA9xtKxH3Jp1S2DsJnAAxAx8zvVgmz7hwxhplG2aAJAA3IJ1DtmcxVkGYRkxEdNxHaKGXiD9sd61+SWbN06GZgWZgDIJACqQWgf85PlVTnPC27ego4dWUMYjfzj8HIrc96RSZye0ietOskbUL34mRt5/jFOI6/ataRJL8lgdqJbJEYEd5+VDuKR8/5v9KdSwA6z0qWKKjgqYO2/p3jqKccUBBHp1z8tqAqf0/7zR7TD5eYA6VmyAlq4Gzt2I/pRPeSwH4mqoUAiPoKIV+RHbFSqPZuLOSfMD8edEuQdjkH51Ut3PL5/j1qRzHQ95ipoFZifhk+o+QoZckbdcxnFMrk9ZiIP33o9gSDLQenY9I2qKGbc51YnK/wUf3cDBOe/5/nemKCMiT8sfPrQbd2Nx12nNAdEBBB88yR3wR/NqcSoiSInBBOZwRG2Knw3GAZKzJzM7geWajecHJHXdd8dMzUBQzZJidvLYSKZLpG4yBjH19aAtsNsxxE5/aosmn9ZOP8A8B70Erysc7g7df8A861NwdsgNMYnODSPEtsdsbbfeom+RAIkdtjG0Yqix72QII6bTuDk+u1RFgQSB5jr8/I708Z8IyIzETI2Bih2rrTAg5+c9oHpUBXJgCQRkgnee09vI0JXGrtmBk/XzqVy/p8JBAkdCfvQbjGQBt8z8zigM+kCRDEGQcghe3Sl7vUN9v5vRBcVhE5M7DrQBaESGzO00FcWV3nbee+NulHsrsD8IwJMxvgCqnEMZ+wmJ9aL/di8QdMbRB/HWtItcRxC/pbwwoEbzH9ZzVXWdiNhv19aVi5p8LAmJz60riEZG0g+eP2mKihsrLtn6ZHTE1C42obEY3n7R/N6OXAJbHp5f1oV1RB0g+flPSK1tFVUI+E5MycDEbf1qHuyRmOvXNHS4TEkfbyoLjoI+lblQmTwwASP360jbj9Q+k/eoqY6GfWmbTOf6/tVQfTMY/k1JwOu9Xf7rkidpyBH71XbhgawqrOCIj50W2FB6/KrDcHImf59ahas9DkelKEmfTfpTM0ERkTnFTu8PEEGNulTuWJIBO8z32MZqCMiTIiDtUH6RgjuPLtRLVoExG3WjsAG0QDJHi6jpA6VFVUlo2E/LMRUoMHAzU0sycnrUrnBxGZBPagijYHmOwioXFEdM0UcNkmeuB22xRAuRkx26VPSqbDY/iasWxIEkdTRPdyWPnUrfCjUQdhHSlASY2OTjyIqPvCegP0/k1dI+gBxQktz5ZqCutmNp+ZB9aa6NRA3/PcRVu8uYwMUF7WkA9SPP+tWJtPXIEqcCI6Yx9aJYsOGOlSD36xM+gmhcPxBaMCO3ziD3q2y4P0+kVFCu2WU+METJEHz8piq95zgZ8z+JztWgwgRuQBBOd/Kq78PIySdx9qQU7JbMEbevrHymjkCNjHcH9qkODAGJ8RjOelSbh+k9N4jqaqbVveqcTuaSgZyZHWYHlRbvBBT1gZ9fWhWDPQfLtTSg3R122naoXb84A1emKI6TqPYnGelPbQQB3PX1+9VEbRBOPnJ+1DuuVwevXvVt+Hho+9DuNjrE/060Ge91aRXz3+3erY4VCCSO5if6VVKQYG0GukRENEjrPSnLD+CnXBA6elX04AETJpaP/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6" name="AutoShape 6" descr="data:image/jpeg;base64,/9j/4AAQSkZJRgABAQAAAQABAAD/2wCEAAkGBhQSERUUExQVFRQWFxYXFhQWGBcYGhwWGxgVGBUUGBcZHCYfGBskGhwWHzEgJCcpLCwsGB4xNTAqNSYrLCkBCQoKDgwOGg8PGiwkHyQpKSwsLCwsLCwsKSwsLCwsLCksKSksLCksKSwsKSksKSkpLCwsLCksKSwpLCksKSwsKf/AABEIAL0BCwMBIgACEQEDEQH/xAAcAAABBQEBAQAAAAAAAAAAAAADAAECBAUGBwj/xAA7EAACAQMCBAMHAwEIAgMBAAABAhEAAyESMQQFQVEiYXEGEzKBkaGxQsHw0QcUFSNSYnLhgpIkM/EW/8QAGQEBAQEBAQEAAAAAAAAAAAAAAAECAwQF/8QAIBEBAQADAAMAAgMAAAAAAAAAAAECESESMUEDIlFhcf/aAAwDAQACEQMRAD8A7bhB4F9B+KNFC4b4F/4j8UU18mvaeKUU4p4oGApRT08UDaaaKnTEUEdNLTUopqBoptNOaVA0UitPTiggVpaakRTGgjFIinpGghFNpqUUqCGmm00SmighFNpqcUxFUQK0xFTpqgjpqJFEpqohppgtEpiKohppookUxoBRTRUyKjUFvhfgX/iPwKMKHw3wL/xH4otKEKeaQFPUDU9NFKKoelSpUQqaaemiopTTU8U1AqempUCpjSpGgamp6VBEimqVNQNFNT0ytORQKmpzTVoMajU4qJFA1PSApUDUjSpUDVE1I0xoI1Gp1GgtcMfCvoPxRaFw/wAI9B+KLWQqeaanFA9KlSqwKkaU0iaIRpgaVImopTTUqVAqVI01AppUqagVNSpTQMaVKlQNUdOZk+nSpU00CpUqaaoRqNOTTVUKlT1EGinNNSpUCpjSpGgjUakajQWbPwr6D8USazuJ5otlE1asjEAnYAn7Vicz9pSXt6FJWQ4YkiRB8JHQT3rI66acGsvl3MheCsIBBII6jw+nWrXF8dbtLquOqCCZYgYGTE70FnVVDmHO7VkEu4EGIGTMEgQM1xjf2vWRcINptE4YETH/ABP9a532l9obF26L1vWC06gQARM4+kfWtzGj0Lj/AG4sW01LLmQCowRM5M9oipcq9srd4ohBV2320g5xNeecBeuNwDhTbCe/PvNRhj4FZdJ/V18O+Ko8PxBVjbOMgQcZ6HO0/vV0j3GlQOFY6FkQdIkdsDFSe8AJ9Bj1isVRCaVc/wAb7VD33uLC+9uhgH+LSo6y4EAj4s4InNXeW8XewnEIobMOhlDHSDlTHTrBqaGnTVznPfa9bD6FhmG4zv2+hn5VoLzlRZW43XBiDnO5HePvQaZaq/EcUF9azb/tEo4c8QA2lclYBPbPYda4fmXHce9xtEojtqQvvpHUEdNsegqyDubvPgQ2hGJyAZQZzB3x3qXC8z0oqtJYKASTuYya8qXiOK4Ym5dnSxC4MajE29ugGT1jFdZwfPwy+JSrgSywRmDIE+mKtmh097mrGVVBLYGTOR5Cr/CjSiqTlQAfoBP1ri29tbA1amCzZbQ0EEXFmVI7kQR6R1rneZf2iNdvFrYKLMSzAHQILT9zHmOtXxtHreqhXeKVfiIE964TlHtQ7urm4rhS07iUIwwXck49Jpufcc9+SF0iIjcmCeswcQcVnQ7uxxSuupTIqrzvnScLZN25MCAAIkkmABJrgOTcbdB92h8IJZpMHpqgfir/ADn2Ku8UQwuIqqMIZMsRuxGx6elUdXyn2kscTi1cUsJ8OxwBJAOSBO8Vol8gT3rxPmPs9xfBkPoZYICupG5OBI6mNq6rkHtMwu20v3jfvXSIW3DaC0AISIAgZIHWtXH7Edjz3nQ4dJiXYH3amYLATBbp865rhPby5pZ7qIq7geNcBZgMRDMWKgD1PSrPtaGRkutqFonReWV+ENK4O8jV9u9X+a8zsXOFZmZDadIAkHcQFAH6gYx0+VZVd5Bz1OKsi4h8nXqr9V/7rRrif7O+JuOrlnJtoAipCBQwy0Bc/M10nNee27Fsux1QD4VyTEfuQPmKUaM1EPIkGQcg15jzbnt/i0uMtwKi/FZLIqEbldRhie5OMRXcck50t3h7dxgELKPCYx0HoO1LNDVJqJaq78xtj9a/UVnf/wBPbO2ojoRpg+YkzUHHc39pfeaQdTMrYIeAIJHw7ZED5TWlwHtNw6LqKzGPdmDOT4tRwIHl1rleIAJYSPiMYE7nrUVtgCCcAR06nz863odhxHtenu29yQlwfrG8EwBB2OR3rz3mLcRxFzXdua9wCzg47gTj0rX99DEgiSZyFIkHtQgyqDLQII2Bx1E96uPPSVk/4ST4mI92CNbDMA9Pn+9RPFLduklRDEgIkwCYAgHJ9eu5rqvZr2nsAC3ethAx/wDsYCDEaRMQDU+fey9riLxe3eCswxpEqAoCi2oXcksm2QOhLRXSX5U/wXk3N14drnDWV1XGdGtEqGGsJ0IMSO/QjM1Tv+znEpbN66hHibUzMCS0mWI3icedH5VetcP7u5w9h3ukEAtcD22UAe9KRDBhGAQDvir/ABntob1km46i07tZlEM6tKvqILSQJH1OMVzsvxVHkfOLrXAh4l7FgA+8K6S2rZSS06dWwPcCul5jxtixYuXOF4hjcADt4tZfxQTDY3O6gbedctynkV+8PfKwUXQ4KPglIUgyAPCQJBOcCmvWGtxZdkuQwJYPr1KpB052BOknaT3ilnRL2V597m1f4jxPdYksTJnGpQQZBg+hpvZ32l4rib6qGYlmhiSdjOpxmF09IHSrPs6LJ4duGuNBvXboRSdIAVokARAnEdTTJxvDctu3FsoXc7GZKiT4PITB79KXXVZ/GcTbW6PeMbksykpuSDDEMQQc+VNx3F3EcgF0t2xPeJmCxjJA9K0rXE8LxbA3EKXCwIVRpCqDLs2ICgCTHVq6XhuCscVwt6wEgrqYeTwRbae+Bg9KnoUfZi0XCeI3BrVizMR4fJdiNgR5zXR8TYN8toOkrqWSOs7emPUVzHJ+TtZth40raIuKcwYkOrz37Ebx2rp+H5zY0l1vIoklgYgGQG1DuCRnzrFGOlsXQbTKNYJXSehGxBPcgfSuD58tzhr72tcr4JLRnY7nYgljmvT+VctCBmJW4Xdm96DqYg5WTGcdBXlftVY95xdxQwI1GbzCMQMBRgR9TW8PZVr2xs2hw9llU+9uOwuuCd1EDwjwgmZ2/Nc3yGwHvLqXVkDT+O856dq6njOUXL3BkCNGtS1xiAPeZXA7Z61U5RwVu1JuFrjAEmzbOSoUEkucKo6neQIBrrjlrHUZ11TPHF2IRPGG/wAuMYGf/XG2AAKu8n9p1N0Hi0K2jJ94muQ0GDAMHOK1uS8Ml663ulUIAPCVOlTGRpmXI/1Mf6VW4zkrK72LmkklWTTKh7bFseTDSRkVjc/hQ73L/d8QlwXNdq60oyHSYyR4Y8tu48xXP2uZm27gaipPilnUkE5mD+a9O9mOAR7K3bdtfeICqoxATVhlbaQ2mM+Zrh+Os+94y691AXLkspEARhiY+KCAoHXM0xs+joPZX2qutpF24biuwVVK6mFwqSP81ionYxncZriucW73D8QzKt2wNR0mdJA/5KTPyNep2uS2rtkNaIUhDofShK4ILIVUGRkR+MGuc4Dly3rYV5ZlYm4mPGynwtqbbY+u1JlJd6NOYv8ANjcKl3ZyFRFQktgfF0ycTtmfKtHiHVVt+BitwmS0SHwRmJAOcTtXR8FyrheGLcW2SskLAkHTOBtnp+aMnJE4vg2ADJfk3woY/FLFVg4iCBjaaWwY/Dc5uWbYRFVUILBQB3KySckkrUOJ4m/ebAIUIyuwwFHhYEnbcCsm7xlwkSDIULlWwATjHXf5zXoPsZZDcINY+IuYP+mYmPOs+lcbd5A5N9i6XLmhoVYlj0de8idtzQuF5tes2hbAI0wCCACYzpI8jOK7c/2f2Pei4jXEH+hSIGZ8MjA8sjJrnfbvhFS4GtsCGkMN4uLpn6qV+YpvaMbi+cXDggQVUnTA+ITH3rO/xCMeIeX8NBu8WSRGQAon/iAKrtq7H7VqQrTv231MAw3bJ9T6moMGTD+NDu56f8u2Y+tFvgSwxu0kepkVj8bxSSdLPqYgMJxAzERnMVrGb4g3FcWbUqWyMdDjcQRvjr51Ru8YMEDIOJz670FgSWaAR/IwaJwNj3l5VaQCQDpAkAncAda7TGTrFtbIsmU9yQ2u3Olm2aDbIIJAPl3mrPFcyJ4cCG99bBtOkMCDrRrdwgkmfCB0ggdxR+E5cqveMlkSyijWuncjp/4mGj81V4XlDk3LsgHUVMkyJ+Hv0jauW400GFxrlhNRBtlnJGJdipfyAkk/WqI4DT7osNanVdKE+EnUELnttEenerYsN7u+WIMWmggkEEwMTuZP3rmebXbhkkldIW2Vyvh/SI+Q/wDWauE2W6d5d9vbZezes27jwpVkaAq+EIqggeLJLSayLHN9fGFiPAGGuIyS4MfUH6VS9m7inh3tyA41EDqZ7d4/eq9iEQgRqdgY6gjY+UeI/Os2SWxZeL/E6V4q54yxt35V2I1FWfVOIHn862uVeyN2+51BVX4gzHxTmCInHke9cYgW58Q8RmSZ+IGPx0r1vgriTZDkaQpLKR4f0KDB8z5xNZz4sYfNOVixZthSvvFuXkuEHVghW0kiIECYrqeTO/D8D71/ExX3mkDqdhk+mTXAe2H/AMXir6gTquW7yHOzAhk9Q2B2+1WeQ+2t11Sy0EakVcYCiWuEnr4RgeVS43WzbU9o+Bv3VJZnSyqB9KlQCxI1FiTLtJ2iIrmuacqe2yX0JNoKLbY8RYgl1uKejCTjHoascV7RX7l/W0OEafdn4GIhlWOwx610d24x4G5duiHc2yxJn/MLTA8gp0/KktisD2RW/wATcFku1tVJcaCRADYUycxuD/Wo+2PJl4Zrw3ZtDo+Bq1E6hpGMNH0Na3sTdC8e64GuySox8WpZg+k0b+1jlhK27wOPgIJiPiYHznI+lPqOK4Ti39yBqIRWPXEnIx33NUePvH3rorq52DIZBkAkSexnO2J6CqHEOZIWchZXcSBEx9frVyxwptIoIAe7gkgyEP6R3nc+tdpjJ1nb0P2S4dOF4D+8MZLSTG+rICeuKsco5b70XOKuAm472za7qlthCgbeLx48q5rm/Lxw6WQHJGgl8wpOPFHeJE+Vdh7A3vf8KpciQSVHUAFlV46GMVwv8tr/ACi1/drbqywdRZQdyNbKDj/bprzS9xbPdvtsWuMcSdySBnpE16f7R2FSybhYkiBLGcMY+UGDjtXl/HaUvMtseGFMY6gSBHakR1v9nnPl0vacmZ1AQx8mAjJ6U/NeDtr7y3pLYUrcBKsocnSrDEjBHmCKxvYRgl69cP8ApgHbf+fat32pF4e5cZsssXB4cMpBUnEgQT1p9VyPtRxjLaRdg2oqOoX3kdf9irnzNXuQ8y4hn4c8MQxA90+rxaQ3iBIxgEOPt2rD9o7TuEEAss4B/TgrW37LBuHRr/D8M3EXYWWnw2xAL6hM6pkeQBmuvPFn61vbK4LTsUIZwoLjYe8JgmPoY86q8Lz64v8AdktKLmqwHcfCFfW6zq/SDgR6d6zuYufGLsoxILIRME+Lfc779a5y/wA5a1fVl/SCsR0DEiR6ms4474tunZ+0H9oV7U3DKPcspAa4j6iRGQsqI3Gd8VzVvmF3iLfuSwOga5UDb9YLY0zv5nzqpxnEXbwto6Aa9EXGUgk+LOrrIO/+2oWbL2nFpAwvknXqI0nooTOZmZPlEdekwkjO1sWo6lhGxOI9BER5VML/AD+ChMHQwZJBhpX9XWDUxxR/0n6GuTR795FZsmSWgDOdW3QnFZ3Mbi62Itg21IBJwZO8+cz9KlzBfGxR9UMSDpKgAEzud/pRuc8RfKpaaVQKrraWFUEiQSqjJIMyc+KuuMkYrMHDhhhh20nwn/um4fi3tXJEqwBWYg5wTkUO+3iyI2/ET61o8Nftm2UZdbSWk9AOkzIEScV0vIjR4riLl3hjdVhqXw3VETAKlbkblZJnsTJqHIOeFVuTJLMhA3yC2qPLPesziGQAhGJjM/SQG9MfM1V4YOJKjE9/I9N6z4y41d9dZwfGh7jC4jtbNrSyTpJ8dtiZncQD2xXK8zukHSCdMIRk7aQRImJzGPtWlwnEXgWlYLW2XU0wJiDA2OMVS5nYclCUYQoBJ65Jn9qYal6mXZwaxcXUGclgQZMgGNJAI8wYiqtvjDbOc4xP+o9ZrS/vcghVgBACsxmInzPWsbjBsJq4zfsvBffkhFbaSR/5ET9wa9TXhxdKJMG6GtqTMAsjFTPWHVK8nupGe0Zrt+A/tF02rVlrIYo2ouXIgjMKFE9+vWs/kxt1YuN+M72s5pfuNae+qj/LIESAxVtDNJ3llBrN5TYZpeYI+ERA337HtXQ/2jXBcu27p2e0oAWSMMw32BP7U/BFHCaNI/ywNAMtK4JI+h+dYuX6tfUeGUkkndpJjAk9hXZcDyX3/CFJM+Ag9FImBH6iTJPrWfyr2cdrfvCyqsiNZiRIBIHYfeuu9meWvw9oW3YNBefXVIPzmuFachZ5C3B8x4Z7hBtuGRXGBr04BB2zmtP+1Aa+X6wcC5bb5GV/cVf9vOF12bZiSt1SADBk4BB6Vzf9pHtDHBW7JRZvgHDToFsrO28nA+dbx7Ylcnyjlquv+XcRniSJG84WDBIgdJoPNeZK9w6wFZMaVEDYRpBOIPTzrA4QoCC3fuRHzirvMLqO0psFg7/F6sZPrXe4arMrZ9suPbTZAkarQkkRInMeU0T2c5rdt3LFvV7sFVJLHw6JJ1MD5SazuLvLxFm3JZrttYC5MoDlR9zI86oX+PGu62ZZSqg9JIBEdIWRUmO8fEt1XtftneA4JnnUgZCSsfDO4zBGx3FeVX7tshtLAvr1qQAGC6SpUgjcEA4kEE0/Dc+uDh2OtivuwpXEROkg4yM1zzYllMTMKc+HbfrUww9lrrvZXimt3Fa7cRbTEsVMk4BmNPyHXeu29peYpc4G4VyttVctHwsdOgaTkyrH7V5p7N3jrdGCuvu7jKrCQWCEwD0nGewNdDe9oosPwrgKv+VOrUyhfCylWGdJgZIbfpWcsP2WVzY502otAeNM4K7bf0r0P2JBFu5xNwhUdGLp0gGde87TOM/WuH5/wQW2lxFWGwzLkT2JBIHpXa8r4333LfdW4QsotOGnw61AW4PIyvYZqZas4OePMbd1Fm6JRAqzOooC2kHzVYHpArk+c2DqDdHkqOsYE/Wa2uK5IiAS0lYVxDAgiNWDkHr86jz/AIcG77ywC2VIAkZiSYIEDVW8LJlxMpuKntJzp3vJClBaVEtqJ+G3ISepOWoP99ue+FwqAzODbZhIA1QQAdxOPlRPabmw4h7bAeJUtpgZJAzJ3Las/Oo2uW30Gl0Zeo1d+kTPmK6cmM2z9aFy3cYTccM3adszjpQZHf6VU4vh2Y+Jj1EAx84PWqv9xYbNjpNcpjL9atH4jmI1g6RCsSY6kExP5iif4qHJZyWYmSf58qe8o1NIB8Tfc4+1RPLVjBMCR843+1a/U6o8wPiGOn79KNY5RfdDcCHRIVn6CYie2PzVzl/KbZZTdNwqu4SNW/QsYHrWrwHHm0txV8VtwVh4x2bf4wuJHnVv5NTUSY96xH5Q+NLSAPSgPwbr8QI9a3mvQpOCdzJInrvt0qs3N0J+CB5GfnnNZmeVa1GTa4l1JhmFWrfN3G8HbcEVc/xFI+Jl7YB/FDF1SSffAz0dfpTe/cDHmsxK433BqhzW4HZdKxG+MxirnuFnNpHH+xv2nH0qN9ViRb09I8QPpI3q42S7SzbOs8MbjBVGWYBR3JMAV6ZwXJeHF422Cxw6i2qsvxOADcuHGSWIAnavPrFwpMBTiPHJgTOO1X+E9oLqCCZUtqx8WP062k6fKme8vROK3tFzT3nE3WQxakqi506VwuO25HaaFybjxanAJeFMjIzMqRmiXGtO5Yi5kz8SzPWYUD8UHilEarU4OR+odiPKOs1rl/U/t65y7jOHuEE3095oRQrnT4Rtp1YzvvM111gTDAzIjGR6yK+euB9o+LSdN5yOqsQ6mO6vIq7a9rnuLo0JbbVPvLOq0fMaUIXPeK45fhsWZPZ/aW9otaimtQYZRAOkgguJ/wBOD6A9q8i9vbUMhACr/mFRI6vGOp29Krvzm81sg3rrDPhZ3YHBBxORH2rM4rjHvWwrR/lSQdjBORntNX8eOrsyvFRLw0FYGckxJGdxS4JBr0MYnE4P86UJrZwPTr36E9q0uA4UlSoQSzFPeYwQNUEnA2me1ei605z26LieXzwI9yCXtPrj9YGltbA76dsVziXrt2Nem6CY8e8xIAeQw+sVu8r5mWtFQoZ7gKBsYkESTjGdvOs7lvDKraS0qWUzKg46ABj5VxxyuMrdm1U8v1WiyEoJ0lLhxJMhVfAJx8JA9ao8dy+5aZVuKVJyPMeR6itzjuVarpCXG93LuggwpJHT+bVk8XxVy27KH1ARIPiU/wDiwj7V1xy3eMWaaPszyi6xN+2Ay2BrYTExIAwJIOQR2mpcb7xeMuWCDcKqbSid0UTb7SNEUDkvtFcsK4QBQw0sQJw3WDsfQ0Dm3Es/Ea2uDWNC6oKnwgKD1k6YzNTVuV2b4Ly61ctuAdSLqywnCnBMbEbd66HjuJPDu/DuJJUBntgIWTDq2kCDG8QM9ax7HL7nvB7243u9i0TIx4YJ2NbPMuZF7i3F8OhBbAPUCYP/AK9K45XddIjxPEi5bV7ZFx8K6tAJP6WUE9Rq8IJEjAFYt68WuKsBcNrDAjyAINXNC6WkAlvi7dxt0qPvCsKfEkxpbxiP9pJ8J9CKksLGSLrh9AuLhgQxfwSolTHSB1rcu82e/pLt8KhUEfoxk+pk/Oqd3h0BDLbgeXi+nWoXOJxEYHl1+uK1lfIk0MyTjc/f70M8JPeh2+JJHUjv2+tSN1erMPKazqwVn4mGPqenn9qKHMgidhAEfKq4kSVJG8x64phefueuSa3YiX+IuOmJz3j19aR51BnSZ9f+qYLJIkH0qR4UEdFbVNX9fsOpJz7bEZoo5pbIOpRB7Dr0msm7wjLPUTE0ME1vwx+Juuo4b3TpgLt8EQfUHr8s1n8XwyKoYAyDsM+ecdqzLV1htV9OaYhh9PxXO42XjW1F7ucD/qp2eNdfhYj+Zp76KTIPy/NIcPkxpj1E105rqLCc4Y/EFb1AmiLxVtzLW9MbwYoA4BQR4h0mpPwLajpacx/T+eVYviot/l0f/UdY69IP7/Kqt7h2tzLAETsc9aNb5WxUQQCQZEkZn9xVbi+EZFyIyBv861j71tKhwzQD6ftQuDaDNF/SfQ/ih8EM/Kt/Kz9jc5fym9cVmtJKqJZpgL51I8DfAPg1MSrAjTjEEaSPJdu1EPO1W0qZgga0Bga0xqPUgzqzOSfKLNjmErIGYkSZ8jIFee2x0YXF2bmTcRvhgSIyPhPmRS4IMtpmBaQfEo8PhjxS0znGPKrPObxfSikTMkA9enlU/d6LLAbaRJboxENEfzHnXTy5GNdE5fcKB7YXTMBmJ1MBB1ARE+LB9RWWby7Mg1d1x2xFXuAtA3G0EkaVInBnEzFW7tpWzpP0Bz136Vm5arWuMhOJTozr/wCW31FD4nghDPqbvkDPzBq/xPJVJ8OD9RnaqD8sYHoy9wcH963Mp8rNgHLyZMCdsT2IP4BonH8ORcE/qS2w89Sr+8j5Vds8Mmr/ACwwxmZicbfU0Z+DLrakgG2CNRnI1FwD9SK15zbPjxrG8AfCzdIkQYPQr3+dQe/3j5d++KrO5BBxsM53z5dKglsGcT5nwnOSflXmdVrwTuDPnH2oHFWYPhI85BFNatyJAJ75x38qdroI8zuu3WgA1qczgnpM9PSKEV7MY6T9zJp7zEYIIMjfp228qCGAzj+TitxBQuInfeetIJ6f+0VV1tiMgnpuKkOLAxP5q6qI6JJyRkyfnRGskdZ7+dOMk9szPqae3cj16R/SloOnDLjSIOeo/EVNuHxDCZMY+5oRuiM569B9dqJbvas+uDv96zVEFsqSQSA0gwRBGYBzQG4FQcyevQY/kUwumf26VMufOY6ncfTz+1N0DXhFwY6Z+f5qScGmcn1P5kUSzcPizEZz/WKIrxg/IgdPPFLaugrvBIY7dYjr1MeVK/wNswAYwACZ6f8AdEuNmZz/ADvvQ7gO3bbHpv0qboqXOTsM6h/SqVxHU5kGt23cCjJmYxHX1mjHK9wcAHp5HzNan5LPaac0twg5JP1qzxPGK6ADVI3DGRG2K07nL0YGQAYk56z+f2puF5ULZ1wl0ZGliSNt4UiYOa354+01WJq8J9KfgRn+lbF6wSCqJbkb/wCXnTgzOeuKNYsLbkG2oB7nVBjvS5zSePVBuWyoYbMJk5yCVP3FRbgnUyjYA3net67xassIgtxiQfCdp8B7nOO+1QRI6hhnG3fpHpWPOtaYV+2UZXK4nPqMwf53q8eJW4o3I1AuFxj/AKMVoNdAUgzkbGTkjf5VXXgrcagACAM56nIA6GnkaFXhBaGVI6E7nYEEYyKHcecTKzI/nWKNa4p1z8QgdMx6HzqN29ryYOOoCyM9Bj7VhVYz0GMAx1z067UURtMDrsR06VFWggeRjHX5U1wk50x1joaCQI3DeKDgYHlvUQ5EYn0I3+RoKcUhkRv3Ex0+VStWv9vTfuPKauk2ncuZgHfyAyIxUUB2Pz2BHrSckGSoPmf+qWrYsAJxnvuSMZoJq4nDSJ7fnOaBevA9xtKxH3Jp1S2DsJnAAxAx8zvVgmz7hwxhplG2aAJAA3IJ1DtmcxVkGYRkxEdNxHaKGXiD9sd61+SWbN06GZgWZgDIJACqQWgf85PlVTnPC27ego4dWUMYjfzj8HIrc96RSZye0ietOskbUL34mRt5/jFOI6/ataRJL8lgdqJbJEYEd5+VDuKR8/5v9KdSwA6z0qWKKjgqYO2/p3jqKccUBBHp1z8tqAqf0/7zR7TD5eYA6VmyAlq4Gzt2I/pRPeSwH4mqoUAiPoKIV+RHbFSqPZuLOSfMD8edEuQdjkH51Ut3PL5/j1qRzHQ95ipoFZifhk+o+QoZckbdcxnFMrk9ZiIP33o9gSDLQenY9I2qKGbc51YnK/wUf3cDBOe/5/nemKCMiT8sfPrQbd2Nx12nNAdEBBB88yR3wR/NqcSoiSInBBOZwRG2Knw3GAZKzJzM7geWajecHJHXdd8dMzUBQzZJidvLYSKZLpG4yBjH19aAtsNsxxE5/aosmn9ZOP8A8B70Erysc7g7df8A861NwdsgNMYnODSPEtsdsbbfeom+RAIkdtjG0Yqix72QII6bTuDk+u1RFgQSB5jr8/I708Z8IyIzETI2Bih2rrTAg5+c9oHpUBXJgCQRkgnee09vI0JXGrtmBk/XzqVy/p8JBAkdCfvQbjGQBt8z8zigM+kCRDEGQcghe3Sl7vUN9v5vRBcVhE5M7DrQBaESGzO00FcWV3nbee+NulHsrsD8IwJMxvgCqnEMZ+wmJ9aL/di8QdMbRB/HWtItcRxC/pbwwoEbzH9ZzVXWdiNhv19aVi5p8LAmJz60riEZG0g+eP2mKihsrLtn6ZHTE1C42obEY3n7R/N6OXAJbHp5f1oV1RB0g+flPSK1tFVUI+E5MycDEbf1qHuyRmOvXNHS4TEkfbyoLjoI+lblQmTwwASP360jbj9Q+k/eoqY6GfWmbTOf6/tVQfTMY/k1JwOu9Xf7rkidpyBH71XbhgawqrOCIj50W2FB6/KrDcHImf59ahas9DkelKEmfTfpTM0ERkTnFTu8PEEGNulTuWJIBO8z32MZqCMiTIiDtUH6RgjuPLtRLVoExG3WjsAG0QDJHi6jpA6VFVUlo2E/LMRUoMHAzU0sycnrUrnBxGZBPagijYHmOwioXFEdM0UcNkmeuB22xRAuRkx26VPSqbDY/iasWxIEkdTRPdyWPnUrfCjUQdhHSlASY2OTjyIqPvCegP0/k1dI+gBxQktz5ZqCutmNp+ZB9aa6NRA3/PcRVu8uYwMUF7WkA9SPP+tWJtPXIEqcCI6Yx9aJYsOGOlSD36xM+gmhcPxBaMCO3ziD3q2y4P0+kVFCu2WU+METJEHz8piq95zgZ8z+JztWgwgRuQBBOd/Kq78PIySdx9qQU7JbMEbevrHymjkCNjHcH9qkODAGJ8RjOelSbh+k9N4jqaqbVveqcTuaSgZyZHWYHlRbvBBT1gZ9fWhWDPQfLtTSg3R122naoXb84A1emKI6TqPYnGelPbQQB3PX1+9VEbRBOPnJ+1DuuVwevXvVt+Hho+9DuNjrE/060Ge91aRXz3+3erY4VCCSO5if6VVKQYG0GukRENEjrPSnLD+CnXBA6elX04AETJpaP/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7" name="AutoShape 8" descr="data:image/jpeg;base64,/9j/4AAQSkZJRgABAQAAAQABAAD/2wCEAAkGBhQSERUUExQVFRQWFxYXFhQWGBcYGhwWGxgVGBUUGBcZHCYfGBskGhwWHzEgJCcpLCwsGB4xNTAqNSYrLCkBCQoKDgwOGg8PGiwkHyQpKSwsLCwsLCwsKSwsLCwsLCksKSksLCksKSwsKSksKSkpLCwsLCksKSwpLCksKSwsKf/AABEIAL0BCwMBIgACEQEDEQH/xAAcAAABBQEBAQAAAAAAAAAAAAADAAECBAUGBwj/xAA7EAACAQMCBAMHAwEIAgMBAAABAhEAAyESMQQFQVEiYXEGEzKBkaGxQsHw0QcUFSNSYnLhgpIkM/EW/8QAGQEBAQEBAQEAAAAAAAAAAAAAAAECAwQF/8QAIBEBAQADAAMAAgMAAAAAAAAAAAECESESMUEDIlFhcf/aAAwDAQACEQMRAD8A7bhB4F9B+KNFC4b4F/4j8UU18mvaeKUU4p4oGApRT08UDaaaKnTEUEdNLTUopqBoptNOaVA0UitPTiggVpaakRTGgjFIinpGghFNpqUUqCGmm00SmighFNpqcUxFUQK0xFTpqgjpqJFEpqohppgtEpiKohppookUxoBRTRUyKjUFvhfgX/iPwKMKHw3wL/xH4otKEKeaQFPUDU9NFKKoelSpUQqaaemiopTTU8U1AqempUCpjSpGgamp6VBEimqVNQNFNT0ytORQKmpzTVoMajU4qJFA1PSApUDUjSpUDVE1I0xoI1Gp1GgtcMfCvoPxRaFw/wAI9B+KLWQqeaanFA9KlSqwKkaU0iaIRpgaVImopTTUqVAqVI01AppUqagVNSpTQMaVKlQNUdOZk+nSpU00CpUqaaoRqNOTTVUKlT1EGinNNSpUCpjSpGgjUakajQWbPwr6D8USazuJ5otlE1asjEAnYAn7Vicz9pSXt6FJWQ4YkiRB8JHQT3rI66acGsvl3MheCsIBBII6jw+nWrXF8dbtLquOqCCZYgYGTE70FnVVDmHO7VkEu4EGIGTMEgQM1xjf2vWRcINptE4YETH/ABP9a532l9obF26L1vWC06gQARM4+kfWtzGj0Lj/AG4sW01LLmQCowRM5M9oipcq9srd4ohBV2320g5xNeecBeuNwDhTbCe/PvNRhj4FZdJ/V18O+Ko8PxBVjbOMgQcZ6HO0/vV0j3GlQOFY6FkQdIkdsDFSe8AJ9Bj1isVRCaVc/wAb7VD33uLC+9uhgH+LSo6y4EAj4s4InNXeW8XewnEIobMOhlDHSDlTHTrBqaGnTVznPfa9bD6FhmG4zv2+hn5VoLzlRZW43XBiDnO5HePvQaZaq/EcUF9azb/tEo4c8QA2lclYBPbPYda4fmXHce9xtEojtqQvvpHUEdNsegqyDubvPgQ2hGJyAZQZzB3x3qXC8z0oqtJYKASTuYya8qXiOK4Ym5dnSxC4MajE29ugGT1jFdZwfPwy+JSrgSywRmDIE+mKtmh097mrGVVBLYGTOR5Cr/CjSiqTlQAfoBP1ri29tbA1amCzZbQ0EEXFmVI7kQR6R1rneZf2iNdvFrYKLMSzAHQILT9zHmOtXxtHreqhXeKVfiIE964TlHtQ7urm4rhS07iUIwwXck49Jpufcc9+SF0iIjcmCeswcQcVnQ7uxxSuupTIqrzvnScLZN25MCAAIkkmABJrgOTcbdB92h8IJZpMHpqgfir/ADn2Ku8UQwuIqqMIZMsRuxGx6elUdXyn2kscTi1cUsJ8OxwBJAOSBO8Vol8gT3rxPmPs9xfBkPoZYICupG5OBI6mNq6rkHtMwu20v3jfvXSIW3DaC0AISIAgZIHWtXH7Edjz3nQ4dJiXYH3amYLATBbp865rhPby5pZ7qIq7geNcBZgMRDMWKgD1PSrPtaGRkutqFonReWV+ENK4O8jV9u9X+a8zsXOFZmZDadIAkHcQFAH6gYx0+VZVd5Bz1OKsi4h8nXqr9V/7rRrif7O+JuOrlnJtoAipCBQwy0Bc/M10nNee27Fsux1QD4VyTEfuQPmKUaM1EPIkGQcg15jzbnt/i0uMtwKi/FZLIqEbldRhie5OMRXcck50t3h7dxgELKPCYx0HoO1LNDVJqJaq78xtj9a/UVnf/wBPbO2ojoRpg+YkzUHHc39pfeaQdTMrYIeAIJHw7ZED5TWlwHtNw6LqKzGPdmDOT4tRwIHl1rleIAJYSPiMYE7nrUVtgCCcAR06nz863odhxHtenu29yQlwfrG8EwBB2OR3rz3mLcRxFzXdua9wCzg47gTj0rX99DEgiSZyFIkHtQgyqDLQII2Bx1E96uPPSVk/4ST4mI92CNbDMA9Pn+9RPFLduklRDEgIkwCYAgHJ9eu5rqvZr2nsAC3ethAx/wDsYCDEaRMQDU+fey9riLxe3eCswxpEqAoCi2oXcksm2QOhLRXSX5U/wXk3N14drnDWV1XGdGtEqGGsJ0IMSO/QjM1Tv+znEpbN66hHibUzMCS0mWI3icedH5VetcP7u5w9h3ukEAtcD22UAe9KRDBhGAQDvir/ABntob1km46i07tZlEM6tKvqILSQJH1OMVzsvxVHkfOLrXAh4l7FgA+8K6S2rZSS06dWwPcCul5jxtixYuXOF4hjcADt4tZfxQTDY3O6gbedctynkV+8PfKwUXQ4KPglIUgyAPCQJBOcCmvWGtxZdkuQwJYPr1KpB052BOknaT3ilnRL2V597m1f4jxPdYksTJnGpQQZBg+hpvZ32l4rib6qGYlmhiSdjOpxmF09IHSrPs6LJ4duGuNBvXboRSdIAVokARAnEdTTJxvDctu3FsoXc7GZKiT4PITB79KXXVZ/GcTbW6PeMbksykpuSDDEMQQc+VNx3F3EcgF0t2xPeJmCxjJA9K0rXE8LxbA3EKXCwIVRpCqDLs2ICgCTHVq6XhuCscVwt6wEgrqYeTwRbae+Bg9KnoUfZi0XCeI3BrVizMR4fJdiNgR5zXR8TYN8toOkrqWSOs7emPUVzHJ+TtZth40raIuKcwYkOrz37Ebx2rp+H5zY0l1vIoklgYgGQG1DuCRnzrFGOlsXQbTKNYJXSehGxBPcgfSuD58tzhr72tcr4JLRnY7nYgljmvT+VctCBmJW4Xdm96DqYg5WTGcdBXlftVY95xdxQwI1GbzCMQMBRgR9TW8PZVr2xs2hw9llU+9uOwuuCd1EDwjwgmZ2/Nc3yGwHvLqXVkDT+O856dq6njOUXL3BkCNGtS1xiAPeZXA7Z61U5RwVu1JuFrjAEmzbOSoUEkucKo6neQIBrrjlrHUZ11TPHF2IRPGG/wAuMYGf/XG2AAKu8n9p1N0Hi0K2jJ94muQ0GDAMHOK1uS8Ml663ulUIAPCVOlTGRpmXI/1Mf6VW4zkrK72LmkklWTTKh7bFseTDSRkVjc/hQ73L/d8QlwXNdq60oyHSYyR4Y8tu48xXP2uZm27gaipPilnUkE5mD+a9O9mOAR7K3bdtfeICqoxATVhlbaQ2mM+Zrh+Os+94y691AXLkspEARhiY+KCAoHXM0xs+joPZX2qutpF24biuwVVK6mFwqSP81ionYxncZriucW73D8QzKt2wNR0mdJA/5KTPyNep2uS2rtkNaIUhDofShK4ILIVUGRkR+MGuc4Dly3rYV5ZlYm4mPGynwtqbbY+u1JlJd6NOYv8ANjcKl3ZyFRFQktgfF0ycTtmfKtHiHVVt+BitwmS0SHwRmJAOcTtXR8FyrheGLcW2SskLAkHTOBtnp+aMnJE4vg2ADJfk3woY/FLFVg4iCBjaaWwY/Dc5uWbYRFVUILBQB3KySckkrUOJ4m/ebAIUIyuwwFHhYEnbcCsm7xlwkSDIULlWwATjHXf5zXoPsZZDcINY+IuYP+mYmPOs+lcbd5A5N9i6XLmhoVYlj0de8idtzQuF5tes2hbAI0wCCACYzpI8jOK7c/2f2Pei4jXEH+hSIGZ8MjA8sjJrnfbvhFS4GtsCGkMN4uLpn6qV+YpvaMbi+cXDggQVUnTA+ITH3rO/xCMeIeX8NBu8WSRGQAon/iAKrtq7H7VqQrTv231MAw3bJ9T6moMGTD+NDu56f8u2Y+tFvgSwxu0kepkVj8bxSSdLPqYgMJxAzERnMVrGb4g3FcWbUqWyMdDjcQRvjr51Ru8YMEDIOJz670FgSWaAR/IwaJwNj3l5VaQCQDpAkAncAda7TGTrFtbIsmU9yQ2u3Olm2aDbIIJAPl3mrPFcyJ4cCG99bBtOkMCDrRrdwgkmfCB0ggdxR+E5cqveMlkSyijWuncjp/4mGj81V4XlDk3LsgHUVMkyJ+Hv0jauW400GFxrlhNRBtlnJGJdipfyAkk/WqI4DT7osNanVdKE+EnUELnttEenerYsN7u+WIMWmggkEEwMTuZP3rmebXbhkkldIW2Vyvh/SI+Q/wDWauE2W6d5d9vbZezes27jwpVkaAq+EIqggeLJLSayLHN9fGFiPAGGuIyS4MfUH6VS9m7inh3tyA41EDqZ7d4/eq9iEQgRqdgY6gjY+UeI/Os2SWxZeL/E6V4q54yxt35V2I1FWfVOIHn862uVeyN2+51BVX4gzHxTmCInHke9cYgW58Q8RmSZ+IGPx0r1vgriTZDkaQpLKR4f0KDB8z5xNZz4sYfNOVixZthSvvFuXkuEHVghW0kiIECYrqeTO/D8D71/ExX3mkDqdhk+mTXAe2H/AMXir6gTquW7yHOzAhk9Q2B2+1WeQ+2t11Sy0EakVcYCiWuEnr4RgeVS43WzbU9o+Bv3VJZnSyqB9KlQCxI1FiTLtJ2iIrmuacqe2yX0JNoKLbY8RYgl1uKejCTjHoascV7RX7l/W0OEafdn4GIhlWOwx610d24x4G5duiHc2yxJn/MLTA8gp0/KktisD2RW/wATcFku1tVJcaCRADYUycxuD/Wo+2PJl4Zrw3ZtDo+Bq1E6hpGMNH0Na3sTdC8e64GuySox8WpZg+k0b+1jlhK27wOPgIJiPiYHznI+lPqOK4Ti39yBqIRWPXEnIx33NUePvH3rorq52DIZBkAkSexnO2J6CqHEOZIWchZXcSBEx9frVyxwptIoIAe7gkgyEP6R3nc+tdpjJ1nb0P2S4dOF4D+8MZLSTG+rICeuKsco5b70XOKuAm472za7qlthCgbeLx48q5rm/Lxw6WQHJGgl8wpOPFHeJE+Vdh7A3vf8KpciQSVHUAFlV46GMVwv8tr/ACi1/drbqywdRZQdyNbKDj/bprzS9xbPdvtsWuMcSdySBnpE16f7R2FSybhYkiBLGcMY+UGDjtXl/HaUvMtseGFMY6gSBHakR1v9nnPl0vacmZ1AQx8mAjJ6U/NeDtr7y3pLYUrcBKsocnSrDEjBHmCKxvYRgl69cP8ApgHbf+fat32pF4e5cZsssXB4cMpBUnEgQT1p9VyPtRxjLaRdg2oqOoX3kdf9irnzNXuQ8y4hn4c8MQxA90+rxaQ3iBIxgEOPt2rD9o7TuEEAss4B/TgrW37LBuHRr/D8M3EXYWWnw2xAL6hM6pkeQBmuvPFn61vbK4LTsUIZwoLjYe8JgmPoY86q8Lz64v8AdktKLmqwHcfCFfW6zq/SDgR6d6zuYufGLsoxILIRME+Lfc779a5y/wA5a1fVl/SCsR0DEiR6ms4474tunZ+0H9oV7U3DKPcspAa4j6iRGQsqI3Gd8VzVvmF3iLfuSwOga5UDb9YLY0zv5nzqpxnEXbwto6Aa9EXGUgk+LOrrIO/+2oWbL2nFpAwvknXqI0nooTOZmZPlEdekwkjO1sWo6lhGxOI9BER5VML/AD+ChMHQwZJBhpX9XWDUxxR/0n6GuTR795FZsmSWgDOdW3QnFZ3Mbi62Itg21IBJwZO8+cz9KlzBfGxR9UMSDpKgAEzud/pRuc8RfKpaaVQKrraWFUEiQSqjJIMyc+KuuMkYrMHDhhhh20nwn/um4fi3tXJEqwBWYg5wTkUO+3iyI2/ET61o8Nftm2UZdbSWk9AOkzIEScV0vIjR4riLl3hjdVhqXw3VETAKlbkblZJnsTJqHIOeFVuTJLMhA3yC2qPLPesziGQAhGJjM/SQG9MfM1V4YOJKjE9/I9N6z4y41d9dZwfGh7jC4jtbNrSyTpJ8dtiZncQD2xXK8zukHSCdMIRk7aQRImJzGPtWlwnEXgWlYLW2XU0wJiDA2OMVS5nYclCUYQoBJ65Jn9qYal6mXZwaxcXUGclgQZMgGNJAI8wYiqtvjDbOc4xP+o9ZrS/vcghVgBACsxmInzPWsbjBsJq4zfsvBffkhFbaSR/5ET9wa9TXhxdKJMG6GtqTMAsjFTPWHVK8nupGe0Zrt+A/tF02rVlrIYo2ouXIgjMKFE9+vWs/kxt1YuN+M72s5pfuNae+qj/LIESAxVtDNJ3llBrN5TYZpeYI+ERA337HtXQ/2jXBcu27p2e0oAWSMMw32BP7U/BFHCaNI/ywNAMtK4JI+h+dYuX6tfUeGUkkndpJjAk9hXZcDyX3/CFJM+Ag9FImBH6iTJPrWfyr2cdrfvCyqsiNZiRIBIHYfeuu9meWvw9oW3YNBefXVIPzmuFachZ5C3B8x4Z7hBtuGRXGBr04BB2zmtP+1Aa+X6wcC5bb5GV/cVf9vOF12bZiSt1SADBk4BB6Vzf9pHtDHBW7JRZvgHDToFsrO28nA+dbx7Ylcnyjlquv+XcRniSJG84WDBIgdJoPNeZK9w6wFZMaVEDYRpBOIPTzrA4QoCC3fuRHzirvMLqO0psFg7/F6sZPrXe4arMrZ9suPbTZAkarQkkRInMeU0T2c5rdt3LFvV7sFVJLHw6JJ1MD5SazuLvLxFm3JZrttYC5MoDlR9zI86oX+PGu62ZZSqg9JIBEdIWRUmO8fEt1XtftneA4JnnUgZCSsfDO4zBGx3FeVX7tshtLAvr1qQAGC6SpUgjcEA4kEE0/Dc+uDh2OtivuwpXEROkg4yM1zzYllMTMKc+HbfrUww9lrrvZXimt3Fa7cRbTEsVMk4BmNPyHXeu29peYpc4G4VyttVctHwsdOgaTkyrH7V5p7N3jrdGCuvu7jKrCQWCEwD0nGewNdDe9oosPwrgKv+VOrUyhfCylWGdJgZIbfpWcsP2WVzY502otAeNM4K7bf0r0P2JBFu5xNwhUdGLp0gGde87TOM/WuH5/wQW2lxFWGwzLkT2JBIHpXa8r4333LfdW4QsotOGnw61AW4PIyvYZqZas4OePMbd1Fm6JRAqzOooC2kHzVYHpArk+c2DqDdHkqOsYE/Wa2uK5IiAS0lYVxDAgiNWDkHr86jz/AIcG77ywC2VIAkZiSYIEDVW8LJlxMpuKntJzp3vJClBaVEtqJ+G3ISepOWoP99ue+FwqAzODbZhIA1QQAdxOPlRPabmw4h7bAeJUtpgZJAzJ3Las/Oo2uW30Gl0Zeo1d+kTPmK6cmM2z9aFy3cYTccM3adszjpQZHf6VU4vh2Y+Jj1EAx84PWqv9xYbNjpNcpjL9atH4jmI1g6RCsSY6kExP5iif4qHJZyWYmSf58qe8o1NIB8Tfc4+1RPLVjBMCR843+1a/U6o8wPiGOn79KNY5RfdDcCHRIVn6CYie2PzVzl/KbZZTdNwqu4SNW/QsYHrWrwHHm0txV8VtwVh4x2bf4wuJHnVv5NTUSY96xH5Q+NLSAPSgPwbr8QI9a3mvQpOCdzJInrvt0qs3N0J+CB5GfnnNZmeVa1GTa4l1JhmFWrfN3G8HbcEVc/xFI+Jl7YB/FDF1SSffAz0dfpTe/cDHmsxK433BqhzW4HZdKxG+MxirnuFnNpHH+xv2nH0qN9ViRb09I8QPpI3q42S7SzbOs8MbjBVGWYBR3JMAV6ZwXJeHF422Cxw6i2qsvxOADcuHGSWIAnavPrFwpMBTiPHJgTOO1X+E9oLqCCZUtqx8WP062k6fKme8vROK3tFzT3nE3WQxakqi506VwuO25HaaFybjxanAJeFMjIzMqRmiXGtO5Yi5kz8SzPWYUD8UHilEarU4OR+odiPKOs1rl/U/t65y7jOHuEE3095oRQrnT4Rtp1YzvvM111gTDAzIjGR6yK+euB9o+LSdN5yOqsQ6mO6vIq7a9rnuLo0JbbVPvLOq0fMaUIXPeK45fhsWZPZ/aW9otaimtQYZRAOkgguJ/wBOD6A9q8i9vbUMhACr/mFRI6vGOp29Krvzm81sg3rrDPhZ3YHBBxORH2rM4rjHvWwrR/lSQdjBORntNX8eOrsyvFRLw0FYGckxJGdxS4JBr0MYnE4P86UJrZwPTr36E9q0uA4UlSoQSzFPeYwQNUEnA2me1ei605z26LieXzwI9yCXtPrj9YGltbA76dsVziXrt2Nem6CY8e8xIAeQw+sVu8r5mWtFQoZ7gKBsYkESTjGdvOs7lvDKraS0qWUzKg46ABj5VxxyuMrdm1U8v1WiyEoJ0lLhxJMhVfAJx8JA9ao8dy+5aZVuKVJyPMeR6itzjuVarpCXG93LuggwpJHT+bVk8XxVy27KH1ARIPiU/wDiwj7V1xy3eMWaaPszyi6xN+2Ay2BrYTExIAwJIOQR2mpcb7xeMuWCDcKqbSid0UTb7SNEUDkvtFcsK4QBQw0sQJw3WDsfQ0Dm3Es/Ea2uDWNC6oKnwgKD1k6YzNTVuV2b4Ly61ctuAdSLqywnCnBMbEbd66HjuJPDu/DuJJUBntgIWTDq2kCDG8QM9ax7HL7nvB7243u9i0TIx4YJ2NbPMuZF7i3F8OhBbAPUCYP/AK9K45XddIjxPEi5bV7ZFx8K6tAJP6WUE9Rq8IJEjAFYt68WuKsBcNrDAjyAINXNC6WkAlvi7dxt0qPvCsKfEkxpbxiP9pJ8J9CKksLGSLrh9AuLhgQxfwSolTHSB1rcu82e/pLt8KhUEfoxk+pk/Oqd3h0BDLbgeXi+nWoXOJxEYHl1+uK1lfIk0MyTjc/f70M8JPeh2+JJHUjv2+tSN1erMPKazqwVn4mGPqenn9qKHMgidhAEfKq4kSVJG8x64phefueuSa3YiX+IuOmJz3j19aR51BnSZ9f+qYLJIkH0qR4UEdFbVNX9fsOpJz7bEZoo5pbIOpRB7Dr0msm7wjLPUTE0ME1vwx+Juuo4b3TpgLt8EQfUHr8s1n8XwyKoYAyDsM+ecdqzLV1htV9OaYhh9PxXO42XjW1F7ucD/qp2eNdfhYj+Zp76KTIPy/NIcPkxpj1E105rqLCc4Y/EFb1AmiLxVtzLW9MbwYoA4BQR4h0mpPwLajpacx/T+eVYviot/l0f/UdY69IP7/Kqt7h2tzLAETsc9aNb5WxUQQCQZEkZn9xVbi+EZFyIyBv861j71tKhwzQD6ftQuDaDNF/SfQ/ih8EM/Kt/Kz9jc5fym9cVmtJKqJZpgL51I8DfAPg1MSrAjTjEEaSPJdu1EPO1W0qZgga0Bga0xqPUgzqzOSfKLNjmErIGYkSZ8jIFee2x0YXF2bmTcRvhgSIyPhPmRS4IMtpmBaQfEo8PhjxS0znGPKrPObxfSikTMkA9enlU/d6LLAbaRJboxENEfzHnXTy5GNdE5fcKB7YXTMBmJ1MBB1ARE+LB9RWWby7Mg1d1x2xFXuAtA3G0EkaVInBnEzFW7tpWzpP0Bz136Vm5arWuMhOJTozr/wCW31FD4nghDPqbvkDPzBq/xPJVJ8OD9RnaqD8sYHoy9wcH963Mp8rNgHLyZMCdsT2IP4BonH8ORcE/qS2w89Sr+8j5Vds8Mmr/ACwwxmZicbfU0Z+DLrakgG2CNRnI1FwD9SK15zbPjxrG8AfCzdIkQYPQr3+dQe/3j5d++KrO5BBxsM53z5dKglsGcT5nwnOSflXmdVrwTuDPnH2oHFWYPhI85BFNatyJAJ75x38qdroI8zuu3WgA1qczgnpM9PSKEV7MY6T9zJp7zEYIIMjfp228qCGAzj+TitxBQuInfeetIJ6f+0VV1tiMgnpuKkOLAxP5q6qI6JJyRkyfnRGskdZ7+dOMk9szPqae3cj16R/SloOnDLjSIOeo/EVNuHxDCZMY+5oRuiM569B9dqJbvas+uDv96zVEFsqSQSA0gwRBGYBzQG4FQcyevQY/kUwumf26VMufOY6ncfTz+1N0DXhFwY6Z+f5qScGmcn1P5kUSzcPizEZz/WKIrxg/IgdPPFLaugrvBIY7dYjr1MeVK/wNswAYwACZ6f8AdEuNmZz/ADvvQ7gO3bbHpv0qboqXOTsM6h/SqVxHU5kGt23cCjJmYxHX1mjHK9wcAHp5HzNan5LPaac0twg5JP1qzxPGK6ADVI3DGRG2K07nL0YGQAYk56z+f2puF5ULZ1wl0ZGliSNt4UiYOa354+01WJq8J9KfgRn+lbF6wSCqJbkb/wCXnTgzOeuKNYsLbkG2oB7nVBjvS5zSePVBuWyoYbMJk5yCVP3FRbgnUyjYA3net67xassIgtxiQfCdp8B7nOO+1QRI6hhnG3fpHpWPOtaYV+2UZXK4nPqMwf53q8eJW4o3I1AuFxj/AKMVoNdAUgzkbGTkjf5VXXgrcagACAM56nIA6GnkaFXhBaGVI6E7nYEEYyKHcecTKzI/nWKNa4p1z8QgdMx6HzqN29ryYOOoCyM9Bj7VhVYz0GMAx1z067UURtMDrsR06VFWggeRjHX5U1wk50x1joaCQI3DeKDgYHlvUQ5EYn0I3+RoKcUhkRv3Ex0+VStWv9vTfuPKauk2ncuZgHfyAyIxUUB2Pz2BHrSckGSoPmf+qWrYsAJxnvuSMZoJq4nDSJ7fnOaBevA9xtKxH3Jp1S2DsJnAAxAx8zvVgmz7hwxhplG2aAJAA3IJ1DtmcxVkGYRkxEdNxHaKGXiD9sd61+SWbN06GZgWZgDIJACqQWgf85PlVTnPC27ego4dWUMYjfzj8HIrc96RSZye0ietOskbUL34mRt5/jFOI6/ataRJL8lgdqJbJEYEd5+VDuKR8/5v9KdSwA6z0qWKKjgqYO2/p3jqKccUBBHp1z8tqAqf0/7zR7TD5eYA6VmyAlq4Gzt2I/pRPeSwH4mqoUAiPoKIV+RHbFSqPZuLOSfMD8edEuQdjkH51Ut3PL5/j1qRzHQ95ipoFZifhk+o+QoZckbdcxnFMrk9ZiIP33o9gSDLQenY9I2qKGbc51YnK/wUf3cDBOe/5/nemKCMiT8sfPrQbd2Nx12nNAdEBBB88yR3wR/NqcSoiSInBBOZwRG2Knw3GAZKzJzM7geWajecHJHXdd8dMzUBQzZJidvLYSKZLpG4yBjH19aAtsNsxxE5/aosmn9ZOP8A8B70Erysc7g7df8A861NwdsgNMYnODSPEtsdsbbfeom+RAIkdtjG0Yqix72QII6bTuDk+u1RFgQSB5jr8/I708Z8IyIzETI2Bih2rrTAg5+c9oHpUBXJgCQRkgnee09vI0JXGrtmBk/XzqVy/p8JBAkdCfvQbjGQBt8z8zigM+kCRDEGQcghe3Sl7vUN9v5vRBcVhE5M7DrQBaESGzO00FcWV3nbee+NulHsrsD8IwJMxvgCqnEMZ+wmJ9aL/di8QdMbRB/HWtItcRxC/pbwwoEbzH9ZzVXWdiNhv19aVi5p8LAmJz60riEZG0g+eP2mKihsrLtn6ZHTE1C42obEY3n7R/N6OXAJbHp5f1oV1RB0g+flPSK1tFVUI+E5MycDEbf1qHuyRmOvXNHS4TEkfbyoLjoI+lblQmTwwASP360jbj9Q+k/eoqY6GfWmbTOf6/tVQfTMY/k1JwOu9Xf7rkidpyBH71XbhgawqrOCIj50W2FB6/KrDcHImf59ahas9DkelKEmfTfpTM0ERkTnFTu8PEEGNulTuWJIBO8z32MZqCMiTIiDtUH6RgjuPLtRLVoExG3WjsAG0QDJHi6jpA6VFVUlo2E/LMRUoMHAzU0sycnrUrnBxGZBPagijYHmOwioXFEdM0UcNkmeuB22xRAuRkx26VPSqbDY/iasWxIEkdTRPdyWPnUrfCjUQdhHSlASY2OTjyIqPvCegP0/k1dI+gBxQktz5ZqCutmNp+ZB9aa6NRA3/PcRVu8uYwMUF7WkA9SPP+tWJtPXIEqcCI6Yx9aJYsOGOlSD36xM+gmhcPxBaMCO3ziD3q2y4P0+kVFCu2WU+METJEHz8piq95zgZ8z+JztWgwgRuQBBOd/Kq78PIySdx9qQU7JbMEbevrHymjkCNjHcH9qkODAGJ8RjOelSbh+k9N4jqaqbVveqcTuaSgZyZHWYHlRbvBBT1gZ9fWhWDPQfLtTSg3R122naoXb84A1emKI6TqPYnGelPbQQB3PX1+9VEbRBOPnJ+1DuuVwevXvVt+Hho+9DuNjrE/060Ge91aRXz3+3erY4VCCSO5if6VVKQYG0GukRENEjrPSnLD+CnXBA6elX04AETJpaP//Z"/>
          <p:cNvSpPr>
            <a:spLocks noChangeAspect="1" noChangeArrowheads="1"/>
          </p:cNvSpPr>
          <p:nvPr/>
        </p:nvSpPr>
        <p:spPr bwMode="auto"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8" name="AutoShape 10" descr="data:image/jpeg;base64,/9j/4AAQSkZJRgABAQAAAQABAAD/2wCEAAkGBhQQEBQUEhQUFRQUGBQUFRcVFBUVFRUUFhgVFRcUFRQXHSYeFxkjGRcVHy8gIycpLCwsFR4xNTAqNSYrLCkBCQoKDgwOGg8PGikcHCQqLCwsLCkpLCkpLCwpLCwpKSwsKSwsLCwpLCwpLCksLCwpLCwpLCwsKSwpLCwsKSwsLP/AABEIAL4BCQMBIgACEQEDEQH/xAAbAAABBQEBAAAAAAAAAAAAAAAAAQIDBAUGB//EAD8QAAEDAgMGAwUGBgEDBQAAAAEAAhEDIQQSMQUiQVFhcROBkQYyQqGxUmJywdHwFCOCkuHxoiQzcxUWQ2Oy/8QAGAEAAwEBAAAAAAAAAAAAAAAAAAECAwT/xAAjEQACAgICAgMBAQEAAAAAAAAAAQIRITESQQNREyJhMoFx/9oADAMBAAIRAxEAPwD0t7zJuUmc8z6ofqe5SBYtuy0h0olIhAClCEJgKhAQgQ5CEIGCFnbT24zDua1wJLr2gQ2Ym/WbdCs/Fbde/wByKbTx1cRzn4fIJtoqMHLRrY7aDaQMmXRZouZ4SOA7ws/Ce0Rc4iowN091+Yi3GYlZtWkA2ZBzRPHWSCZM6dFm4gw/SBLoHNu5f1B9Qs+Tlo6PijHeTu6WIa73XA9OPobqRcKMYRxPndX6O1qrWyH2mIJmPI/knbWyPgv+Tq4QuWPtFV5jyA/ROqbUqlskkDuR9NU3KuhLwSZ0tRwaJcQB1MfVZmO241kNZckxJG6BEkrn34k8ePG/+1Vr1w94aRYEQZ15u9fok+T/AAfxxW8na4PGh4ANn8RzP3eYVlcrRBcN24HXT9FYw3tC5ph4zN/5Dz4+fqmpdEy8T2jokQqmH2rTqEBjpJ4cRYm48jfTRW1ZkIiEqRIBEQhCACEiVCQxEiVIgAQhJKAHO1PcpEr9T3KRJ7AWUJITkACEBKmIEIUeJxLaTS57g1o4n6DmeiaEShZu09uNpS1sOffqGn736LB2t7UvqbtLcZxOj3Dv8I6C/VZId0/yVooGkY+xmMxJqve5xJtx6ue0Sf6SbK9QxctsPK3H/KzXyAQYBt6SXCePFT4J0Mdxi8d/ropglyo1bouB8xb1v9VUxNWTPIOgayRkMdJgfNXdnZDmDiYIPaDHmDoRAUVdkPNrAkC4PLiBf/KarlxoqWrIaNaRPIkG3O8/vkpQ2Sedo7crcJCrYcxUcCDvC3KQRqOGiusoECVLVYKg7QngAauMz007p9SpA1sNB58fUpuQSm1227HXXqEoq9m3kpLD6IcRVhuYWJMCDpxnpZRUWRNyfp5clI5hc8D4Wjyk30+XkpWM/Xl9VtGts427dFijjiyCImwkifJD62Y8yfM+pRXpgAAOkkE8QOQ0taDxVQVNecwPxefn6KEov7GkpNYHYbFZHhzTcmQeRE305WXZYDagqAB1nHSRlDj0E69JXDsZBEdba6gyNOjf2FddEASYiI6co7qFFvRDprJ3CFzWzPaEs3KhL2iBmN3t7n4h8/oujpVWvGZpDgeIv+z0VNUYMVBSwiEgGoToSQkMRJCdCEAMQlhEIAV2pSJXalCl7ARKhKgQJVWx20GUG5qhjkBdzuw/PRcxtP2mdUBDNxmkD3nd3fkPmqSGot6NnavtLTo7rYe/SAd1p+84anoPkuUxmNqV3y4l3IcG/hboAomYfMJAAA58FNQfAgAAcTxPTstLS0bR8dbF/gf31tKjDR++nBXsTihlAEDWbA6xoTcLOJtPBPxylJfbA5JJ4IsXUzZjyiwPkZPr/cnMs1+vugXJ4GPyVeq3KXciTPo5Pedx+gIItrMwe2n0WcKUsGcizghYAWOvWb/l9VaqYd09L8uk+cqPZJi5iJjeEiBrLeP1WjjK4dvAZdOABm+p42j5rRyfOki6XGzLxTMpa7kRyuRcg9xAV6pjCWhsy34Zvz19R2hVsRSzMPQg973+qZQqgmDNuJMyJMX48vJE4rlbFCTosZiARzgH9+SldtDIxzYBB1NpsdBI7+qj10vpyWfjbN6akHvb8zHRQorNm3knqi7gmDITHvGSLW004x3UnhH8/wA4CTCAik3nAmP1V7DVQ0guGaLgX4aQf1nRW24xOdU2ZFQQXA9P380lN4NuMtm3kDp1PopsewF5iwJMRbTQekLOZu1HC+a4Hlcdeabf1B7LlGvleHDVriYg6zm15a6K1jauZxJzXPE8+B+k9AsttTfBFgWtiernZdbaGP6QtDxhaP8AR9Z1WfiSuwbdEOQyLib9bdVawePqUHHLIIsWmSPMTeE6k682AtIInroU/GYoVRYRM3c0ZoGhkHTornJ3VWioxjX6bmy/aWnWIa7+XUPAndcfuu59DfutchebuoSYdHpPqAr2z/aarQsf5lMcHTYabj+HYyOybh6MaO5QquztqU64ljrxJaYztHUfmJCtwsqARCVIgBCkSoSGDtSkCbXrBkkzHQT8lm472ko0mghwqEgFrWGbHQudo0d79EqtiNQmBJsBqeA7ngue2x7WimSykJd9pwsPwtPvdzbuuc2p7QVcQd4w0aMbOXz+0ep+SMFgDUM8ONxPoLq2lDMjWHj5FerinVHFzyXuP2iTPzt5KxgqAnem8mZFu8jT5ofSLDHH6f56plJpvfuf0VP7RwbR+jou4oNsAZgA2O6OEBsTNhcqmBmdAIHzUtB2Z2VsGznXmAACSbfhPopaOABpF598PAI1Ablqkgi3Fkz0URqKoJy9kQw+658FzWanKcou0esuFuq0cXswtoF0HMw0xGkZ2gnQHeBeG+SXD1c+DxUg24gSZ8OiAO80bnQZlobYdGEeDBMYd0k+840mQQfiOZs+XRCbfZjKXo4svzPdcEzEzZ0mx7xPol8Tdcfuz5xTAJjqkc+ahLbAGwsQCIBF+oceyWhQLi0BwAMknKHDdaInh7w+qlbHRqYfdaB2BjnxKa2t/wBSwFxym4EmDDHAWFpJHDWRzWfUw2In3i4XjK8AT+ERz5KrUoOLg1wcSYiZOa+UQTqJELobwI6V+JpaOe3kRMwesSsxzxnzMIcPduHAC5+0BMW9VJgdlWBc4XsGgzrzcOGuk91Z2nQAp2hpb7vACZkAciJ+aTTaDQ5zAKeaRN7A6dfSFQO88z7oAmxMCRJga2J9VJcsj4humJtw1/ehTsC2+YDp1FhwURTbq7Lm16ousxtLUVGeZg+jgqm0qhD6YY67yRYyBJa1ptwknpupuI2cHAkHIdSPhPMxwWVVwrhUygSTB3dDu5p4cPotHawZJHT18KXE2OX93+iw8U0iueEhp14+6dUU9lPf70N5l1zefM8eKXFYbw6jIeTLX3cRz06cbKZO0MSo05XRoGa8N3KG+V9DzK3vaGl4eIOWwIog6RD3ZS4jo0W/wqOCwPisr8H+CS0WgmzLzpEuHor3tG8VXsid6lhw/Wzaj2nUakAn1PllEH6J34caEwWl4gCc+UvEju1rj2CouYQbgyeHDylbuCaXVW1Ih1zBsM+aoy/Q5y2fvWWL7PYPPUDSSGl7mkSHQBTqOAbOm806W3equMqC09lZzSDIEWgcbA3Pc9QrrKdEsh+7JteIsOlh35JKlK7hOUMNNrjyLxmuBeIa4H8Kq7QwRZ71yeAvIFp7TZOTUnV0aRxrJn16ZpvlstLScpDjaOIcIW7sv2yc3drjOPttgP8ANujvKD3WK92bkLcOPQp2D2eXmOokSAY5idey2dccmLjylg9Cw2KZVbmY4ObzHA8iNQehUq88a2vg3OLDlH2gBBA01t5GVubL9tA6G125T9toJb/UzVvlPkseN5WUKSccM6ZIm0azXtDmODmnRzSHN9QnwoEVNqYM1abmtOVxBANxra5F+vkF57icI6nLXgtcCARx6HkQV6aVwntXVjEkmYO50hmYT3zTbkQolfRt4pL+X2UclM0wbhxnWOcEz8WhjTVGHxBp2YLkiSQJPbkNFBLQd8kC4B1EjhAv/oqHFOc0WjRxBg2G6W2JuYcPMFVGmqeTZyrRcxOK1c6ADrF/Qc0mKwRDdYg0LA6tr0jVb1mxHkrG1sKGtw4iSWvdHHI90NBMfdaOwMJ2NksEmZGCcekYasyTBEAWOqaeKMpTvRPWpj+KcIAZ4tXKOQOVxbB5m3K/FTsrNGHBaPdqU8+tninVzRNsoknrooNn4V1TEUiRILxl0iA8UyIk/Cw6XMTwWzs32czUWCq6Q4Znx7znZqmVxdwhlQ9Zi9lJDfsb7P4YnC14EGqTzJu54Fu0LYxGzm1GVGvEh7WxN8pAeGkHgROoVulTDR3knqTcn1TyU1ghu2eabXwvg1sotDaec5bZsrQSLaSJtzKhwzJiARBveQAbG/cR5LS9oWTiXDQQGA62aIJ5/wDca6/mqWFbD7jz4neDR++SV5Nomq7BO8MQ08jY3Os6aaX0VDHMYKlGWtid7dABGZo3rX1J8lqGoTTy2ixy8jOYnN56afVUdp4J1QthzbNyw4mZkkkQI4jlotYuTWSp8VosUbi/E9bk8NP3ZT1sA7LMGL2y6ERDiOVzry6qA4i14n6nn63Tzj3OaG2gZbco+IHWeHK+iufPFEQcezO/hDmIAJByweMG0X7/ACV7+EjKxsSSG+dhccApW1nQYAN4FvpzPkp8PtBwIIHvWnNa8RIGsKGnHK2NZ2VaVW0Wv2sqLqLKmLeIHuns51s2nEhzh1hblUZ5c62tuEa2iP3qsyjs8MqeJnkAuJGUycwcNQeZnyT5NoVK6JBRi/IdJgaekLPx1PeE8JYDad8hs+pauibiGCmQQ45hzA96BDSJjnfqudxj5qaxljgJuQfy4clnzbTsHFLRqexVPeIN4pQNCDLmF89bMXWOwgNPw5cAAAC0w4ZdDPPisH2XpSQ6CIZlvOjpdF+OYEntHJdKlEyk8mbQ2Y1rg2TZjwL3LX1CZJ5g+GZ5hc97MN/6uDwNRx/E0Ppj5Of/AGhdlAmYvEeWseqx6OCyYtzos4Zx0JflmeuZ9k2gTMgOipi2Ab8F3OXM8cEyOZqMtCftdwpuDs0ZmOMDQvbXY1zg38D398iSpNPFViRldUp13agQ4tc8AazBZr90lQbXE06IZ8NKmGzeA1zn3A+KWB3bNKC1hoq1cOXZTABLGvge7Dss36FzRfmE+ngHiHU4LmkAgDzEjQ3C3Mbhc3gBu6SzENGliwtqtm1xNMeqx8BVe3MGXptZnyuJcHNJc6BMEbpImfhCHKVYLjJdlDH1n1JDwCWkwQACJ1baxCRzqPg8fEkQALmAbXtxJP4Vfr0xSqEPZIBixkEQxwAda8Pbw4qjXAfVBDQACX9eMEzobq26WMDWX7I8HSqMcCwuDi5vuTMyBqLEX1IIXpvhDmfl+i5TCbHdSYK7iWvYcwbFsoDpDueawjgCut8Ic1jl5ZHk43USBcJ7R4d1Wo13wufVZrG8KlYn1a0X6Bd2NVy23nRQouDRPiV5m05fGF+fEpmcXnBy1PDhzHzq0MjWffa3XTQn16qfHVQ9tOZJaxzQeEh0khpt7oAtxcnNpu8M8T4gOYuIjJk3Z6mq3+1MfTLm0wAd0OdYEjK5zpcTpAeCCpNjU9oqVsLFyMPTv0zABx8zx5pn8KXVmtaHZSaDM9spNINbFxczlBAPOdVtv9nvF8IPdbwWsfGuWn4eUNMRcgmT9s2W5hsI2kMrBAkmJJuYmCeyoz5UVsPshrDTiCKYABLRmJDnOBmIb7ztPtdFea0AACwFhyA5JUJozFCbUMD0+oCcEqAPP9qUXZ3OAIIdBJuZAILW87yY13eSr4SjLmgwLWOvEHnxH16Ltts4QOou+6HEa3gFxFr3g+q4zAAbp0E5e8O1tx6Sk92axyaLW5Rw5hVMbXyQ5xMEwABF4JMnlZPxeJ8O7icp92RmaOBBOXXW0rJxO1PFZkLAADOa/UDd4TPPit06yF26NBzDE/lH+kmHrARMXsNdYnXTQEqqzadUlrWkOIEQADNokga248FotY4bz7vGjW6NkaNHxO1ufJac7VE8XZbwuKLWOgAggi4PqYOkZhaFG0hscBcjdLpAi3GOCrV8U0sGUvn3jY+6BM34TrE6qcxUEb34oIymLa8YItGhWSlG8GsoyrJb8QuBiDII1kSZtY2+qqbO2l4guLgNBNr6iYi2k+aysXUq03yDB0zNsC2+uveDpNoUeEqlohpImJjUwDF9RqdCm2Skzoq7gLkgDWSQNNTJWFjRvmI3stxyMEETxEk+iu4TDkgl4yt1Ml2d/QAndBj6xravin5qj+BJgRwcQQB6A6qJPAv+nWezWHLaTXOABeAQBplhpHE9StpVNmPDqNMiIyM00EANgdiCPJW4UrRm9gmGmJJi5EeVzHzT4SQmIyK2yJxAcW5g7xgSYIaHsyiQepd/cVTxOBIbhw0T70kgyRmzTbQlpeP6l0aI/VJopSaM3EtIos4loq3BkkGlWbbmSS23MrJoYUMrVW6ZfBa0EmCC8UXsdzBBFuBEhdKKIAgWgyI4XmLcLkdishuB8SrWgcWtLpIHiNNOo45dROYi32boBGZjMNnpNE+6/wAMEmJyta0OJ6tyAqnS2SCMTd0U6bsuvvB4sQbxum3U+WnjKRpUZdY+LVJH42ghp75AAdLhP2XE14new4JvfNmrzfnLteiCsrRrY9vjYZ8fHTLh3Lc7T6wub/8AeZ6+g/RdPsoHwaYOoAaeW6S36Bct/An7vz/VKrEjsFzXtHQP8PTB4OxDj2zmQB2culWL7TYXNTptbbNULekPa9zyZ6if9pEraOTptLqD4PuOc8tiSQTTt5GmD/Suz2PshjKbTFyzKbzuGo+qB/yHol2NggKcm/iBhdOh/lsaRlOlw4XvzWkkkXKXSFlCRKqMwQhCAHBKmhKgYzEe478LvoV53hwQxvQce5P1A/ZXfbTqZaNQ2sx5vp7pjTqvPmEkERpIHH3REGOMn1BSkaeM02vDmZTx1GomY8/8pG7OaIyMY10yCQXMJvDS2Yg8bG3LVP2WxpF5iCZ1i3/EzHopnOgiJiec6EcuYvZWpW6NpRxZSwDy5mbMJ9yB9xrKYBJ+40EfiJS1axDXcIa75giZnWVFs+lkdWYZAGQjtvRPkRfotGtgiGTvAG0gaAAXvqDJ9FbkkqIjFt2c/TM5rAwIHuadA4i/a6v7LqmKkk3yX6jN+UfJNfswy0Z5BkCWXaIc4RyuItGquYTChrpLi4mSS47s6TlaLaC/RYqLTs6JSUlSFLTlIETBBniLiNDFuKiw1V2/DWMAe5rstyXTUe6LDKJeI6MA4LUxGFDIgn0sIiRz/RZOzqJa6uNYIB5l0udPmD8+i15KWUc7jRp0qBqc76mOhInleB5rJx9AtqVBYHLm3RoWgOBJOsSTGm8FoHEZTIFxoeB7dFlbTeTUBJdo4a3ymmQZPdp42vwUyjL/AAG0b/sbtDM11KxiXt6AxIHQEj1Pl0684wFVzKjXj325HRzcWAuZYQbk+vReiU6oc0OGjgCOxEhTF9GMkOQhEqiASJQhACIhCVAytj2TTeQJOUwOZElo7zbzWWxnh4ivydRJHAE+I91+pDgfVbio1tny6oQBvNY1vQtJvGn2D/SkUibAsytjWH1BrOlRw/JGQdPRLhRAd/5Kp9Xud+YUuTv6lCDA1VsdhfENO5EOd7uoDqbxN9Lx6qwlUiBrYAHIAeiVIlQAiVCExCoQhAChKkCrbU2gKFIvMTYNB+Jx0H1PYFAzG9rNqQ00W6kB1To0EODe5j07rkMEYZfWDpbi51uWuqtYiqXvcTdz94nqZ0tYbotwtyTG0/pHUT05WCHlWaxjRfwtSGieJJt317J7jvTp+aaGxaIt3HJBEOk6R16j8vmt8RyO7wSaPJHxBoMcSJgnjNz6qetXsGmABoCBaOI4k3Mk/JVH1zbKIB7a2Gs9RdNqsdmHODF54SCfVqwlNN6KToslwm5J0IjTlaT3TWEQIN49COKjxENcYJ0tOpAk/UlRgzESfe//AFF/UBL5JElwPINyI189Lnz+aSqAC4t1cQdOIAbeeeWfNVqD78jOvGLHUefr0UwDiBa53u9pnt2VKaKZE/ETunX/AD9VNTw7am7puuAN+LTrPDVU2Ak639ZU72AscObXWnlrPK0jzWslapE3TyMr4SC4gxAbc2IIJId2Id6ELoPZTH52OYfgNrWvJjvxjk60wsNj7yRZ3LjP7lJszE+E4OAnKMpiQd0WcI10ykRF/NTOHFJkWpHdoTKFZr2hzSCDyM+XdPSMwQiEiBCpEQlSGIhKkQAiEqEhkSVIhSAqVIllAAhCVACISpExD2ridu7ROIecp/ltOVtiOBBde14PlC6zaVbJQqu4hj47wQFxbGw5rT8Mky0mSSOAuRAIHmhmvjVsqtbDuVxy194W6Sfmn4SoXPEkwDYX5zEDutDadCmC3wzwBMh03aIvEWaG21us2gMpsOJPIkGBFvw6K7jwsumpGhVIAk62ETp37KJ7jmuBAgCOTsrhHck+hSYNsxqc2e/PlHnxTMQZ4G4A7DMSD8gPMrKTchjnCZ5/zSPKnIt3HyVjaF35dcriJ6ExHUSfkpnUfDq+77r3tEm8uLWEj+75dVTrPMZrkta4knnnqFroPAtc30RWCCKo8lz78w06xoLeX5p9FuscSenxkH5hOrH+a+LXJ+RmPOfOU7D1t6YMSSbcnh5+pKljEqOtbUvce4yx6SDbqFPh3APaDcWE2uC6xnsD2joow6I00/tdldJjmJnyCShU3myfsm+p8RrhHW7/AJHkm42H6RYYiGnXQGeUtA+p9FO5kugWcJtOsxpztFuoUZaIi9xAnpuE9yWOU20HB1TSM7Q6DaC0NkerDoiM5QY65FnZzafgnMRmacozAtAdENaYJLhuz6qmKG7e9yAZGl/35qOmXSbEiROusanrBAlX6VEuDtCGgE8+Nrdl0xSS5N7M5Nt0i97L7S3fCf7wu0kzmBvlPIgRA4gdF0C5DZbmtxBFQNyVBAJ1Y4XaQ43BtFuY5Lrws6p0RIEIQmSCEIQMEiUpEgBCEIAiQhAWZQSlSJQmIEqRKgASpEqYjJ9pcUG0gwm7yDA+ywtc7W3Jc3iKJbDncZIP2spE2jhPPir/ALUvLqzGiYa28c3Ekj+1rfVZNRxEiZMkiTeILidNLAf6VJ1k6IL65JHO3S64yg3HAkHKOPxMAPIApmzR8qebgDYtLQCbak+inqw6jUfa3gdYLm5n5euarH9XBRsZ/MeIgmAM0SQ57CAQ3o8DXgFLd5EWNnmGUiCNQzqTkfFtYk+pUWLbPGN1xED7Ic+3qPVWMELM6Vg8SbEGmdL3h7D01UGPGRpi8eI2/G9Vo16MA0+FSsoLpmvtF288A7znVIHVtejJ7EW8lk4ipmLBaA1wiZJYXZmA9d8a8uiv433qtpJpV3xA1FVtwYmZpkqB+xnwKghzXiGuBFnZ2iXA6TkJtOvRUyVgptaS5tjLhlAvYuLiB1MPCXw2kGBpM6yQ+4424DyldBs/YnuvPFtJ7Zmxs6JEHibdAqeJ9nX0zM5mzJLR7jWlsSCeMTxi6nixqSszGiQCIJLjMfeA9BuuM9EOc3PScNQ2mYFxLb3v9oHT7QV6hsshjHcw1xabTvgfJrhw0HVUcbQLCwGSYzEj3rvvIH4XQdN5OsDbsmc2Sw2uXNGX/wAlVjSOWrj3KdVBc5puJcBJ5F1TLoNDcdJHJOqNDHAOBsaZ0M5W1a7HNA5RvFI47rJAENBgEaA1wdLAh0GyddCTKprw4OJtIcdCctyRbWRw6K44HM5pGktjW/Agdov1WfiqMVGgEiAyRaZh8zP4h6rQ2fVzGo+oNMjKjQDIjO0VGnXgLdeqUXT/AAbfY3E4IuZ4kWGWddJ7cibjSF12BrZ6THfaa0nvAm/G8rmMTSIY5ugcBB5h0xw6n1W/sT/sNGsW+QJb5Ex2AWjbZnOi9CIQhBAiVCRIAKEJUAIhCEDIUqEBZjBKkSoECVJCVMASpEO0TEcntDENbjHkgmItY6UwCegFiOx5qgzBuqvGrQ1lR0x8NNskaiZOUeYS7UfmxNXoXNiJ/wDkOY+mQR2XT7N2RkE2lzMuhkFwGc8rw30UOm8HTyqNGc/YTW0n77obUdTsA3M3+VlzebQR3CfX2KGV2bzi0ETeIaXUoc6wBIyOFuDQdVuMwpywT8Tnc7Zrf8YCccIM2Y3IygaWDQ8fPOZVox5MzaGDBZTa5txka6IGm/JjrA/qUe0PZ9tQPIa4yCGtkauqOcSCdID3+q3GMgQNE6ExWykdmiXXs5r2nSQHeJoIif5jlOcNLMjjzuLakme91MhBNsQNAsAABoBoByCVCEwIsRhWvEOEj9n6/RZW29ml4YGjNLr20aQS7tYC86jqttIgE6ML/wBPbWqNqEEGo6tznwzmixJHEnTV6a3ZwzO/+t7GgzrmGYk+VYf2BbjcO0GQANdLDeiTAtJgeih/g4zR8bsxn8Ib9APRKh8jjNqYfwqpF7ZRmIk5QAXSdZiRPVHs3TLy6mTd7SCcs5XMIc11tBmExxNlt+0OBzBtSCCLOETq0/EOwHmFkez8h4j3hnGlsoIgjrdx4KWaLKNLatE06cuE5cs6/Z4dMzHEdMvILS9ngRSdOmd2UzMiw8tIHZT7YoB1FwdpbyOYAH5qDYFR3hlr/epuLT5gOEdLn0TunRO42aaJSwkhWQJKEsISARCEIAEISwgZChCFmMISpEIEOQkSpgKghInNTEcls3C+NjKhdo01HEjmKjmNvwNpH4V1zQs7YmFyMc6Zzuc7sMziB81oqYrs0k7FlEpEqogJRKVImAqJSJUCCUIRKACUICAmAIQEFAiptWnmouHb6hc77K0Q6oSZENJF7nNkJntmjyW/tqsW0XEc2DyLgPzWN7L4aX55MNa20zdzYNuXHyCiWzVfyb20mzReLXB106T53VbY7JGc/FEGL6uPpcDyK0XtDgQdDY9kyjSDGho0AhVWSLxQ9BQhUSCEEolAwSIlCQwQhCAP/9k="/>
          <p:cNvSpPr>
            <a:spLocks noChangeAspect="1" noChangeArrowheads="1"/>
          </p:cNvSpPr>
          <p:nvPr/>
        </p:nvSpPr>
        <p:spPr bwMode="auto">
          <a:xfrm>
            <a:off x="0" y="-881063"/>
            <a:ext cx="2524125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5369" name="Picture 12" descr="http://www.pbs.org/weta/thewest/resources/archives/images/wimg680/gho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http://www.colorado.edu/csilw/arapahoproject/dance/Ghostdance/feathersdanc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743325"/>
            <a:ext cx="43989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http://www.colorado.edu/csilw/arapahoproject/dance/Ghostdance/wovo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8713"/>
            <a:ext cx="21336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Tatanka</a:t>
            </a:r>
            <a:r>
              <a:rPr lang="en-US" dirty="0"/>
              <a:t>- </a:t>
            </a:r>
            <a:r>
              <a:rPr lang="en-US" dirty="0" err="1"/>
              <a:t>Iyotanka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2" descr="En-chief-sitting-b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300"/>
            <a:ext cx="37338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hoto of Sitting B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3513"/>
            <a:ext cx="38862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Battle of Wounded Knee (1890)</a:t>
            </a:r>
            <a:br>
              <a:rPr lang="en-US" sz="4000"/>
            </a:br>
            <a:r>
              <a:rPr lang="en-US" sz="4000"/>
              <a:t>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9067800" cy="5181600"/>
          </a:xfrm>
        </p:spPr>
        <p:txBody>
          <a:bodyPr/>
          <a:lstStyle/>
          <a:p>
            <a:pPr eaLnBrk="1" hangingPunct="1"/>
            <a:r>
              <a:rPr lang="en-US" altLang="en-US"/>
              <a:t>An army unit arrives &amp; attempts to arrest Chief Sitting Bull</a:t>
            </a:r>
          </a:p>
          <a:p>
            <a:pPr lvl="1" eaLnBrk="1" hangingPunct="1"/>
            <a:r>
              <a:rPr lang="en-US" altLang="en-US"/>
              <a:t>He resists &amp; is shot</a:t>
            </a:r>
          </a:p>
          <a:p>
            <a:pPr lvl="1" eaLnBrk="1" hangingPunct="1"/>
            <a:r>
              <a:rPr lang="en-US" altLang="en-US"/>
              <a:t>Later, while 120 men &amp; 230 women and children were being rounded up, someone fired a shot</a:t>
            </a:r>
          </a:p>
          <a:p>
            <a:pPr lvl="2" eaLnBrk="1" hangingPunct="1"/>
            <a:r>
              <a:rPr lang="en-US" altLang="en-US"/>
              <a:t>Soldiers open fire killing over 200 Sioux</a:t>
            </a:r>
          </a:p>
          <a:p>
            <a:pPr eaLnBrk="1" hangingPunct="1"/>
            <a:r>
              <a:rPr lang="en-US" altLang="en-US"/>
              <a:t>After Wounded Knee, the spirit of the Indians is broken &amp; no more major episodes of violence occur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Mass Grave at Wounded Knee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30263" y="186321"/>
            <a:ext cx="8229600" cy="44958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    Nelson Miles (sent telegram to D.C.)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						Twenty Medals of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Honor were given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(highest for Army)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to soldiers who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					fought there</a:t>
            </a:r>
          </a:p>
        </p:txBody>
      </p:sp>
      <p:pic>
        <p:nvPicPr>
          <p:cNvPr id="18436" name="Picture 2" descr="Woundedknee189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186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upload.wikimedia.org/wikipedia/commons/thumb/c/cb/Nelson_Appleton_Miles.jpg/140px-Nelson_Appleton_Mi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33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New government policies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Tried to “civilize” them, or get them to adopt white customs &amp; traditions</a:t>
            </a:r>
          </a:p>
          <a:p>
            <a:pPr lvl="1" eaLnBrk="1" hangingPunct="1"/>
            <a:r>
              <a:rPr lang="en-US" altLang="en-US" dirty="0"/>
              <a:t>AKA assimilation 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Took children to raise “as Americans” and make them more like white settlers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New government policies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***</a:t>
            </a:r>
            <a:r>
              <a:rPr lang="en-US" altLang="en-US" b="1" u="sng"/>
              <a:t>Dawes Act (1887)</a:t>
            </a:r>
            <a:r>
              <a:rPr lang="en-US" altLang="en-US"/>
              <a:t>~   divided reservation land into individual plots of 160 acres each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Attempted to rid the Native Americans of the concept of shared land and instill the idea of private property</a:t>
            </a:r>
          </a:p>
        </p:txBody>
      </p:sp>
      <p:pic>
        <p:nvPicPr>
          <p:cNvPr id="20484" name="Picture 5" descr="http://t1.gstatic.com/images?q=tbn:ANd9GcS8fqY35s7b53SgUPnkUCNF8TLuu9gJjgcZoFTzneUusA7sZyG_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2915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8"/>
            <a:ext cx="8229600" cy="133894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New government policies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22" y="1034143"/>
            <a:ext cx="8534278" cy="5061857"/>
          </a:xfrm>
        </p:spPr>
        <p:txBody>
          <a:bodyPr/>
          <a:lstStyle/>
          <a:p>
            <a:pPr eaLnBrk="1" hangingPunct="1"/>
            <a:r>
              <a:rPr lang="en-US" altLang="en-US" dirty="0"/>
              <a:t>Indian Territory (Oklahoma) was opened up to settlement b/c Indians would not/could not farm the land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They were often swindled out of it</a:t>
            </a:r>
          </a:p>
          <a:p>
            <a:pPr lvl="1" eaLnBrk="1" hangingPunct="1"/>
            <a:r>
              <a:rPr lang="en-US" altLang="en-US" b="1" u="sng" dirty="0"/>
              <a:t>Oklahoma Land Rush</a:t>
            </a:r>
          </a:p>
          <a:p>
            <a:pPr lvl="1" eaLnBrk="1" hangingPunct="1"/>
            <a:r>
              <a:rPr lang="en-US" altLang="en-US" dirty="0"/>
              <a:t>April 22, 1889: tens of thousands of homesteaders line up at the border of Indian Territory to stake claims</a:t>
            </a:r>
          </a:p>
        </p:txBody>
      </p:sp>
      <p:pic>
        <p:nvPicPr>
          <p:cNvPr id="4" name="Picture 2" descr="http://www.thenae.org/wp-content/uploads/2011/08/oklahomaland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25" y="2058760"/>
            <a:ext cx="2851820" cy="21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Conflict with Native Americans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Indian Problem</a:t>
            </a:r>
            <a:r>
              <a:rPr lang="en-US" altLang="en-US"/>
              <a:t>~ what easterners called the question over what to do with the Indians</a:t>
            </a:r>
          </a:p>
          <a:p>
            <a:pPr lvl="1" eaLnBrk="1" hangingPunct="1"/>
            <a:r>
              <a:rPr lang="en-US" altLang="en-US"/>
              <a:t>They wanted their land</a:t>
            </a:r>
          </a:p>
          <a:p>
            <a:pPr lvl="1" eaLnBrk="1" hangingPunct="1"/>
            <a:r>
              <a:rPr lang="en-US" altLang="en-US"/>
              <a:t>They thought they could make the land more productive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4100" name="Picture 5" descr="http://www.edwardscurtis.com/sample/phot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6086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2" descr="http://www.mpsaz.org/jefferson/staff/tepeterson/social_studies/history_maps/1860-1920/images/1889-1906.oklahoma.land.rush.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915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New government policies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Boomers~</a:t>
            </a:r>
            <a:r>
              <a:rPr lang="en-US" altLang="en-US"/>
              <a:t> settlers who engaged in the race for land in Indian Territory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Sooners~ </a:t>
            </a:r>
            <a:r>
              <a:rPr lang="en-US" altLang="en-US"/>
              <a:t>people who illegally claimed land before the land race began </a:t>
            </a:r>
            <a:endParaRPr lang="en-US" alt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00600"/>
          </a:xfrm>
        </p:spPr>
        <p:txBody>
          <a:bodyPr/>
          <a:lstStyle/>
          <a:p>
            <a:pPr eaLnBrk="1" hangingPunct="1"/>
            <a:r>
              <a:rPr lang="en-US" altLang="en-US"/>
              <a:t>Seized the American imagination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Kindled sense of adventure &amp; entrepreneurial spirit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Appealed to their appetite for profit &amp; conquest</a:t>
            </a:r>
          </a:p>
        </p:txBody>
      </p:sp>
      <p:sp>
        <p:nvSpPr>
          <p:cNvPr id="25604" name="AutoShape 5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YEBQIDBwH/xAA6EAACAQMDAgUCAwYFBQEBAAABAgMEBREAEiEGMRMiQVFhFHEygaEHFSNCkbEkM1LR8CVDYsHhY3L/xAAUAQEAAAAAAAAAAAAAAAAAAAAA/8QAFBEBAAAAAAAAAAAAAAAAAAAAAP/aAAwDAQACEQMRAD8A7ho0aNAaNGjQGjRrx2CKWYgADJJOMaD3RrSlVA+Ak0bE9gHB1uGgxkdI13SMFGQMn3Osta54kmiaOQZVhg61UcjFWhlOZYjtY+49DoJOjRrwnGc8aD3RrwEEAjXugNGjRoDRo0aA0aNGgNGjRoDRo0aA0awmRpInRJGjZhgOuMr8jOoUNDVRYBuU0mBgF0XOPnjvoLDRke+oT0tUVOK9wccHw176pJKDqCBkeWt+tCR+bwpDAWYHP4cEcj5/voGcsoBJIAHfnSL1LW3S1Xo3K4Sy/uRXSNY4ctuLeXBVPMSSfY+n31Vyt1PMJYzUzyqX88Ky+YDHZgYzx/8AzgH1wdQuprldqxam21M/iSwlXiWKlfxYpARtfcuNoIyM/cg440Ee/wD7QrLRURt9rj+n8XdukkEm7DDGRlc5GfX40+9P9Y227Ukc8G6OmKLiWThM+wJ+PfH99cXpLSt2udP9TULWzhsPSUyyMYoxjO5iMEccngknPONPtFa6WopIpbhNGkkI/wApzhIMnkKO2R9s4A9BoOoRusihlIIIyCDnI1WXWU0NTBWruKFvCmUeoPY/kf76p7ZdjBUlBUtUUwXJVlU7OPQrjj7rge40xSpT3KkeORRJDIuGU4PyP99BsneXwg1MI5GJBAZsAj1wRnXM+r/2gUnT9dUQ1VNVSVnlBjyCkZwSNvOMnjPJ/LT3aZFoz+75nG/LGJeeVHOB9uOPYjSX1z0vb7rcnutLdIfHjjbfQqI28Z2AUeY525zzkH8tB50L11PX2xaq4tFS0kbmNYjE3iSHuPOxCAcj545x310ShqhWU6zquEbsdysG+QQSCNc8tXTUdKsMF0S27kjCrDEhmEYHf8Zx+e3kknV2tsmgMc1ouQhCd4UiRUbHocAf89RoGyomSCNpJDhFHJ1GhulLNUxU6S5mkTeqn/T76WL/ACzVVHDVpDU0t4pCXh2LuVlB83/iQRkjJ7ga5/aKu7XjqBKyW5b1gkwYhB5qrPDgMmDj0PO3tnvgh26lkkcSiUAMkjKMe3p+mt+lmw3Q3CskpJAKWog/zYI33gY7Dd25BB4+3odXUtxpoXZGckoP4hXkJ8H2OgmaNa4po5kDxOrqezKQQdZB1bODnBwfjQZaNRZhUCYGI5QjkYzzrfExZQWBB9joM9GjRoAEHRqAJ3c7UWQn0PoNer9RgF8L7jcRnQTTrFiMc5x8a0tJsxv7k4Hm7nWg3CBZdjOm7OAobJJ+B6/loPaimjFR9au7eF2MAOWXvjHxnOkik6tnFZJNNG9LHUFnT6ksgEQOAQGAx2/qTnTmt0onDH6iLIG4jd2/XUK/U9lutv8ACvMMM1Mx2gSA5JPop/Fn7c6BFi6kmrZ6qjsFFLWVbH+PLT08bFx/+jltoP5Ht+WkepfqK617RIk0WHaLaCGKkNggjgZGPQflrvVvgt1otoSgpIqOlQEiNECAY7k/PzqlvFko7wKirpoJY6yVcF1OQxC4G4fyn5788+2gU7AqIYaStMKhD5ZWjLbSMH8j8jt78avomFof6t7tFMIhgvs52E87h2IHHIAPfO7Sy1bFC80ApqekqImCtDLA7kH3ZgeB/f415X9S3CakMLQxTugI8OFiT6YABXJz6Dk8aC+6vuDVNPS3KndQI1yZVm27XDDGDztONy59m9QNWHUV0hhttLWfTyrTOvjK+yMM5xkbi3A7g55JPYaQrddbjBBWU12tkwoIyZ4JZozGolUZQODgkEeXGR3wc+lnabEOsh+8Ooa9o0hlZGo4HCtwRkO4A45GAuPjnGgWOoLxeLlWmaNmhEbAjExeWJMZ3hBgAfJ5Hxp56RqpIaNT9V9UXUNmKROc+/m9/wA8nTdYbRaLOZRaabDuAJWMpdgB2BZjwPj9NKvWXTxs1TPdbPQ0wjkQtIz1IhMchJPlHrnk4HOe2gurj+EM8UwjRSxLLhUBGDhucHBP5ffS51DdKrpyiiNJTEQBAyugyGUf6mz7H04AB1UUlDAq009+rLhW10w3RUENSVSP0JdwcHB7gHjPrqVfKpqmm+hmt8VNEp/wxjqixjOdoJHAA5XOD2z30GzokTTXM1cbzU8jgFJXdWV891wcHHPfHbdq86rsUXVlwpnjaogng8k6bDtKkg85I5Hmx39Pg60UNTTVVkzWwHfADIGRAm8jkEcD8/7akXO4WmtoP8fUzwxyxeGwjlYFW4xlFIDe320FpV/XWa1QJZitesQVQnieEVXbtB4BBGQOMD3ye+pdDcrlJQUrVVKaetqIsOduY1f0Pf8ADnjkg4IOqNupKGC1GN4ZDG4EZiSM7izfyAd93/j3GOcaLbdbpLEIWpZJNpANRHIu2Nvbyg7nwcnGQMkZ9dBY9OX261IqUvFKsDJI6pJEh2DHcZLHJznsMcd8nGrpb1T/ALxWgcMkrIGVmwA2Rnj1/PSgs1TQXOOpumw00sAj+mhLMsasTwQec8jJI5ydTJoIa+ipUoNn0tUmPDWAq8ca4wCTyBn9cY0DsrBhka90s092xcTRQPmWGItURHtGx/CGIycnBPrxyTyNMEU6Psxnc4Jxj20Eakh2Jksd3v760XqkFbbqiAVBgldPJIP5GBBB9+4Gt8DEQqqmR/QO3JPzxqi6xuNbbrU9RTxrJ51Qbfx+Y48pPG7v8aDnl96ynvtvS20lzeF1OXqqeA72xkEgkrtB5OcAj47ijoOla+5vLFa+oaeqYeWaV2dXl25G1WwQEBz29efXV5NT0kRqLfaFSCFUy8gkAlPHI9icMMnggYPJPFophp6uKmim8CtZUhSRjwCy7kBwPQYGT2P30CTebf13aqVabNaKSMgh6Zw0eQM5yuCO3BwNV9J1j1HbpSaOCipp8FXJo1VlxxzI5yx+5PbnOupUV1qpqNno6h456Vtk6Fc4YMQA49jjJxpQ6we2XSrJuNli+s248SGaQb29sDse3p/fQK0/XVymeCGdo5sOHqXb+J4zD8O4sTkKecfhBH4cDTjZeqruwNRLUpLDGefBikmWHnhR5gmT23v69gcYCqnSa3CORbbQKWD4cmbO1eS2CTjjAGfkAZ505UqXOkskFhttIYI44wayukHhIQRliuQNvpliM9+ONBD6+emvdxpaunhqHr3j2PToVkyMHBbaQQeBx/bOoL1tws8KUq25aPxSyGBJE8XcQMb1HmHuMnPwNS624UNnp/8AAOHWMYapZjHJNjOcZxtTOOeGbU39m9yttbQVcxpZXqEnCSGIlWG4eU7ge3DEkn09dBUz0HU1fVgSzU0Mc4IxW5iBUckZcsxz9z3+dM8/RdwpaGoaOoWJZyrSlJMYyB+HAz6DJwDj451I6l6ghoYTb3qhJ4WGh3szSs654Lk8jgZJPbPOl+3Pcet7ylNca96KijA309NIQ0m4kAFs5xj078jg84DZZxeOjr3JTVJhqd67KY7WcebsQB+Int7gA5xnV/cZaeZEkvEgqrh+JaeIlEp+CSW4IT7ct7++ryi6Es1FHtSLxxH+DxXyU+QfQ6i1HRtsMmYKMRKSTsVpFDY+zYHvoFlLuZK6YJaoXEVMyrO06rHTx8tkEnJ5zznkn7DVdd+sKehq2g6fWGf+GFa4TwhkBP4thwARuxliSc9tRevrZb7NU0aVUMzxzQttj8RpAMYB8xJBI74x29dVtCsNa709rp6gwiNmTedmQB77DwCCcNxyPMNBbU37SLqgSSsu8TAkBiYiyA5yeFAJHPoTxqqruoGjhqPCuVqUzSByKZnTcSQeAUBXsMnI9fzg3Dpu4T06PNarhyBsaOmQkoexBGM5+cjjvqz6O6R6pp7iI7csNOsi75DcqCNsAey+Zhk+ox66D3plobtWCru94+oMCFY4Wl8Nef5EUZ2pjOSRz2476fYaxFpsePDDGh8XbBysfYYGVCquR3yOdRoemOukLmtPS9TGG8jywyNsX02RgKi49OAfcnVb1RYzQW2lr7jdqmrjmcKhiiSCKF8gAeGowQfMM/30FuOoKa30a09dSMzTsXPjDzsD23bc4IGBg9gMZ40SdYVdQslLQQwo5woLFUMeRwe/2P8AzGlSzdFXOtaorLVd46GeKZo5oUTw1yMNkdwchgfv99Vt26W6kmYyySQ3BDUmH/MALPk+VhnAPyD9j7A/W+82yx07U9OWqapiz1MzSKJJXPfk5wuccnvpms14eqUeBNGWynjKrFgmc4RWP82fyA9ieOL2qz3A1UVLV0tbbpkbA3xBV3ehLhT8cknjnOu19I2H6CBPqEQFMmKON8oh7Fh7scnnvz6aC/UwxoCjKEwFABwMfGufdadRiSr+mOwQQzMFk7hWQEu7cY8o7f7nh4qqZWilekiT6gRMIjIpCBj2zx747a4bT1VRXU4plgaqVv4MsU2Fj8Xzd27kgHsO+OSAdBobquhWK4BNqzShvBUryQOAD98sM/8AvTD0N0/c+okq7nVV09LAWWOmp5FykxVRgkf6RxjHOc88Y1F6Z6aju97oWuVGI6eVZJInWTHjcEgDH4fKDwANoGO511xbZTwwwRx+HFT0yhY4VA2oB/b8tBzC53Kbp29vd3AhhqIfArEOSBKuQSR69h9+dZVU8d3w1LvVnX+Lk5VFOAVUAd+Tk+mSBz2tf2j2WS4Uk9faoJJBTx+JKoUBJGXOGUHkkDueRwO+ufdK3uojM8ES7N2XctyUVc9j6nOT+Y0F0LrLa4qxqGEslO6TTARbcKvkUHHpl149Nuq7ra8z1yxUrioSKWCGqpkiO2NmbliwJO47sjk8YXA76J7Vc6ummpoqtqSWsl3eD4h2kDO0OQe3Hf3OfTVDQUlxu9s2u9Q0kMZamBkyqFT2GScfbPfQXHTfRcl9uVHFX1HiRSpJJI6nOApwxUcepAB505dU9K2ewW41dllazyRRON6scyHbnzHJLZ4GDkfGlTpDqxLf4txeFNyQCAmRynlyNqA4IAAXOMd2OpFZNWdV3H/qdZDbrUMsJJKhZGLemfQAHnGOT76BfejuSbKyoEfiOWePbJlx5eTnk5J49MHHxp76GlCVsHjlhLBljuTAGePv2AH2A0qdQ3z6qupqC0JKKamCwRM8YDlONzNnkE4XA76fem6OSS61jvERJGEGCAGZyuST88jPznQdCWSKoGSdrt/L76gVVUaac+Jt8NP8zd22rkk/05zpfud7jtUyNUiURxguTjhsen/PjS3cupqm+TyxlfDp5EMcicDev+nn30FR+0Zjdaq2xQTNjxmbdu2+Q7SMevAyfz1X2KK6mxVFrpq6rjoFqnDCBMvIpwX3H4GeB3J9tRbnd4lv0EM04ekt0bGaRCcMz43BT68DaNVVHUXm5LWCiq2iSaQybA2eWPJGe2OBn40HSrNVrV9SmA1ktdHSU8cQJICRuACVGDzjOD3yc/A1cdQS1NFc6OpjZdwXawBzwNzd/cAH/wCa59Zqtem6gq1MZYUALt9RsaVm4LB8cD0/I6bbdf6bqmsFFSxbQFLeCHz4TDOMH1HyPfGgYrb1Z9VDJDVQvkAAA5Bfv5sf00rdRXKOWw3WOZ/EpUeNFDHPnLckfOQR+WpN5aks9DHDDKYZFiKvkHc479zrmd7uBqLatOlQC8lUNkfoqIM7j9uP6nQN1B1XFTUjZqN7TVePDP4iqBV4HztOr6go6+iehStgZi8xnjikYYMhO4jcTgkZwAcaRekLVtkkrzCarwiAiIQXPI5+Tn0Ax+muu2aC5V9Cy1VUUib/ALIiUspzwDj14BOgkQ3Wlimd7rFPTl5cAS7xkOQowCcYB7hcgZycYOmOgRIxthDCIEhV7gAY/wDuqr92x19pmt9wSOoR8x7o42XI98HsQfXJzqQtdNQNHBU07FMookVW7k4x2IPv39x6ZIXBHHfHzpcv3TNNdKqkm8CjYQuS6zRbg2cZ4Hc8dz2ydWtVEskASaRo5ByGjc5wD8/bnUCS5Rx1OwSSMu4KeR5c5576CObJJHSRwxVqwyqxaNkpgwTzE4XOdo5HYjsPnW+O3ywDC1G8qP8AMlTxCR74LYB98DW9krItkklZEkYYAjYW3D25Pc++o97kaWieFZkpzN5UZu/bnj+ug31FtirIAtaXqI+5R22o3tlVwD9jxrlF/oKGzVtzr6WFUjYqKZduBuJ52+m0Mox/sBrpVLHMZU+oesqlCjKqwWBSeNoCgbu382dU/wC0KxpdKNpacRyTRL54N2GZVyRjnAIz29e2gWrykFZRI1LLhZIPpxUBd4UYYEYyOduSD8/J1V9KyvQzywlsNQzuEkEWA8LAZXg9wwHA7fnqisXUclGslvSFZWnkXwA3mVznC4J7ZJ/5nTPf45bZLMiKlQkNLGJFP4ZCz+ZjtIzhmz6ffGgV5zQ2XrSSlZBHSeKKmM4GNrjOfnuAPbTAvSvT1U5rYZXjgMhdY448L6A+ozgg47d9Kl3t0dz+jmWR2dd0bSJ/EdmyMAhVHl/EB37Hn2ubLTUopXguVRcYkRSWzTNjgdgfQYH/ADvoC4xWqmrSkcTypEN8TblGMc8AcDO0+n5nThVdQwWAQxzqWdVAlK4DMxOTx99cv6pnpqWWWmoFkP8A3DI55Ze/PxxnH+2nrqn/AANmhqbhiWQwBgrDaQ+0eUt8cnjvjQVd/wCr6itzTOD4lRxs2liBk7R7DjS1e7vLa0aNpYnrXXaIkOVpl+fdiMD4/pp56e/ZtWTUbV9+r5IGkUlYKYhXjDf6nPAPwBxpU6s/ZvX2JJKqjZquiXzGcc45z5/9Pye2gV7T07e7zG1RR26rqKdmx4qrhGI9Nx4wPXnTtbekb/DRReJ9DQRzSFGMzGWTGPUKMAY5785+dWfRd1a32VqFK2KaCnCusBPILZJ2H2znhuMnOca6HTfRXK30s0Tkq5MYYLkhu3IIwrDP9OfuHO7B0vYTf6qa6ma6oiokAkJXxm5Jfap4TjAB4xpwWy2menNxioobXWRHxYJYIVUxgdlYDG4Ad/uRxjV/NbY4IQoOXVgwYJhsLwASvOBnj2xnvpWvljrZIzFRTGFJlAVy/ljQcFivfbjPtk++gq7vXwXJUiusiyO52oVT+G5xzz3B5PfGkTqKy1NNcFrrWEkgplHlgxlVAySB6jka6lT0dmt9FFQCEVMlSAszFFMkyg5PJ7ZOMAYAHPppToqOuqqy4UscUbxUO0OKebLZOSoVgBllByfccc5xoJfQNXeuqY2qaydY6Ol3LHUSRhfOfxAAHnAI78D+unagqZyhhpFYuvkjYybAWPY+vv7aoLXX0b1dDZaeRgJnkXyrtUcE7h2C8hgV7Z7e2nu2RJRvFDHGd27J3D8C+g/X8/XQWFFT1sEKpUVX1Dn8TMvb+2p+OdeBsjgjGstBQXKhmqsrFPmQEHeckL+Xr9s//fUtbvKGqahcq3CRgeYfmOPb7aufCVRhBt44x6ag1dAahs+PKh7Ha2OPXQYT0tOkK+L5xHym7+XGe39dL1ylrGkKRUDvToDs2dif/Lj2P9NNDUwIj858oIOed2dZtGCNo4Gc40CvRxzq1OlSZkkYfxGiYBAc54/t/wCtar0tmtUstdc/EKOuUO4kkgAFUXPJPfPGPUjTYsSKuAo1zbrZbmlyqf8AplTUU8y+SWngMjMBjykgeUd+P9+AS0uVBF1GbtQUsbwmUOtBSuSmQDhiedzZPoMflzqZ1J1FFXR1NKtvraWsaDw2inIVR4nr2y3BJ9uNbOm6qSxmaSWxVEVQZSBNNGUdVPoCVK8D0GM/fux32hpupVgrFhnevSMoqlFAZeQTuB45ORn1B99B70HardBaKOvmq1klnj8REnlCpH6EAAAA8bcnPbjA41ovvU0l0uJslnphPAMPUSJkRgE8l39EA5zxkj7a19PwVdBZWouogtJDRTO6rMY38TPP4TwMEkj3zgHvqJRrTmWoFDM0ZrHaWBGi2LVnHDk54jXGdx7545yNBW0XTct8rbncFhVbVb4nhiV2KtVyKGyx9cFiTj5A7DUW8XRrvcbbSzMSiVSySAHhhkAj9SM/On2uaCw2BmiraVjFTHCs5O5yNu4Y7knJOffjXN+l5Ke5Xy3UlvpWn2xJJWOiZ27SpORzxgEfO4fOg63RyhKJq2qkbB8zK7cZP/ONL936pr5ZXtFmjZq+p3KFWIMYU4Byc7VHPscfGj9oFwpYLaKCOVYJJACiLgzM2PROT7d+CR641bW62QWq00bQUhM9TAry73Yys2AeSefk9uToFjp/9klKkkU16uh+plO4w0ahfuu85znPJCjXRrNQWayotrtdNHEhBmYId2T2ySTknj1+PjS1LT3CWpiWoSePG4rsx5QP04wP6jVfUy3CzJJJ38ciJByrKFUeUcYGOMt6k559A6BIGqEaKOTIkBTKY8g7E8ggkH3441HgsNOQPqXqJpN2S87ZLH0J9DxxpT6d6pqoQBXQQRYQqmZgxY9gPTAzj0x9tWsHVDSzrT24JKqRA78jBGQBx3JJzgDQZ9TdNJJ09VmlqXp6mKMPHLHx+HPH2OTn7nVb0lRQ0+6kgWImHziTIDMSTnJHfnTZRV0xMkdwjCkDO3bnjtg/PfjW9Io4IkNLRqinykoqrgE/+snQIvVVralu1nv1Ci7hUKZlj/mKjdn7lQynXQaaOGWFdiKYskr+Zzn9dYmnjWBt0O4phwmO5HbH/PXWu0TxyNUQxBtsb5GRjGSeMemCD+mgnpGqDCDA1noGjQeEaxY6z1gy5++g1sOCdQ55/DqEU8buNTivGDz76r62iknaNonEe1sngHI+PbQbBOCpcDyA8nUL64PKUCHOMnjtx21MWmZKd4jIcNwCPTIxrTFbohKZpGaRiANpxjj1/XQVqX6ggPhVLGM84DDvgZ1gYLRdXkSMeC8bZ8Wml8Mn3JKnHp651JqbLTyTrK9GjpBHmMc/i+w7/n76qaereAGJLUwkZdoTwsjkgDcfQdyfjQLnUtNU2i8W24wVn10Ecu1vqMMRnOVIAA5HqADwPsZ37hprxVyXe4Q0DICvgjxGUIpIzv2gEkDsCcd/fOrWpp7YlMz3iCSNJFVETBBchSAFxySQTpMqJq6GV6Cghaqhj2uymQIHQOSviseAcAYUZJ7/AGDHqa1Lf6qksdgYQRPKZHYfyIBgsfUKB2Hckj3GHewW21dL20QWmDCAFpJ9uXlOcZY9u+cegA41C6Oejtix0mIZKyqjM87xneC245UH1Az+pOmSoDVVGaamxEZJAoIGAMHt+mgrWukJhaeWNUk8MPLEQAw47889h66w/fPiQmQYCMcsw5xwMj8uNFwpqeiaCQxkTB1VixJVxt5yT6Ad/U41bfu2muEEMkUSqEXauOAO2OO3GB6emghVlXWlVjolA2j8TDge5Pvj9T9udz05uVv+l2iRV2mQOfxEe+O/Pp99ElA0NSRESu7BY8t+EYH5cnUikt1xUn/EReFwV8MYLfJPOP6fb30FXH0TSzTtNU5EiriHIH8JuwZdoHxwc9vbVtSdP0dJF4MaBU7K2cOMZxyPbP5am0cdUkkrVAJQHEaqc5Hufn89bzDI+C0sgJVh5cADJ7/f00EdKE+FJCZGKscKW52j2A+331sSjmQKoq3O0HJZRuYn14wP017LFUKxaORmGOxYDP6ca3CNvL/Ffg+wGdBmF4AJJI9ffUGOnSlq1+mhdFcHxSvY47E/PJ1P9O+vRjQe6NGRo0Bo0aNB4dYlRo0aDFkyO/rrBUVCT9tGjQZAEqCAACO/tqDIk0szeBMFG0AkrznOjRoIV2gE84jMUeUU7ZGd8gHv2IyOBxnB1KprTBTs00OfqjEIxPIS5CjkAZ7DPOBjRo0G4WunedaiVI2qB2lCbWH599bP3dTiVZQvmViw54BPc/ro0aDKajSZcS4fy4AcZGffGttPEscYjThVGAAO2jRoNmxctwPN316AAMAcaNGg90aNGg8PbVVVV1ZFTs8NIHlSp2MhYcx7iNwOe+Md/U6NGgrnuvUDktTWqndQCfPMFOcAqO/rkfb51se6Xw4WntUUjKW3BpVUFQWxjzHk4U4+Tzo0aDfT3G6SW0SvRQisDYePf5QCucg51lbq67TVNOlXRRQxSR7mKuCV8oOO59cj9eMcmjQf/9k="/>
          <p:cNvSpPr>
            <a:spLocks noChangeAspect="1" noChangeArrowheads="1"/>
          </p:cNvSpPr>
          <p:nvPr/>
        </p:nvSpPr>
        <p:spPr bwMode="auto">
          <a:xfrm>
            <a:off x="134938" y="-531813"/>
            <a:ext cx="154305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05" name="AutoShape 7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YEBQIDBwH/xAA6EAACAQMDAgUCAwYFBQEBAAABAgMEBREAEiEGMRMiQVFhFHEygaEHFSNCkbEkM1LR8CVDYsHhY3L/xAAUAQEAAAAAAAAAAAAAAAAAAAAA/8QAFBEBAAAAAAAAAAAAAAAAAAAAAP/aAAwDAQACEQMRAD8A7ho0aNAaNGjQGjRrx2CKWYgADJJOMaD3RrSlVA+Ak0bE9gHB1uGgxkdI13SMFGQMn3Osta54kmiaOQZVhg61UcjFWhlOZYjtY+49DoJOjRrwnGc8aD3RrwEEAjXugNGjRoDRo0aA0aNGgNGjRoDRo0aA0awmRpInRJGjZhgOuMr8jOoUNDVRYBuU0mBgF0XOPnjvoLDRke+oT0tUVOK9wccHw176pJKDqCBkeWt+tCR+bwpDAWYHP4cEcj5/voGcsoBJIAHfnSL1LW3S1Xo3K4Sy/uRXSNY4ctuLeXBVPMSSfY+n31Vyt1PMJYzUzyqX88Ky+YDHZgYzx/8AzgH1wdQuprldqxam21M/iSwlXiWKlfxYpARtfcuNoIyM/cg440Ee/wD7QrLRURt9rj+n8XdukkEm7DDGRlc5GfX40+9P9Y227Ukc8G6OmKLiWThM+wJ+PfH99cXpLSt2udP9TULWzhsPSUyyMYoxjO5iMEccngknPONPtFa6WopIpbhNGkkI/wApzhIMnkKO2R9s4A9BoOoRusihlIIIyCDnI1WXWU0NTBWruKFvCmUeoPY/kf76p7ZdjBUlBUtUUwXJVlU7OPQrjj7rge40xSpT3KkeORRJDIuGU4PyP99BsneXwg1MI5GJBAZsAj1wRnXM+r/2gUnT9dUQ1VNVSVnlBjyCkZwSNvOMnjPJ/LT3aZFoz+75nG/LGJeeVHOB9uOPYjSX1z0vb7rcnutLdIfHjjbfQqI28Z2AUeY525zzkH8tB50L11PX2xaq4tFS0kbmNYjE3iSHuPOxCAcj545x310ShqhWU6zquEbsdysG+QQSCNc8tXTUdKsMF0S27kjCrDEhmEYHf8Zx+e3kknV2tsmgMc1ouQhCd4UiRUbHocAf89RoGyomSCNpJDhFHJ1GhulLNUxU6S5mkTeqn/T76WL/ACzVVHDVpDU0t4pCXh2LuVlB83/iQRkjJ7ga5/aKu7XjqBKyW5b1gkwYhB5qrPDgMmDj0PO3tnvgh26lkkcSiUAMkjKMe3p+mt+lmw3Q3CskpJAKWog/zYI33gY7Dd25BB4+3odXUtxpoXZGckoP4hXkJ8H2OgmaNa4po5kDxOrqezKQQdZB1bODnBwfjQZaNRZhUCYGI5QjkYzzrfExZQWBB9joM9GjRoAEHRqAJ3c7UWQn0PoNer9RgF8L7jcRnQTTrFiMc5x8a0tJsxv7k4Hm7nWg3CBZdjOm7OAobJJ+B6/loPaimjFR9au7eF2MAOWXvjHxnOkik6tnFZJNNG9LHUFnT6ksgEQOAQGAx2/qTnTmt0onDH6iLIG4jd2/XUK/U9lutv8ACvMMM1Mx2gSA5JPop/Fn7c6BFi6kmrZ6qjsFFLWVbH+PLT08bFx/+jltoP5Ht+WkepfqK617RIk0WHaLaCGKkNggjgZGPQflrvVvgt1otoSgpIqOlQEiNECAY7k/PzqlvFko7wKirpoJY6yVcF1OQxC4G4fyn5788+2gU7AqIYaStMKhD5ZWjLbSMH8j8jt78avomFof6t7tFMIhgvs52E87h2IHHIAPfO7Sy1bFC80ApqekqImCtDLA7kH3ZgeB/f415X9S3CakMLQxTugI8OFiT6YABXJz6Dk8aC+6vuDVNPS3KndQI1yZVm27XDDGDztONy59m9QNWHUV0hhttLWfTyrTOvjK+yMM5xkbi3A7g55JPYaQrddbjBBWU12tkwoIyZ4JZozGolUZQODgkEeXGR3wc+lnabEOsh+8Ooa9o0hlZGo4HCtwRkO4A45GAuPjnGgWOoLxeLlWmaNmhEbAjExeWJMZ3hBgAfJ5Hxp56RqpIaNT9V9UXUNmKROc+/m9/wA8nTdYbRaLOZRaabDuAJWMpdgB2BZjwPj9NKvWXTxs1TPdbPQ0wjkQtIz1IhMchJPlHrnk4HOe2gurj+EM8UwjRSxLLhUBGDhucHBP5ffS51DdKrpyiiNJTEQBAyugyGUf6mz7H04AB1UUlDAq009+rLhW10w3RUENSVSP0JdwcHB7gHjPrqVfKpqmm+hmt8VNEp/wxjqixjOdoJHAA5XOD2z30GzokTTXM1cbzU8jgFJXdWV891wcHHPfHbdq86rsUXVlwpnjaogng8k6bDtKkg85I5Hmx39Pg60UNTTVVkzWwHfADIGRAm8jkEcD8/7akXO4WmtoP8fUzwxyxeGwjlYFW4xlFIDe320FpV/XWa1QJZitesQVQnieEVXbtB4BBGQOMD3ye+pdDcrlJQUrVVKaetqIsOduY1f0Pf8ADnjkg4IOqNupKGC1GN4ZDG4EZiSM7izfyAd93/j3GOcaLbdbpLEIWpZJNpANRHIu2Nvbyg7nwcnGQMkZ9dBY9OX261IqUvFKsDJI6pJEh2DHcZLHJznsMcd8nGrpb1T/ALxWgcMkrIGVmwA2Rnj1/PSgs1TQXOOpumw00sAj+mhLMsasTwQec8jJI5ydTJoIa+ipUoNn0tUmPDWAq8ca4wCTyBn9cY0DsrBhka90s092xcTRQPmWGItURHtGx/CGIycnBPrxyTyNMEU6Psxnc4Jxj20Eakh2Jksd3v760XqkFbbqiAVBgldPJIP5GBBB9+4Gt8DEQqqmR/QO3JPzxqi6xuNbbrU9RTxrJ51Qbfx+Y48pPG7v8aDnl96ynvtvS20lzeF1OXqqeA72xkEgkrtB5OcAj47ijoOla+5vLFa+oaeqYeWaV2dXl25G1WwQEBz29efXV5NT0kRqLfaFSCFUy8gkAlPHI9icMMnggYPJPFophp6uKmim8CtZUhSRjwCy7kBwPQYGT2P30CTebf13aqVabNaKSMgh6Zw0eQM5yuCO3BwNV9J1j1HbpSaOCipp8FXJo1VlxxzI5yx+5PbnOupUV1qpqNno6h456Vtk6Fc4YMQA49jjJxpQ6we2XSrJuNli+s248SGaQb29sDse3p/fQK0/XVymeCGdo5sOHqXb+J4zD8O4sTkKecfhBH4cDTjZeqruwNRLUpLDGefBikmWHnhR5gmT23v69gcYCqnSa3CORbbQKWD4cmbO1eS2CTjjAGfkAZ505UqXOkskFhttIYI44wayukHhIQRliuQNvpliM9+ONBD6+emvdxpaunhqHr3j2PToVkyMHBbaQQeBx/bOoL1tws8KUq25aPxSyGBJE8XcQMb1HmHuMnPwNS624UNnp/8AAOHWMYapZjHJNjOcZxtTOOeGbU39m9yttbQVcxpZXqEnCSGIlWG4eU7ge3DEkn09dBUz0HU1fVgSzU0Mc4IxW5iBUckZcsxz9z3+dM8/RdwpaGoaOoWJZyrSlJMYyB+HAz6DJwDj451I6l6ghoYTb3qhJ4WGh3szSs654Lk8jgZJPbPOl+3Pcet7ylNca96KijA309NIQ0m4kAFs5xj078jg84DZZxeOjr3JTVJhqd67KY7WcebsQB+Int7gA5xnV/cZaeZEkvEgqrh+JaeIlEp+CSW4IT7ct7++ryi6Es1FHtSLxxH+DxXyU+QfQ6i1HRtsMmYKMRKSTsVpFDY+zYHvoFlLuZK6YJaoXEVMyrO06rHTx8tkEnJ5zznkn7DVdd+sKehq2g6fWGf+GFa4TwhkBP4thwARuxliSc9tRevrZb7NU0aVUMzxzQttj8RpAMYB8xJBI74x29dVtCsNa709rp6gwiNmTedmQB77DwCCcNxyPMNBbU37SLqgSSsu8TAkBiYiyA5yeFAJHPoTxqqruoGjhqPCuVqUzSByKZnTcSQeAUBXsMnI9fzg3Dpu4T06PNarhyBsaOmQkoexBGM5+cjjvqz6O6R6pp7iI7csNOsi75DcqCNsAey+Zhk+ox66D3plobtWCru94+oMCFY4Wl8Nef5EUZ2pjOSRz2476fYaxFpsePDDGh8XbBysfYYGVCquR3yOdRoemOukLmtPS9TGG8jywyNsX02RgKi49OAfcnVb1RYzQW2lr7jdqmrjmcKhiiSCKF8gAeGowQfMM/30FuOoKa30a09dSMzTsXPjDzsD23bc4IGBg9gMZ40SdYVdQslLQQwo5woLFUMeRwe/2P8AzGlSzdFXOtaorLVd46GeKZo5oUTw1yMNkdwchgfv99Vt26W6kmYyySQ3BDUmH/MALPk+VhnAPyD9j7A/W+82yx07U9OWqapiz1MzSKJJXPfk5wuccnvpms14eqUeBNGWynjKrFgmc4RWP82fyA9ieOL2qz3A1UVLV0tbbpkbA3xBV3ehLhT8cknjnOu19I2H6CBPqEQFMmKON8oh7Fh7scnnvz6aC/UwxoCjKEwFABwMfGufdadRiSr+mOwQQzMFk7hWQEu7cY8o7f7nh4qqZWilekiT6gRMIjIpCBj2zx747a4bT1VRXU4plgaqVv4MsU2Fj8Xzd27kgHsO+OSAdBobquhWK4BNqzShvBUryQOAD98sM/8AvTD0N0/c+okq7nVV09LAWWOmp5FykxVRgkf6RxjHOc88Y1F6Z6aju97oWuVGI6eVZJInWTHjcEgDH4fKDwANoGO511xbZTwwwRx+HFT0yhY4VA2oB/b8tBzC53Kbp29vd3AhhqIfArEOSBKuQSR69h9+dZVU8d3w1LvVnX+Lk5VFOAVUAd+Tk+mSBz2tf2j2WS4Uk9faoJJBTx+JKoUBJGXOGUHkkDueRwO+ufdK3uojM8ES7N2XctyUVc9j6nOT+Y0F0LrLa4qxqGEslO6TTARbcKvkUHHpl149Nuq7ra8z1yxUrioSKWCGqpkiO2NmbliwJO47sjk8YXA76J7Vc6ummpoqtqSWsl3eD4h2kDO0OQe3Hf3OfTVDQUlxu9s2u9Q0kMZamBkyqFT2GScfbPfQXHTfRcl9uVHFX1HiRSpJJI6nOApwxUcepAB505dU9K2ewW41dllazyRRON6scyHbnzHJLZ4GDkfGlTpDqxLf4txeFNyQCAmRynlyNqA4IAAXOMd2OpFZNWdV3H/qdZDbrUMsJJKhZGLemfQAHnGOT76BfejuSbKyoEfiOWePbJlx5eTnk5J49MHHxp76GlCVsHjlhLBljuTAGePv2AH2A0qdQ3z6qupqC0JKKamCwRM8YDlONzNnkE4XA76fem6OSS61jvERJGEGCAGZyuST88jPznQdCWSKoGSdrt/L76gVVUaac+Jt8NP8zd22rkk/05zpfud7jtUyNUiURxguTjhsen/PjS3cupqm+TyxlfDp5EMcicDev+nn30FR+0Zjdaq2xQTNjxmbdu2+Q7SMevAyfz1X2KK6mxVFrpq6rjoFqnDCBMvIpwX3H4GeB3J9tRbnd4lv0EM04ekt0bGaRCcMz43BT68DaNVVHUXm5LWCiq2iSaQybA2eWPJGe2OBn40HSrNVrV9SmA1ktdHSU8cQJICRuACVGDzjOD3yc/A1cdQS1NFc6OpjZdwXawBzwNzd/cAH/wCa59Zqtem6gq1MZYUALt9RsaVm4LB8cD0/I6bbdf6bqmsFFSxbQFLeCHz4TDOMH1HyPfGgYrb1Z9VDJDVQvkAAA5Bfv5sf00rdRXKOWw3WOZ/EpUeNFDHPnLckfOQR+WpN5aks9DHDDKYZFiKvkHc479zrmd7uBqLatOlQC8lUNkfoqIM7j9uP6nQN1B1XFTUjZqN7TVePDP4iqBV4HztOr6go6+iehStgZi8xnjikYYMhO4jcTgkZwAcaRekLVtkkrzCarwiAiIQXPI5+Tn0Ax+muu2aC5V9Cy1VUUib/ALIiUspzwDj14BOgkQ3Wlimd7rFPTl5cAS7xkOQowCcYB7hcgZycYOmOgRIxthDCIEhV7gAY/wDuqr92x19pmt9wSOoR8x7o42XI98HsQfXJzqQtdNQNHBU07FMookVW7k4x2IPv39x6ZIXBHHfHzpcv3TNNdKqkm8CjYQuS6zRbg2cZ4Hc8dz2ydWtVEskASaRo5ByGjc5wD8/bnUCS5Rx1OwSSMu4KeR5c5576CObJJHSRwxVqwyqxaNkpgwTzE4XOdo5HYjsPnW+O3ywDC1G8qP8AMlTxCR74LYB98DW9krItkklZEkYYAjYW3D25Pc++o97kaWieFZkpzN5UZu/bnj+ug31FtirIAtaXqI+5R22o3tlVwD9jxrlF/oKGzVtzr6WFUjYqKZduBuJ52+m0Mox/sBrpVLHMZU+oesqlCjKqwWBSeNoCgbu382dU/wC0KxpdKNpacRyTRL54N2GZVyRjnAIz29e2gWrykFZRI1LLhZIPpxUBd4UYYEYyOduSD8/J1V9KyvQzywlsNQzuEkEWA8LAZXg9wwHA7fnqisXUclGslvSFZWnkXwA3mVznC4J7ZJ/5nTPf45bZLMiKlQkNLGJFP4ZCz+ZjtIzhmz6ffGgV5zQ2XrSSlZBHSeKKmM4GNrjOfnuAPbTAvSvT1U5rYZXjgMhdY448L6A+ozgg47d9Kl3t0dz+jmWR2dd0bSJ/EdmyMAhVHl/EB37Hn2ubLTUopXguVRcYkRSWzTNjgdgfQYH/ADvoC4xWqmrSkcTypEN8TblGMc8AcDO0+n5nThVdQwWAQxzqWdVAlK4DMxOTx99cv6pnpqWWWmoFkP8A3DI55Ze/PxxnH+2nrqn/AANmhqbhiWQwBgrDaQ+0eUt8cnjvjQVd/wCr6itzTOD4lRxs2liBk7R7DjS1e7vLa0aNpYnrXXaIkOVpl+fdiMD4/pp56e/ZtWTUbV9+r5IGkUlYKYhXjDf6nPAPwBxpU6s/ZvX2JJKqjZquiXzGcc45z5/9Pye2gV7T07e7zG1RR26rqKdmx4qrhGI9Nx4wPXnTtbekb/DRReJ9DQRzSFGMzGWTGPUKMAY5785+dWfRd1a32VqFK2KaCnCusBPILZJ2H2znhuMnOca6HTfRXK30s0Tkq5MYYLkhu3IIwrDP9OfuHO7B0vYTf6qa6ma6oiokAkJXxm5Jfap4TjAB4xpwWy2menNxioobXWRHxYJYIVUxgdlYDG4Ad/uRxjV/NbY4IQoOXVgwYJhsLwASvOBnj2xnvpWvljrZIzFRTGFJlAVy/ljQcFivfbjPtk++gq7vXwXJUiusiyO52oVT+G5xzz3B5PfGkTqKy1NNcFrrWEkgplHlgxlVAySB6jka6lT0dmt9FFQCEVMlSAszFFMkyg5PJ7ZOMAYAHPppToqOuqqy4UscUbxUO0OKebLZOSoVgBllByfccc5xoJfQNXeuqY2qaydY6Ol3LHUSRhfOfxAAHnAI78D+unagqZyhhpFYuvkjYybAWPY+vv7aoLXX0b1dDZaeRgJnkXyrtUcE7h2C8hgV7Z7e2nu2RJRvFDHGd27J3D8C+g/X8/XQWFFT1sEKpUVX1Dn8TMvb+2p+OdeBsjgjGstBQXKhmqsrFPmQEHeckL+Xr9s//fUtbvKGqahcq3CRgeYfmOPb7aufCVRhBt44x6ag1dAahs+PKh7Ha2OPXQYT0tOkK+L5xHym7+XGe39dL1ylrGkKRUDvToDs2dif/Lj2P9NNDUwIj858oIOed2dZtGCNo4Gc40CvRxzq1OlSZkkYfxGiYBAc54/t/wCtar0tmtUstdc/EKOuUO4kkgAFUXPJPfPGPUjTYsSKuAo1zbrZbmlyqf8AplTUU8y+SWngMjMBjykgeUd+P9+AS0uVBF1GbtQUsbwmUOtBSuSmQDhiedzZPoMflzqZ1J1FFXR1NKtvraWsaDw2inIVR4nr2y3BJ9uNbOm6qSxmaSWxVEVQZSBNNGUdVPoCVK8D0GM/fux32hpupVgrFhnevSMoqlFAZeQTuB45ORn1B99B70HardBaKOvmq1klnj8REnlCpH6EAAAA8bcnPbjA41ovvU0l0uJslnphPAMPUSJkRgE8l39EA5zxkj7a19PwVdBZWouogtJDRTO6rMY38TPP4TwMEkj3zgHvqJRrTmWoFDM0ZrHaWBGi2LVnHDk54jXGdx7545yNBW0XTct8rbncFhVbVb4nhiV2KtVyKGyx9cFiTj5A7DUW8XRrvcbbSzMSiVSySAHhhkAj9SM/On2uaCw2BmiraVjFTHCs5O5yNu4Y7knJOffjXN+l5Ke5Xy3UlvpWn2xJJWOiZ27SpORzxgEfO4fOg63RyhKJq2qkbB8zK7cZP/ONL936pr5ZXtFmjZq+p3KFWIMYU4Byc7VHPscfGj9oFwpYLaKCOVYJJACiLgzM2PROT7d+CR641bW62QWq00bQUhM9TAry73Yys2AeSefk9uToFjp/9klKkkU16uh+plO4w0ahfuu85znPJCjXRrNQWayotrtdNHEhBmYId2T2ySTknj1+PjS1LT3CWpiWoSePG4rsx5QP04wP6jVfUy3CzJJJ38ciJByrKFUeUcYGOMt6k559A6BIGqEaKOTIkBTKY8g7E8ggkH3441HgsNOQPqXqJpN2S87ZLH0J9DxxpT6d6pqoQBXQQRYQqmZgxY9gPTAzj0x9tWsHVDSzrT24JKqRA78jBGQBx3JJzgDQZ9TdNJJ09VmlqXp6mKMPHLHx+HPH2OTn7nVb0lRQ0+6kgWImHziTIDMSTnJHfnTZRV0xMkdwjCkDO3bnjtg/PfjW9Io4IkNLRqinykoqrgE/+snQIvVVralu1nv1Ci7hUKZlj/mKjdn7lQynXQaaOGWFdiKYskr+Zzn9dYmnjWBt0O4phwmO5HbH/PXWu0TxyNUQxBtsb5GRjGSeMemCD+mgnpGqDCDA1noGjQeEaxY6z1gy5++g1sOCdQ55/DqEU8buNTivGDz76r62iknaNonEe1sngHI+PbQbBOCpcDyA8nUL64PKUCHOMnjtx21MWmZKd4jIcNwCPTIxrTFbohKZpGaRiANpxjj1/XQVqX6ggPhVLGM84DDvgZ1gYLRdXkSMeC8bZ8Wml8Mn3JKnHp651JqbLTyTrK9GjpBHmMc/i+w7/n76qaereAGJLUwkZdoTwsjkgDcfQdyfjQLnUtNU2i8W24wVn10Ecu1vqMMRnOVIAA5HqADwPsZ37hprxVyXe4Q0DICvgjxGUIpIzv2gEkDsCcd/fOrWpp7YlMz3iCSNJFVETBBchSAFxySQTpMqJq6GV6Cghaqhj2uymQIHQOSviseAcAYUZJ7/AGDHqa1Lf6qksdgYQRPKZHYfyIBgsfUKB2Hckj3GHewW21dL20QWmDCAFpJ9uXlOcZY9u+cegA41C6Oejtix0mIZKyqjM87xneC245UH1Az+pOmSoDVVGaamxEZJAoIGAMHt+mgrWukJhaeWNUk8MPLEQAw47889h66w/fPiQmQYCMcsw5xwMj8uNFwpqeiaCQxkTB1VixJVxt5yT6Ad/U41bfu2muEEMkUSqEXauOAO2OO3GB6emghVlXWlVjolA2j8TDge5Pvj9T9udz05uVv+l2iRV2mQOfxEe+O/Pp99ElA0NSRESu7BY8t+EYH5cnUikt1xUn/EReFwV8MYLfJPOP6fb30FXH0TSzTtNU5EiriHIH8JuwZdoHxwc9vbVtSdP0dJF4MaBU7K2cOMZxyPbP5am0cdUkkrVAJQHEaqc5Hufn89bzDI+C0sgJVh5cADJ7/f00EdKE+FJCZGKscKW52j2A+331sSjmQKoq3O0HJZRuYn14wP017LFUKxaORmGOxYDP6ca3CNvL/Ffg+wGdBmF4AJJI9ffUGOnSlq1+mhdFcHxSvY47E/PJ1P9O+vRjQe6NGRo0Bo0aNB4dYlRo0aDFkyO/rrBUVCT9tGjQZAEqCAACO/tqDIk0szeBMFG0AkrznOjRoIV2gE84jMUeUU7ZGd8gHv2IyOBxnB1KprTBTs00OfqjEIxPIS5CjkAZ7DPOBjRo0G4WunedaiVI2qB2lCbWH599bP3dTiVZQvmViw54BPc/ro0aDKajSZcS4fy4AcZGffGttPEscYjThVGAAO2jRoNmxctwPN316AAMAcaNGg90aNGg8PbVVVV1ZFTs8NIHlSp2MhYcx7iNwOe+Md/U6NGgrnuvUDktTWqndQCfPMFOcAqO/rkfb51se6Xw4WntUUjKW3BpVUFQWxjzHk4U4+Tzo0aDfT3G6SW0SvRQisDYePf5QCucg51lbq67TVNOlXRRQxSR7mKuCV8oOO59cj9eMcmjQf/9k="/>
          <p:cNvSpPr>
            <a:spLocks noChangeAspect="1" noChangeArrowheads="1"/>
          </p:cNvSpPr>
          <p:nvPr/>
        </p:nvSpPr>
        <p:spPr bwMode="auto">
          <a:xfrm>
            <a:off x="134938" y="-531813"/>
            <a:ext cx="154305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5606" name="Picture 9" descr="http://t2.gstatic.com/images?q=tbn:ANd9GcSIMu6KiKudeLHKhc4EJI4nvBOW-5CciA1Ws3D8lf-fypNx5bow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http://t0.gstatic.com/images?q=tbn:ANd9GcSvRNfwsnXdnkWqOigALABovUItR596fyGxIZLMUGghcVpOYvX-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229100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69972"/>
          </a:xfrm>
        </p:spPr>
        <p:txBody>
          <a:bodyPr/>
          <a:lstStyle/>
          <a:p>
            <a:pPr eaLnBrk="1" hangingPunct="1"/>
            <a:r>
              <a:rPr lang="en-US" altLang="en-US" u="sng"/>
              <a:t>Conditions that pushed people West:</a:t>
            </a:r>
          </a:p>
          <a:p>
            <a:pPr eaLnBrk="1" hangingPunct="1">
              <a:buFontTx/>
              <a:buNone/>
            </a:pPr>
            <a:endParaRPr lang="en-US" altLang="en-US" u="sng"/>
          </a:p>
          <a:p>
            <a:pPr lvl="1" eaLnBrk="1" hangingPunct="1"/>
            <a:r>
              <a:rPr lang="en-US" altLang="en-US"/>
              <a:t>Farmland was cheaper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People sought a second chance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Escape from oppression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Escape from the law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Government incentives to go West:</a:t>
            </a:r>
          </a:p>
          <a:p>
            <a:pPr eaLnBrk="1" hangingPunct="1">
              <a:buFontTx/>
              <a:buNone/>
            </a:pPr>
            <a:endParaRPr lang="en-US" altLang="en-US" u="sng"/>
          </a:p>
          <a:p>
            <a:pPr lvl="1" eaLnBrk="1" hangingPunct="1"/>
            <a:r>
              <a:rPr lang="en-US" altLang="en-US" b="1"/>
              <a:t>Pacific Railway Acts of 1862 &amp; 1864</a:t>
            </a:r>
          </a:p>
          <a:p>
            <a:pPr lvl="2" eaLnBrk="1" hangingPunct="1"/>
            <a:r>
              <a:rPr lang="en-US" altLang="en-US" sz="2800"/>
              <a:t>Gave large amounts of land to the Union Pacific &amp; Central Pacific Railroads</a:t>
            </a:r>
          </a:p>
          <a:p>
            <a:pPr lvl="2" eaLnBrk="1" hangingPunct="1"/>
            <a:r>
              <a:rPr lang="en-US" altLang="en-US" sz="2800"/>
              <a:t>Railroads sold extra lands to settlers for a profit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/>
              <a:t>Morrill Land Grant Act of 1862</a:t>
            </a:r>
          </a:p>
          <a:p>
            <a:pPr lvl="1" eaLnBrk="1" hangingPunct="1">
              <a:buFontTx/>
              <a:buNone/>
            </a:pPr>
            <a:endParaRPr lang="en-US" altLang="en-US" b="1"/>
          </a:p>
          <a:p>
            <a:pPr lvl="2" eaLnBrk="1" hangingPunct="1"/>
            <a:r>
              <a:rPr lang="en-US" altLang="en-US" sz="2800"/>
              <a:t>Gave state governments millions of acres which they could sell to raise money for the creation of “land grant” colleges for agriculture &amp; technical arts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Homestead Act of 1862</a:t>
            </a:r>
          </a:p>
          <a:p>
            <a:pPr lvl="1" eaLnBrk="1" hangingPunct="1"/>
            <a:r>
              <a:rPr lang="en-US" altLang="en-US"/>
              <a:t>For a small fee, settlers could receive 160 acres of land</a:t>
            </a:r>
          </a:p>
          <a:p>
            <a:pPr lvl="1" eaLnBrk="1" hangingPunct="1"/>
            <a:r>
              <a:rPr lang="en-US" altLang="en-US" b="1" u="sng"/>
              <a:t>Requirements:</a:t>
            </a:r>
          </a:p>
          <a:p>
            <a:pPr lvl="2" eaLnBrk="1" hangingPunct="1"/>
            <a:r>
              <a:rPr lang="en-US" altLang="en-US"/>
              <a:t>21 years old or the head of the family</a:t>
            </a:r>
          </a:p>
          <a:p>
            <a:pPr lvl="2" eaLnBrk="1" hangingPunct="1"/>
            <a:r>
              <a:rPr lang="en-US" altLang="en-US"/>
              <a:t>American citizen</a:t>
            </a:r>
          </a:p>
          <a:p>
            <a:pPr lvl="2" eaLnBrk="1" hangingPunct="1"/>
            <a:r>
              <a:rPr lang="en-US" altLang="en-US"/>
              <a:t>Build a house at least 12x14 feet</a:t>
            </a:r>
          </a:p>
          <a:p>
            <a:pPr lvl="2" eaLnBrk="1" hangingPunct="1"/>
            <a:r>
              <a:rPr lang="en-US" altLang="en-US"/>
              <a:t>Live there 6 months in the year</a:t>
            </a:r>
          </a:p>
          <a:p>
            <a:pPr lvl="2" eaLnBrk="1" hangingPunct="1"/>
            <a:r>
              <a:rPr lang="en-US" altLang="en-US"/>
              <a:t>Farm it for 5 years in a row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7" descr="homest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2538"/>
            <a:ext cx="78486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Private property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lvl="1" eaLnBrk="1" hangingPunct="1"/>
            <a:r>
              <a:rPr lang="en-US" altLang="en-US"/>
              <a:t>Key incentive was the availability of legally enforceable property rights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Cheap land attracted people of other countries &amp; ethnic groups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5" descr="homest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867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Conflict with Native Americans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Plains Indians were mostly nomads</a:t>
            </a:r>
          </a:p>
          <a:p>
            <a:pPr eaLnBrk="1" hangingPunct="1"/>
            <a:r>
              <a:rPr lang="en-US" altLang="en-US"/>
              <a:t>Buffalo (Bison) provided meat, hides, etc.</a:t>
            </a:r>
          </a:p>
          <a:p>
            <a:pPr lvl="1" eaLnBrk="1" hangingPunct="1"/>
            <a:r>
              <a:rPr lang="en-US" altLang="en-US" sz="2800"/>
              <a:t>The Indians used almost everything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5" name="Picture 8" descr="Bison%20Graz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Settlers of the West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lvl="1" eaLnBrk="1" hangingPunct="1"/>
            <a:r>
              <a:rPr lang="en-US" altLang="en-US"/>
              <a:t>German immigrants settled along the Great Plains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 sz="2800"/>
              <a:t>Brought with them the Lutheran religion &amp; a commitment to hard work and education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Irish, Italians, European Jews, and the Chinese tended to settle in concentrated communities in the cities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Mexican Americans contributed to the growth of ranching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Exodusters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 sz="2800"/>
              <a:t>African Americans that left the South to go West after the Civil War seeking freedom from oppression</a:t>
            </a:r>
          </a:p>
          <a:p>
            <a:pPr lvl="2" eaLnBrk="1" hangingPunct="1">
              <a:buFontTx/>
              <a:buNone/>
            </a:pPr>
            <a:endParaRPr lang="en-US" altLang="en-US" sz="2800"/>
          </a:p>
          <a:p>
            <a:pPr lvl="2" eaLnBrk="1" hangingPunct="1"/>
            <a:r>
              <a:rPr lang="en-US" altLang="en-US" sz="2800"/>
              <a:t>Led in 1879 by Benjamin “Pap” Singleton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Lure of the West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Various regions were settled at different times, but by 1890 settlements dotted the prairies every 10 miles or so.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Mining and Ranching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discovery of gold in the mid-1800s sent many people west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Many mining towns in which there were large claims of gold grew into big cities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/>
              <a:t>Example= San Francisco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Mining and Ranching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After the Civil War, Texans founded ranches &amp; rounded up cattle herds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Learned ranching from Mexicans in early 1800s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Mining and Ranching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Chisholm Trail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lvl="1" eaLnBrk="1" hangingPunct="1"/>
            <a:r>
              <a:rPr lang="en-US" altLang="en-US"/>
              <a:t>Cowboys drove cattle from South Texas north to major railway centers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/>
              <a:t>From the railway centers cows were shipped east to major meatpacking centers</a:t>
            </a:r>
          </a:p>
          <a:p>
            <a:pPr lvl="2" eaLnBrk="1" hangingPunct="1">
              <a:buFontTx/>
              <a:buNone/>
            </a:pPr>
            <a:endParaRPr lang="en-US" altLang="en-US"/>
          </a:p>
          <a:p>
            <a:pPr lvl="3" eaLnBrk="1" hangingPunct="1"/>
            <a:r>
              <a:rPr lang="en-US" altLang="en-US" sz="2400"/>
              <a:t>Ex= Chicago, IL &amp; St. Louis, MO</a:t>
            </a:r>
          </a:p>
          <a:p>
            <a:pPr lvl="1" eaLnBrk="1" hangingPunct="1">
              <a:buFontTx/>
              <a:buNone/>
            </a:pPr>
            <a:endParaRPr lang="en-US" altLang="en-US" sz="3200"/>
          </a:p>
          <a:p>
            <a:pPr lvl="2" eaLnBrk="1" hangingPunct="1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Cattle trai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25"/>
            <a:ext cx="44196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Mining and Ranching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b="1"/>
              <a:t>Cowboys</a:t>
            </a:r>
          </a:p>
          <a:p>
            <a:pPr lvl="1" eaLnBrk="1" hangingPunct="1"/>
            <a:r>
              <a:rPr lang="en-US" altLang="en-US"/>
              <a:t>Included Americans, Native Americans, immigrants, African Americans, &amp; Mexicans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Survived by sheer physical endurance on a ride that was bone-tiring &amp; mostly dull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2" eaLnBrk="1" hangingPunct="1"/>
            <a:r>
              <a:rPr lang="en-US" altLang="en-US"/>
              <a:t>Could spend up to 18 hours a day in the saddle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 Love</a:t>
            </a:r>
          </a:p>
          <a:p>
            <a:pPr lvl="1" eaLnBrk="1" hangingPunct="1"/>
            <a:r>
              <a:rPr lang="en-US" altLang="en-US"/>
              <a:t>African American Cowboy</a:t>
            </a:r>
          </a:p>
        </p:txBody>
      </p:sp>
      <p:pic>
        <p:nvPicPr>
          <p:cNvPr id="43013" name="Picture 8" descr="180px-Natlov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1941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Conflict with Native Americans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government encouraged the destruction of the buffalo to get rid of the Indians. </a:t>
            </a:r>
          </a:p>
          <a:p>
            <a:pPr eaLnBrk="1" hangingPunct="1">
              <a:buFontTx/>
              <a:buNone/>
            </a:pPr>
            <a:r>
              <a:rPr lang="en-US" altLang="en-US"/>
              <a:t> </a:t>
            </a:r>
            <a:r>
              <a:rPr lang="en-US" altLang="en-US">
                <a:hlinkClick r:id="rId2"/>
              </a:rPr>
              <a:t> 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6150" name="Picture 6" descr="3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762000"/>
            <a:ext cx="3263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http://upload.wikimedia.org/wikipedia/commons/thumb/8/8d/American_bison_k5680-1.jpg/220px-American_bison_k5680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5" y="3972379"/>
            <a:ext cx="4038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Mining and Ranching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By the mid-1880 cattle expansion ended due to over-expansion, price declines, cold winters, dry summers, &amp; cattle fever drove many into bankruptcy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Joseph Glidden invented barbed wire in 1874</a:t>
            </a:r>
          </a:p>
          <a:p>
            <a:pPr lvl="2" eaLnBrk="1" hangingPunct="1"/>
            <a:r>
              <a:rPr lang="en-US" altLang="en-US"/>
              <a:t>Contributed further to the closure of the open range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Joseph Glidden’s patent drawing &amp; original Glidden wire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2" descr="http://upload.wikimedia.org/wikipedia/en/thumb/8/83/BarbedWirePatentGlidden.jpg/220px-BarbedWirePatentGlid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5588"/>
            <a:ext cx="3276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http://upload.wikimedia.org/wikipedia/commons/thumb/0/08/Glidden_wire_the_Winner2.jpg/220px-Glidden_wire_the_Winner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Homestead Life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/>
              <a:t>Most houses were made of sod or dug out of an embankment</a:t>
            </a:r>
          </a:p>
          <a:p>
            <a:pPr eaLnBrk="1" hangingPunct="1"/>
            <a:r>
              <a:rPr lang="en-US" altLang="en-US"/>
              <a:t>Sodbusting = plowing the fields for planting</a:t>
            </a:r>
          </a:p>
          <a:p>
            <a:pPr eaLnBrk="1" hangingPunct="1"/>
            <a:r>
              <a:rPr lang="en-US" altLang="en-US"/>
              <a:t>Floods, fires, duststorms, drought, grasshoppers, bollweevils, locusts, mosquitoes, &amp; flies could wreck harvests &amp; cause misery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Homestead Life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Falling crop prices led to farmer debt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Many homesteaders had to return east</a:t>
            </a:r>
          </a:p>
          <a:p>
            <a:pPr lvl="1" eaLnBrk="1" hangingPunct="1"/>
            <a:r>
              <a:rPr lang="en-US" altLang="en-US"/>
              <a:t>Lacked skill to hold onto claim for five years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Everyone had to work at many tasks to make the farm successful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Homestead Life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New Inventions that helped farmers:</a:t>
            </a:r>
          </a:p>
          <a:p>
            <a:pPr lvl="1" eaLnBrk="1" hangingPunct="1"/>
            <a:r>
              <a:rPr lang="en-US" altLang="en-US" dirty="0"/>
              <a:t>Barbed wire</a:t>
            </a:r>
          </a:p>
          <a:p>
            <a:pPr lvl="1" eaLnBrk="1" hangingPunct="1"/>
            <a:r>
              <a:rPr lang="en-US" altLang="en-US" dirty="0"/>
              <a:t>Mechanized reaper</a:t>
            </a:r>
          </a:p>
          <a:p>
            <a:pPr lvl="1" eaLnBrk="1" hangingPunct="1"/>
            <a:r>
              <a:rPr lang="en-US" altLang="en-US" dirty="0"/>
              <a:t>Dry farming (drought resistant crops &amp; other techniques used to reduce evaporation)</a:t>
            </a:r>
          </a:p>
          <a:p>
            <a:pPr lvl="1" eaLnBrk="1" hangingPunct="1"/>
            <a:r>
              <a:rPr lang="en-US" altLang="en-US" dirty="0"/>
              <a:t>Steel plow</a:t>
            </a:r>
          </a:p>
          <a:p>
            <a:pPr eaLnBrk="1" hangingPunct="1"/>
            <a:r>
              <a:rPr lang="en-US" altLang="en-US" b="1" u="sng" dirty="0"/>
              <a:t>*Bonanza farms</a:t>
            </a:r>
            <a:r>
              <a:rPr lang="en-US" altLang="en-US" dirty="0"/>
              <a:t>~ large farms that were the forerunners of the commercial farms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Frontier Myths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frontier had to be tamed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Churches, social clubs, &amp; governments could be found out West</a:t>
            </a:r>
          </a:p>
          <a:p>
            <a:pPr lvl="1" eaLnBrk="1" hangingPunct="1"/>
            <a:r>
              <a:rPr lang="en-US" altLang="en-US" u="sng"/>
              <a:t>Reality</a:t>
            </a:r>
            <a:r>
              <a:rPr lang="en-US" altLang="en-US"/>
              <a:t>: it was not as wild as it seemed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Frontier Myths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Turner’s Frontier Thesis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lvl="1" eaLnBrk="1" hangingPunct="1"/>
            <a:r>
              <a:rPr lang="en-US" altLang="en-US" b="1"/>
              <a:t>Claimed that “taming the west” had led to the unique American individuality and ingenuity</a:t>
            </a:r>
          </a:p>
          <a:p>
            <a:pPr lvl="1" eaLnBrk="1" hangingPunct="1">
              <a:buFontTx/>
              <a:buNone/>
            </a:pPr>
            <a:endParaRPr lang="en-US" altLang="en-US" b="1"/>
          </a:p>
          <a:p>
            <a:pPr lvl="2" eaLnBrk="1" hangingPunct="1"/>
            <a:r>
              <a:rPr lang="en-US" altLang="en-US" b="1"/>
              <a:t>He overlooked the contributions of minorities b/c he attributed the “taming of the west” only to white settlers</a:t>
            </a:r>
          </a:p>
        </p:txBody>
      </p:sp>
      <p:pic>
        <p:nvPicPr>
          <p:cNvPr id="50180" name="Picture 5" descr="http://upload.wikimedia.org/wikipedia/commons/a/ad/Frederick_Jackson_Turn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28600"/>
            <a:ext cx="18669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Frontier Myths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Literature, Songs, &amp; Shows</a:t>
            </a:r>
          </a:p>
          <a:p>
            <a:pPr lvl="1" eaLnBrk="1" hangingPunct="1"/>
            <a:r>
              <a:rPr lang="en-US" altLang="en-US"/>
              <a:t>Stories often promote stereotypes, or exaggerated  or oversimplified versions of reality</a:t>
            </a:r>
          </a:p>
          <a:p>
            <a:pPr lvl="1" eaLnBrk="1" hangingPunct="1"/>
            <a:r>
              <a:rPr lang="en-US" altLang="en-US"/>
              <a:t>Buffalo Bill Cody’s Wild West Shows did this by staging drama between “good” soldiers/cowboys and “bad” Indians</a:t>
            </a:r>
          </a:p>
        </p:txBody>
      </p:sp>
      <p:pic>
        <p:nvPicPr>
          <p:cNvPr id="51204" name="Picture 5" descr="http://stumptownblogger.typepad.com/.a/6a010536b86d36970c0120a542e54c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0"/>
            <a:ext cx="2913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				William Cody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8" name="Picture 2" descr="http://upload.wikimedia.org/wikipedia/commons/thumb/3/35/Cody-Buffalo-Bill-LOC.jpg/220px-Cody-Buffalo-Bill-LO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File:Buffalo Bills Wild West Show, 189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743200"/>
            <a:ext cx="675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Sitting Bull &amp; Cody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2" name="Picture 2" descr="File:William Notman studios - Sitting Bull and Buffalo Bill (1895)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990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Conflict with Native Americans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/>
              <a:t>Government signed treaties with the Indians to “exchange” their land east of the Mississippi River for land out west</a:t>
            </a:r>
          </a:p>
          <a:p>
            <a:pPr lvl="1" eaLnBrk="1" hangingPunct="1"/>
            <a:r>
              <a:rPr lang="en-US" altLang="en-US"/>
              <a:t>Indians were simply restricted to reservations</a:t>
            </a:r>
          </a:p>
          <a:p>
            <a:pPr lvl="1" eaLnBrk="1" hangingPunct="1"/>
            <a:r>
              <a:rPr lang="en-US" altLang="en-US" b="1" u="sng"/>
              <a:t>Trail of Tears</a:t>
            </a:r>
          </a:p>
          <a:p>
            <a:pPr lvl="2" eaLnBrk="1" hangingPunct="1"/>
            <a:r>
              <a:rPr lang="en-US" altLang="en-US" sz="2800"/>
              <a:t>Cherokee, Creek, Chickasaw, Seminole, &amp; Choctaw Indians who walked from east of the MS River to land in Oklahoma</a:t>
            </a:r>
          </a:p>
          <a:p>
            <a:pPr lvl="2" eaLnBrk="1" hangingPunct="1"/>
            <a:r>
              <a:rPr lang="en-US" altLang="en-US" sz="2800"/>
              <a:t>Many died b/c of starvation, disease, &amp; exposure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Late 1800s, farm production had risen as a result of new technology</a:t>
            </a:r>
          </a:p>
          <a:p>
            <a:pPr lvl="1" eaLnBrk="1" hangingPunct="1"/>
            <a:r>
              <a:rPr lang="en-US" altLang="en-US"/>
              <a:t>Farmers’ debt had risen also</a:t>
            </a:r>
          </a:p>
          <a:p>
            <a:pPr lvl="1" eaLnBrk="1" hangingPunct="1"/>
            <a:r>
              <a:rPr lang="en-US" altLang="en-US"/>
              <a:t>When crop prices decreased, farmers could not repay their loans</a:t>
            </a:r>
          </a:p>
          <a:p>
            <a:pPr lvl="1" eaLnBrk="1" hangingPunct="1"/>
            <a:r>
              <a:rPr lang="en-US" altLang="en-US"/>
              <a:t>1873 &amp; 1893 the nation went into financial panics</a:t>
            </a:r>
          </a:p>
          <a:p>
            <a:pPr lvl="2" eaLnBrk="1" hangingPunct="1"/>
            <a:r>
              <a:rPr lang="en-US" altLang="en-US"/>
              <a:t>Businesses go bankrupt</a:t>
            </a:r>
          </a:p>
          <a:p>
            <a:pPr lvl="2" eaLnBrk="1" hangingPunct="1"/>
            <a:r>
              <a:rPr lang="en-US" altLang="en-US"/>
              <a:t>Banks fail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b="1" u="sng"/>
              <a:t>Tariff</a:t>
            </a:r>
            <a:r>
              <a:rPr lang="en-US" altLang="en-US" b="1"/>
              <a:t> = tax on imported goods</a:t>
            </a:r>
          </a:p>
          <a:p>
            <a:pPr lvl="1" eaLnBrk="1" hangingPunct="1"/>
            <a:r>
              <a:rPr lang="en-US" altLang="en-US"/>
              <a:t>They raise the price on foreign goods in a country to encourage people to buy items made in their own country</a:t>
            </a:r>
          </a:p>
          <a:p>
            <a:pPr lvl="1" eaLnBrk="1" hangingPunct="1"/>
            <a:r>
              <a:rPr lang="en-US" altLang="en-US"/>
              <a:t>Tariffs hurt farmers however because they often ship goods overseas</a:t>
            </a:r>
          </a:p>
          <a:p>
            <a:pPr lvl="2" eaLnBrk="1" hangingPunct="1"/>
            <a:r>
              <a:rPr lang="en-US" altLang="en-US"/>
              <a:t>When the U.S. raised its tariffs, many other countries raised theirs in retaliation. This raised the price of the farmers’ goods</a:t>
            </a:r>
          </a:p>
          <a:p>
            <a:pPr lvl="1" eaLnBrk="1" hangingPunct="1"/>
            <a:r>
              <a:rPr lang="en-US" altLang="en-US"/>
              <a:t>Tariffs favored U.S. industrialists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/>
              <a:t>Farmers wanted the government to increase the amount of money in circulation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This would cause inflation, or a rise in prices. Inflation benefited farmers b/c they receive more money for their crops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Gold bugs v. Silverites</a:t>
            </a:r>
          </a:p>
          <a:p>
            <a:pPr lvl="1" eaLnBrk="1" hangingPunct="1"/>
            <a:r>
              <a:rPr lang="en-US" altLang="en-US"/>
              <a:t>1873: the nation is put on the gold standard</a:t>
            </a:r>
          </a:p>
          <a:p>
            <a:pPr lvl="2" eaLnBrk="1" hangingPunct="1"/>
            <a:r>
              <a:rPr lang="en-US" altLang="en-US"/>
              <a:t>Before this, money was either gold or silver or paper money that could be exchanged for either.</a:t>
            </a:r>
          </a:p>
          <a:p>
            <a:pPr lvl="1" eaLnBrk="1" hangingPunct="1"/>
            <a:r>
              <a:rPr lang="en-US" altLang="en-US"/>
              <a:t>Gold bugs = lenders</a:t>
            </a:r>
          </a:p>
          <a:p>
            <a:pPr lvl="2" eaLnBrk="1" hangingPunct="1"/>
            <a:r>
              <a:rPr lang="en-US" altLang="en-US"/>
              <a:t>Wanted gold standard b/c it would cause deflation </a:t>
            </a:r>
          </a:p>
          <a:p>
            <a:pPr lvl="2" eaLnBrk="1" hangingPunct="1"/>
            <a:r>
              <a:rPr lang="en-US" altLang="en-US"/>
              <a:t>Meant that the money paid back to them was worth more than the money leant out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Silverites = farmers</a:t>
            </a:r>
          </a:p>
          <a:p>
            <a:pPr lvl="2" eaLnBrk="1" hangingPunct="1"/>
            <a:r>
              <a:rPr lang="en-US" altLang="en-US"/>
              <a:t>Wanted the nation’s currency to be backed by silver b/c it is more plentiful</a:t>
            </a:r>
          </a:p>
          <a:p>
            <a:pPr lvl="2" eaLnBrk="1" hangingPunct="1">
              <a:buFontTx/>
              <a:buNone/>
            </a:pPr>
            <a:endParaRPr lang="en-US" altLang="en-US"/>
          </a:p>
          <a:p>
            <a:pPr lvl="3" eaLnBrk="1" hangingPunct="1"/>
            <a:r>
              <a:rPr lang="en-US" altLang="en-US" sz="2400"/>
              <a:t>Silver backed currency meant an increase in the amount of money in circulation, which causes inflation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b="1" u="sng"/>
              <a:t>Bland-Allison Act 1878</a:t>
            </a:r>
            <a:r>
              <a:rPr lang="en-US" altLang="en-US" sz="2800"/>
              <a:t>~ required the government to purchase &amp; coin more silver thereby increasing the money supply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/>
            <a:r>
              <a:rPr lang="en-US" altLang="en-US" sz="2800" b="1" u="sng"/>
              <a:t>Sherman Silver Purchase Act 1890</a:t>
            </a:r>
            <a:r>
              <a:rPr lang="en-US" altLang="en-US" sz="2800" b="1"/>
              <a:t>~ </a:t>
            </a:r>
            <a:r>
              <a:rPr lang="en-US" altLang="en-US" sz="2800"/>
              <a:t>Increased the amount of silver the gov. was required to purchase</a:t>
            </a:r>
          </a:p>
          <a:p>
            <a:pPr lvl="1" eaLnBrk="1" hangingPunct="1"/>
            <a:r>
              <a:rPr lang="en-US" altLang="en-US" sz="2400"/>
              <a:t>Repealed in 1893.</a:t>
            </a:r>
          </a:p>
          <a:p>
            <a:pPr lvl="1" eaLnBrk="1" hangingPunct="1"/>
            <a:r>
              <a:rPr lang="en-US" altLang="en-US" sz="2400"/>
              <a:t>This act was blamed for the financial panic that year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1866 Farmers created the Patrons of Husbandry or the Grange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Farms bought goods in bulk at lower prices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Pressured government to regulate businesses that farmers relied on such as the railroads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Farmers’ Alliances</a:t>
            </a:r>
          </a:p>
          <a:p>
            <a:pPr lvl="1" eaLnBrk="1" hangingPunct="1"/>
            <a:r>
              <a:rPr lang="en-US" altLang="en-US"/>
              <a:t>Formed to fight businesses that took advantage of farmers</a:t>
            </a:r>
          </a:p>
          <a:p>
            <a:pPr lvl="1" eaLnBrk="1" hangingPunct="1"/>
            <a:r>
              <a:rPr lang="en-US" altLang="en-US"/>
              <a:t>Included women &amp; African Americans in their leadership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b="1"/>
              <a:t>1887: Texas Seed Bill~</a:t>
            </a:r>
          </a:p>
          <a:p>
            <a:pPr lvl="1" eaLnBrk="1" hangingPunct="1"/>
            <a:r>
              <a:rPr lang="en-US" altLang="en-US"/>
              <a:t>Provided seed to drought victims</a:t>
            </a:r>
          </a:p>
          <a:p>
            <a:pPr lvl="2" eaLnBrk="1" hangingPunct="1"/>
            <a:r>
              <a:rPr lang="en-US" altLang="en-US"/>
              <a:t>Vetoed by the President</a:t>
            </a:r>
          </a:p>
          <a:p>
            <a:pPr eaLnBrk="1" hangingPunct="1"/>
            <a:r>
              <a:rPr lang="en-US" altLang="en-US" b="1"/>
              <a:t>1887: Interstate Commerce Act</a:t>
            </a:r>
          </a:p>
          <a:p>
            <a:pPr lvl="1" eaLnBrk="1" hangingPunct="1"/>
            <a:r>
              <a:rPr lang="en-US" altLang="en-US"/>
              <a:t>Set up the Interstate Commerce Commission to regulate railroads</a:t>
            </a:r>
          </a:p>
          <a:p>
            <a:pPr lvl="2" eaLnBrk="1" hangingPunct="1"/>
            <a:r>
              <a:rPr lang="en-US" altLang="en-US"/>
              <a:t>Outlawed the practice of giving special rates</a:t>
            </a:r>
          </a:p>
          <a:p>
            <a:pPr lvl="2" eaLnBrk="1" hangingPunct="1"/>
            <a:r>
              <a:rPr lang="en-US" altLang="en-US"/>
              <a:t>Significant expansion of gov. authority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Populism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1891</a:t>
            </a:r>
            <a:r>
              <a:rPr lang="en-US" altLang="en-US"/>
              <a:t>: Farmers’ Alliances form the People’s Party</a:t>
            </a:r>
          </a:p>
          <a:p>
            <a:pPr lvl="1" eaLnBrk="1" hangingPunct="1"/>
            <a:r>
              <a:rPr lang="en-US" altLang="en-US"/>
              <a:t>AKA Populist Party</a:t>
            </a:r>
          </a:p>
          <a:p>
            <a:pPr eaLnBrk="1" hangingPunct="1"/>
            <a:r>
              <a:rPr lang="en-US" altLang="en-US"/>
              <a:t>Platform (central issues)</a:t>
            </a:r>
          </a:p>
          <a:p>
            <a:pPr lvl="1" eaLnBrk="1" hangingPunct="1"/>
            <a:r>
              <a:rPr lang="en-US" altLang="en-US"/>
              <a:t>Unlimited minting of silver</a:t>
            </a:r>
          </a:p>
          <a:p>
            <a:pPr lvl="1" eaLnBrk="1" hangingPunct="1"/>
            <a:r>
              <a:rPr lang="en-US" altLang="en-US"/>
              <a:t>Progressive income tax</a:t>
            </a:r>
          </a:p>
          <a:p>
            <a:pPr lvl="1" eaLnBrk="1" hangingPunct="1"/>
            <a:r>
              <a:rPr lang="en-US" altLang="en-US"/>
              <a:t>Gov. ownership of communication &amp; transportation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File:Trails of Tears e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Legacy of Populism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of their ideas became reforms in the 20</a:t>
            </a:r>
            <a:r>
              <a:rPr lang="en-US" altLang="en-US" baseline="30000"/>
              <a:t>th</a:t>
            </a:r>
            <a:r>
              <a:rPr lang="en-US" altLang="en-US"/>
              <a:t> century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Underserved people learned that they could organize and successfully fight unfair government and business practices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William Jennings Bryan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1896 Democratic Party Candidate </a:t>
            </a:r>
          </a:p>
          <a:p>
            <a:pPr lvl="1"/>
            <a:r>
              <a:rPr lang="en-US" altLang="en-US"/>
              <a:t>Captured the nomination by his powerful “Cross of Gold” speech</a:t>
            </a:r>
          </a:p>
          <a:p>
            <a:pPr lvl="1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Lost to William McKinley</a:t>
            </a: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Bryan carried the west &amp; south, but none of the urban, industrial areas</a:t>
            </a:r>
          </a:p>
        </p:txBody>
      </p:sp>
      <p:pic>
        <p:nvPicPr>
          <p:cNvPr id="65540" name="Picture 2" descr="http://upload.wikimedia.org/wikipedia/commons/thumb/f/fa/WilliamJBryan1902.png/220px-WilliamJBryan19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095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4" name="Picture 2" descr="http://www.coveringdelta.com/wp-content/uploads/W.j.-Bryan-Cross-Of-Gold-Painting-e1325306097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3663"/>
            <a:ext cx="495300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" y="818442"/>
            <a:ext cx="8874728" cy="571888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280" y="317727"/>
            <a:ext cx="8752126" cy="6115050"/>
          </a:xfrm>
        </p:spPr>
      </p:pic>
    </p:spTree>
    <p:extLst>
      <p:ext uri="{BB962C8B-B14F-4D97-AF65-F5344CB8AC3E}">
        <p14:creationId xmlns:p14="http://schemas.microsoft.com/office/powerpoint/2010/main" val="161647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Conflict with Native Americans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Federal Bureau of Indian Affairs~ corrupt &amp; did not help them much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Acts of violence on both sides set off cycles of revenge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By the late 1800s, the gov. began to engage the Indians in fierce battles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Conflict with Native Americans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Sand Creek Massacre (1864)~</a:t>
            </a:r>
          </a:p>
          <a:p>
            <a:pPr lvl="1" eaLnBrk="1" hangingPunct="1"/>
            <a:r>
              <a:rPr lang="en-US" altLang="en-US"/>
              <a:t>Between 150-500 Cheyenne Indians were killed by Colonel John Chivington &amp; his men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Mostly women &amp; children present 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They had been promised protection despite raids that had been conducted by Cheyenne Indians on wagon trains &amp; settlements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Battle of Little Bighorn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AKA “Custer’s Last Stand”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1874 Custer &amp; his men investigate rumors of gold in the Black Hills of the Dakotas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Gov. tries to buy the land from the Sioux they refuse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20575</TotalTime>
  <Words>1871</Words>
  <Application>Microsoft Office PowerPoint</Application>
  <PresentationFormat>On-screen Show (4:3)</PresentationFormat>
  <Paragraphs>290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Broadway</vt:lpstr>
      <vt:lpstr>Calibri</vt:lpstr>
      <vt:lpstr>Mountain Top</vt:lpstr>
      <vt:lpstr>Looking West</vt:lpstr>
      <vt:lpstr>Conflict with Native Americans</vt:lpstr>
      <vt:lpstr>Conflict with Native Americans (cont.)</vt:lpstr>
      <vt:lpstr>Conflict with Native Americans (cont.)</vt:lpstr>
      <vt:lpstr>Conflict with Native Americans (cont.)</vt:lpstr>
      <vt:lpstr>PowerPoint Presentation</vt:lpstr>
      <vt:lpstr>Conflict with Native Americans (cont.)</vt:lpstr>
      <vt:lpstr>Conflict with Native Americans (cont.)</vt:lpstr>
      <vt:lpstr>Battle of Little Bighorn</vt:lpstr>
      <vt:lpstr>PowerPoint Presentation</vt:lpstr>
      <vt:lpstr>Battle of Little Bighorn (cont.)</vt:lpstr>
      <vt:lpstr>Battle of Wounded Knee (1890)</vt:lpstr>
      <vt:lpstr>PowerPoint Presentation</vt:lpstr>
      <vt:lpstr>Tatanka- Iyotanka</vt:lpstr>
      <vt:lpstr>Battle of Wounded Knee (1890) (cont.)</vt:lpstr>
      <vt:lpstr>Mass Grave at Wounded Knee</vt:lpstr>
      <vt:lpstr>New government policies</vt:lpstr>
      <vt:lpstr>New government policies (cont.)</vt:lpstr>
      <vt:lpstr>New government policies (cont.)</vt:lpstr>
      <vt:lpstr>PowerPoint Presentation</vt:lpstr>
      <vt:lpstr>New government policies (cont.)</vt:lpstr>
      <vt:lpstr>Lure of the West</vt:lpstr>
      <vt:lpstr>Lure of the West</vt:lpstr>
      <vt:lpstr>Lure of the West</vt:lpstr>
      <vt:lpstr>Lure of the West</vt:lpstr>
      <vt:lpstr>Lure of the West</vt:lpstr>
      <vt:lpstr>PowerPoint Presentation</vt:lpstr>
      <vt:lpstr>Lure of the West</vt:lpstr>
      <vt:lpstr>PowerPoint Presentation</vt:lpstr>
      <vt:lpstr>Lure of the West</vt:lpstr>
      <vt:lpstr>Lure of the West</vt:lpstr>
      <vt:lpstr>Lure of the West</vt:lpstr>
      <vt:lpstr>Lure of the West</vt:lpstr>
      <vt:lpstr>Mining and Ranching</vt:lpstr>
      <vt:lpstr>Mining and Ranching</vt:lpstr>
      <vt:lpstr>Mining and Ranching</vt:lpstr>
      <vt:lpstr>PowerPoint Presentation</vt:lpstr>
      <vt:lpstr>Mining and Ranching</vt:lpstr>
      <vt:lpstr>PowerPoint Presentation</vt:lpstr>
      <vt:lpstr>Mining and Ranching</vt:lpstr>
      <vt:lpstr>Joseph Glidden’s patent drawing &amp; original Glidden wire</vt:lpstr>
      <vt:lpstr>Homestead Life</vt:lpstr>
      <vt:lpstr>Homestead Life</vt:lpstr>
      <vt:lpstr>Homestead Life</vt:lpstr>
      <vt:lpstr>Frontier Myths</vt:lpstr>
      <vt:lpstr>Frontier Myths</vt:lpstr>
      <vt:lpstr>Frontier Myths</vt:lpstr>
      <vt:lpstr>    William Cody</vt:lpstr>
      <vt:lpstr>Sitting Bull &amp; Cody</vt:lpstr>
      <vt:lpstr>Populism</vt:lpstr>
      <vt:lpstr>Populism</vt:lpstr>
      <vt:lpstr>Populism</vt:lpstr>
      <vt:lpstr>Populism</vt:lpstr>
      <vt:lpstr>Populism</vt:lpstr>
      <vt:lpstr>Populism</vt:lpstr>
      <vt:lpstr>Populism</vt:lpstr>
      <vt:lpstr>Populism</vt:lpstr>
      <vt:lpstr>Populism</vt:lpstr>
      <vt:lpstr>Populism</vt:lpstr>
      <vt:lpstr>Legacy of Populism</vt:lpstr>
      <vt:lpstr>William Jennings Bryan</vt:lpstr>
      <vt:lpstr>PowerPoint Presentation</vt:lpstr>
      <vt:lpstr>PowerPoint Presentation</vt:lpstr>
      <vt:lpstr>PowerPoint Presentation</vt:lpstr>
    </vt:vector>
  </TitlesOfParts>
  <Company>Department of Agriculture and Commerce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West</dc:title>
  <dc:creator>State of Mississippi</dc:creator>
  <cp:lastModifiedBy>Kristen Kirkland</cp:lastModifiedBy>
  <cp:revision>933</cp:revision>
  <cp:lastPrinted>2016-09-02T18:07:11Z</cp:lastPrinted>
  <dcterms:created xsi:type="dcterms:W3CDTF">2009-09-15T20:21:25Z</dcterms:created>
  <dcterms:modified xsi:type="dcterms:W3CDTF">2016-09-02T18:07:38Z</dcterms:modified>
</cp:coreProperties>
</file>