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72" r:id="rId10"/>
    <p:sldId id="291" r:id="rId11"/>
    <p:sldId id="265" r:id="rId12"/>
    <p:sldId id="266" r:id="rId13"/>
    <p:sldId id="263" r:id="rId14"/>
    <p:sldId id="290" r:id="rId15"/>
    <p:sldId id="279" r:id="rId16"/>
    <p:sldId id="264" r:id="rId17"/>
    <p:sldId id="268" r:id="rId18"/>
    <p:sldId id="271" r:id="rId19"/>
    <p:sldId id="269" r:id="rId20"/>
    <p:sldId id="273" r:id="rId21"/>
    <p:sldId id="274" r:id="rId22"/>
    <p:sldId id="270" r:id="rId23"/>
    <p:sldId id="275" r:id="rId24"/>
    <p:sldId id="276" r:id="rId25"/>
    <p:sldId id="277" r:id="rId26"/>
    <p:sldId id="278" r:id="rId27"/>
    <p:sldId id="280" r:id="rId28"/>
    <p:sldId id="285" r:id="rId29"/>
    <p:sldId id="281" r:id="rId30"/>
    <p:sldId id="282" r:id="rId31"/>
    <p:sldId id="283" r:id="rId32"/>
    <p:sldId id="284" r:id="rId33"/>
    <p:sldId id="293" r:id="rId34"/>
    <p:sldId id="286" r:id="rId35"/>
    <p:sldId id="296" r:id="rId36"/>
    <p:sldId id="297" r:id="rId37"/>
    <p:sldId id="298" r:id="rId38"/>
    <p:sldId id="299" r:id="rId39"/>
    <p:sldId id="287" r:id="rId40"/>
    <p:sldId id="292" r:id="rId41"/>
    <p:sldId id="288" r:id="rId42"/>
    <p:sldId id="289" r:id="rId43"/>
    <p:sldId id="294" r:id="rId44"/>
    <p:sldId id="332" r:id="rId45"/>
    <p:sldId id="295" r:id="rId46"/>
    <p:sldId id="300" r:id="rId47"/>
    <p:sldId id="310" r:id="rId48"/>
    <p:sldId id="301" r:id="rId49"/>
    <p:sldId id="309" r:id="rId50"/>
    <p:sldId id="302" r:id="rId51"/>
    <p:sldId id="303" r:id="rId52"/>
    <p:sldId id="304" r:id="rId53"/>
    <p:sldId id="305" r:id="rId54"/>
    <p:sldId id="306" r:id="rId55"/>
    <p:sldId id="307" r:id="rId56"/>
    <p:sldId id="311" r:id="rId57"/>
    <p:sldId id="313" r:id="rId58"/>
    <p:sldId id="314" r:id="rId59"/>
    <p:sldId id="312" r:id="rId60"/>
    <p:sldId id="315" r:id="rId61"/>
    <p:sldId id="336" r:id="rId62"/>
    <p:sldId id="337" r:id="rId63"/>
    <p:sldId id="316" r:id="rId64"/>
    <p:sldId id="317" r:id="rId65"/>
    <p:sldId id="318" r:id="rId66"/>
    <p:sldId id="319" r:id="rId67"/>
    <p:sldId id="320" r:id="rId68"/>
    <p:sldId id="341" r:id="rId69"/>
    <p:sldId id="333" r:id="rId70"/>
    <p:sldId id="321" r:id="rId71"/>
    <p:sldId id="322" r:id="rId72"/>
    <p:sldId id="323" r:id="rId73"/>
    <p:sldId id="324" r:id="rId74"/>
    <p:sldId id="335" r:id="rId75"/>
    <p:sldId id="325" r:id="rId76"/>
    <p:sldId id="334" r:id="rId77"/>
    <p:sldId id="326" r:id="rId78"/>
    <p:sldId id="338" r:id="rId79"/>
    <p:sldId id="327" r:id="rId80"/>
    <p:sldId id="328" r:id="rId81"/>
    <p:sldId id="329" r:id="rId82"/>
    <p:sldId id="340" r:id="rId83"/>
    <p:sldId id="330" r:id="rId84"/>
    <p:sldId id="339" r:id="rId85"/>
    <p:sldId id="331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76D4F-C94D-4C31-9B89-3F5609A19D7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0FF68-278C-4392-BC94-134B7AC3E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991298-D057-468D-B8CA-87207C6A9B3C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26B2D4-C886-4345-844F-284FECB1013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Lincoln_Steffen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Ida_M_Tarbell_crop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en.wikipedia.org/wiki/File:Upton_Beall_Sinclair_J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TheJungleSinclair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File:President_Theodore_Roosevelt,_1904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5/52/Chicago_meat_inspection_swift_co_1906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-s-history.com/pages/h772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en.wikipedia.org/wiki/File:Nellie_Bly_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File:David_Graham_Phillips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://en.wikipedia.org/wiki/File:Ray_Stannard_Baker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Jane_Addams_profil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File:Ellen_Gates_Starr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en.wikipedia.org/wiki/File:Hullhous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Jane_Addams_in_a_car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en.wikipedia.org/wiki/File:Hull_House_2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FlorenceKelley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File:Mother_Jones_1902-11-0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en.wikipedia.org/wiki/File:Label.sv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//upload.wikimedia.org/wikipedia/commons/9/98/Abolish_child_slavery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en.wikipedia.org/wiki/File:Gifford_Pinchot_3c03915u.jp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n.wikipedia.org/wiki/File:TR-Enviro.JPG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Henry_George.jp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en.wikipedia.org/wiki/File:RABallinger.jpg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Edward_Bellamy_-_photograph_c.1889.jp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://en.wikipedia.org/wiki/File:WmHTaft.jpg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Jacob_Riis_2.jpg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c/c3/Bandit's_Roost_by_Jacob_Riis.j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Progressive 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1890-1920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4343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Cartoon showing TR walking the beat in New York City as Police Commissioner with Jacob Riis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://upload.wikimedia.org/wikipedia/commons/e/ea/Tr_-_nyc_police_commissioner_1894_-_jacob_riis_bio_-_the_making_of_an_american_-_illustration_named_one_was_sitting_asleep_on_a_buttertub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11555"/>
            <a:ext cx="4191000" cy="584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 Steffens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1904: </a:t>
            </a:r>
            <a:r>
              <a:rPr lang="en-US" i="1" dirty="0" smtClean="0"/>
              <a:t>The Shame of the Cities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Exposed political corruption in St. Louis &amp; other cities</a:t>
            </a:r>
            <a:endParaRPr lang="en-US" i="1" dirty="0"/>
          </a:p>
        </p:txBody>
      </p:sp>
      <p:pic>
        <p:nvPicPr>
          <p:cNvPr id="4098" name="Picture 2" descr="Lincoln Steffens">
            <a:hlinkClick r:id="rId2" tooltip="Lincoln Steffen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8998"/>
            <a:ext cx="2209800" cy="34290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Ida Tarbell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1904: </a:t>
            </a:r>
            <a:r>
              <a:rPr lang="en-US" i="1" dirty="0" smtClean="0"/>
              <a:t>The History of the Standard Oil Company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Exposed the corrupt business practices of the Standard Oil Company &amp; John D. Rockefeller</a:t>
            </a:r>
            <a:endParaRPr lang="en-US" dirty="0"/>
          </a:p>
        </p:txBody>
      </p:sp>
      <p:pic>
        <p:nvPicPr>
          <p:cNvPr id="3074" name="Picture 2" descr="Ida M Tarbell">
            <a:hlinkClick r:id="rId2" tooltip="Ida M Tarbell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503005"/>
            <a:ext cx="2590800" cy="33549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Upton Sinclair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1906: </a:t>
            </a:r>
            <a:r>
              <a:rPr lang="en-US" i="1" dirty="0" smtClean="0"/>
              <a:t>The Jungle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Exposed the violent accidents, horrible illnesses, and painful deaths of workers in the meatpacking industry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Also exposed the sickening way meat found its way to the American dinner table</a:t>
            </a:r>
          </a:p>
          <a:p>
            <a:pPr>
              <a:buNone/>
            </a:pPr>
            <a:endParaRPr lang="en-US" i="1" dirty="0" smtClean="0"/>
          </a:p>
          <a:p>
            <a:pPr lvl="1"/>
            <a:r>
              <a:rPr lang="en-US" dirty="0" smtClean="0"/>
              <a:t>Teddy Roosevelt read it and promised reform</a:t>
            </a:r>
            <a:endParaRPr lang="en-US" dirty="0"/>
          </a:p>
        </p:txBody>
      </p:sp>
      <p:pic>
        <p:nvPicPr>
          <p:cNvPr id="3074" name="Picture 2" descr="Upton Sinclair">
            <a:hlinkClick r:id="rId2" tooltip="Upton Sinclair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1981200" cy="2666429"/>
          </a:xfrm>
          <a:prstGeom prst="rect">
            <a:avLst/>
          </a:prstGeom>
          <a:noFill/>
        </p:spPr>
      </p:pic>
      <p:pic>
        <p:nvPicPr>
          <p:cNvPr id="2050" name="Picture 2" descr="http://upload.wikimedia.org/wikipedia/commons/thumb/1/19/President_Theodore_Roosevelt%2C_1904.jpg/100px-President_Theodore_Roosevelt%2C_19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4876801"/>
            <a:ext cx="1500908" cy="1981200"/>
          </a:xfrm>
          <a:prstGeom prst="rect">
            <a:avLst/>
          </a:prstGeom>
          <a:noFill/>
        </p:spPr>
      </p:pic>
      <p:pic>
        <p:nvPicPr>
          <p:cNvPr id="16386" name="Picture 2" descr="TheJungleSinclai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228600"/>
            <a:ext cx="1752843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File:Chicago meat inspection swift co 19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61379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Upton Sinclair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en-US" i="1" dirty="0" smtClean="0"/>
              <a:t>The Jungle </a:t>
            </a:r>
            <a:r>
              <a:rPr lang="en-US" dirty="0" smtClean="0"/>
              <a:t>was the inspiration for reforms such as: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dirty="0" smtClean="0"/>
              <a:t>Pure Food and Drug Act </a:t>
            </a:r>
          </a:p>
          <a:p>
            <a:pPr lvl="2"/>
            <a:r>
              <a:rPr lang="en-US" b="1" dirty="0" smtClean="0"/>
              <a:t>Set up the FDA or Food and Drug Administration</a:t>
            </a:r>
          </a:p>
          <a:p>
            <a:pPr lvl="1"/>
            <a:r>
              <a:rPr lang="en-US" b="1" dirty="0" smtClean="0"/>
              <a:t>Meat Inspection Act</a:t>
            </a:r>
          </a:p>
          <a:p>
            <a:pPr lvl="2"/>
            <a:r>
              <a:rPr lang="en-US" b="1" dirty="0" smtClean="0"/>
              <a:t>Set up the USDA or United States Dept. of Agriculture</a:t>
            </a:r>
          </a:p>
          <a:p>
            <a:pPr lvl="1">
              <a:buNone/>
            </a:pPr>
            <a:endParaRPr lang="en-US" b="1" dirty="0" smtClean="0"/>
          </a:p>
          <a:p>
            <a:pPr lvl="1"/>
            <a:r>
              <a:rPr lang="en-US" sz="2800" u="sng" dirty="0" smtClean="0"/>
              <a:t>These laws required:</a:t>
            </a:r>
          </a:p>
          <a:p>
            <a:pPr lvl="2"/>
            <a:r>
              <a:rPr lang="en-US" sz="2800" dirty="0" smtClean="0"/>
              <a:t> the accurate labeling of ingredients</a:t>
            </a:r>
          </a:p>
          <a:p>
            <a:pPr lvl="2"/>
            <a:r>
              <a:rPr lang="en-US" sz="2800" dirty="0" smtClean="0"/>
              <a:t> strict sanitary conditions</a:t>
            </a:r>
          </a:p>
          <a:p>
            <a:pPr lvl="2"/>
            <a:r>
              <a:rPr lang="en-US" sz="2800" dirty="0" smtClean="0"/>
              <a:t>a rating system for meats</a:t>
            </a:r>
            <a:endParaRPr lang="en-US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Others: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r>
              <a:rPr lang="en-US" b="1" dirty="0" smtClean="0"/>
              <a:t>Nellie Bly </a:t>
            </a:r>
            <a:r>
              <a:rPr lang="en-US" dirty="0" smtClean="0"/>
              <a:t>in 1890 published </a:t>
            </a:r>
            <a:r>
              <a:rPr lang="en-US" i="1" dirty="0" smtClean="0"/>
              <a:t>Ten Days in a Mad House </a:t>
            </a:r>
            <a:r>
              <a:rPr lang="en-US" dirty="0" smtClean="0"/>
              <a:t>exposing the horrible treatment of the mentally ill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Sometimes considered the original muckraker</a:t>
            </a:r>
          </a:p>
          <a:p>
            <a:endParaRPr lang="en-US" b="1" i="1" dirty="0" smtClean="0"/>
          </a:p>
          <a:p>
            <a:r>
              <a:rPr lang="en-US" b="1" dirty="0" smtClean="0"/>
              <a:t>David Graham Phillips</a:t>
            </a:r>
            <a:r>
              <a:rPr lang="en-US" dirty="0" smtClean="0"/>
              <a:t>' </a:t>
            </a:r>
            <a:r>
              <a:rPr lang="en-US" i="1" dirty="0" smtClean="0"/>
              <a:t>Cosmopolitan</a:t>
            </a:r>
            <a:r>
              <a:rPr lang="en-US" dirty="0" smtClean="0"/>
              <a:t> article, "The Treason of the Senate," a bitter indictment of political corruption, provoked President Roosevelt's wrath, but created momentum that would to the adoption of the </a:t>
            </a:r>
            <a:r>
              <a:rPr lang="en-US" dirty="0" smtClean="0">
                <a:hlinkClick r:id="rId2" action="ppaction://hlinkfile"/>
              </a:rPr>
              <a:t>17th Amendment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Ray </a:t>
            </a:r>
            <a:r>
              <a:rPr lang="en-US" b="1" dirty="0" err="1" smtClean="0"/>
              <a:t>Stannard</a:t>
            </a:r>
            <a:r>
              <a:rPr lang="en-US" b="1" dirty="0" smtClean="0"/>
              <a:t> Baker</a:t>
            </a:r>
            <a:r>
              <a:rPr lang="en-US" dirty="0" smtClean="0"/>
              <a:t> examined the sad state of race relations in America in </a:t>
            </a:r>
            <a:r>
              <a:rPr lang="en-US" i="1" dirty="0" smtClean="0"/>
              <a:t>Following the Color Line</a:t>
            </a:r>
            <a:r>
              <a:rPr lang="en-US" dirty="0" smtClean="0"/>
              <a:t> (1908)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Nellie 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upload.wikimedia.org/wikipedia/commons/thumb/5/52/Nellie_Bly_2.jpg/220px-Nellie_Bly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67268"/>
            <a:ext cx="4724400" cy="56478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59352"/>
          </a:xfrm>
        </p:spPr>
        <p:txBody>
          <a:bodyPr/>
          <a:lstStyle/>
          <a:p>
            <a:r>
              <a:rPr lang="en-US" dirty="0" smtClean="0"/>
              <a:t>David Graham Phillips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066800"/>
            <a:ext cx="4041775" cy="654843"/>
          </a:xfrm>
        </p:spPr>
        <p:txBody>
          <a:bodyPr/>
          <a:lstStyle/>
          <a:p>
            <a:r>
              <a:rPr lang="en-US" dirty="0" smtClean="0"/>
              <a:t>Ray </a:t>
            </a:r>
            <a:r>
              <a:rPr lang="en-US" dirty="0" err="1" smtClean="0"/>
              <a:t>Stannard</a:t>
            </a:r>
            <a:r>
              <a:rPr lang="en-US" dirty="0" smtClean="0"/>
              <a:t> Baker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7/70/David_Graham_Phillips.jpg/220px-David_Graham_Phillip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1752600"/>
            <a:ext cx="3694697" cy="5105401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upload.wikimedia.org/wikipedia/commons/thumb/1/10/Ray_Stannard_Baker.jpg/220px-Ray_Stannard_Bak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9" y="1752600"/>
            <a:ext cx="3694697" cy="51054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Rose to new levels of civic activism in the Progressive Era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National Consumer’s League (NCL)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Founded to investigate conditions in which goods were made &amp; sold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Women played a vital role in helping to investigate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Goals = Factory inspection laws &amp; minimum wage laws </a:t>
            </a:r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Grew out of earlier reform groups </a:t>
            </a:r>
          </a:p>
          <a:p>
            <a:pPr lvl="1"/>
            <a:r>
              <a:rPr lang="en-US" dirty="0" smtClean="0"/>
              <a:t> Populists, </a:t>
            </a:r>
            <a:r>
              <a:rPr lang="en-US" dirty="0" err="1" smtClean="0"/>
              <a:t>nativists</a:t>
            </a:r>
            <a:r>
              <a:rPr lang="en-US" dirty="0" smtClean="0"/>
              <a:t>, purity crusades, social gospel, etc.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Reacting to:</a:t>
            </a:r>
          </a:p>
          <a:p>
            <a:pPr lvl="1"/>
            <a:r>
              <a:rPr lang="en-US" dirty="0" smtClean="0"/>
              <a:t>Rapid industrialization</a:t>
            </a:r>
          </a:p>
          <a:p>
            <a:pPr lvl="1"/>
            <a:r>
              <a:rPr lang="en-US" dirty="0" smtClean="0"/>
              <a:t>Immigration</a:t>
            </a:r>
          </a:p>
          <a:p>
            <a:pPr lvl="1"/>
            <a:r>
              <a:rPr lang="en-US" dirty="0" smtClean="0"/>
              <a:t>Urbanization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/>
              <a:t>Hull 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389120"/>
          </a:xfrm>
        </p:spPr>
        <p:txBody>
          <a:bodyPr/>
          <a:lstStyle/>
          <a:p>
            <a:r>
              <a:rPr lang="en-US" dirty="0" smtClean="0"/>
              <a:t>Founded in 1889 by Jane Addams &amp; Ellen Gates Starr in Chicago, Illinois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settlement house</a:t>
            </a:r>
            <a:r>
              <a:rPr lang="en-US" dirty="0" smtClean="0"/>
              <a:t>, it was intended to provide social &amp; educational opportunities to immigrants &amp; other poor in society</a:t>
            </a:r>
          </a:p>
        </p:txBody>
      </p:sp>
      <p:pic>
        <p:nvPicPr>
          <p:cNvPr id="3074" name="Picture 2" descr="http://upload.wikimedia.org/wikipedia/commons/thumb/5/56/Jane_Addams_profile.jpg/220px-Jane_Addams_prof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9" y="3276601"/>
            <a:ext cx="2617635" cy="358140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thumb/0/05/Ellen_Gates_Starr.jpg/220px-Ellen_Gates_Star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333" y="3352800"/>
            <a:ext cx="2744285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://rpmedia.ask.com:80/ts?u=/wikipedia/commons/thumb/1/14/Hullhouse.jpg/180px-Hull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3810000" cy="5609169"/>
          </a:xfrm>
          <a:prstGeom prst="rect">
            <a:avLst/>
          </a:prstGeom>
          <a:noFill/>
        </p:spPr>
      </p:pic>
      <p:pic>
        <p:nvPicPr>
          <p:cNvPr id="2050" name="Picture 2" descr="http://rpmedia.ask.com:80/ts?u=/wikipedia/commons/thumb/2/26/Hull_House_2.JPG/250px-Hull_House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65202"/>
            <a:ext cx="4419600" cy="3111398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thumb/5/5c/Jane_Addams_in_a_car.jpg/250px-Jane_Addams_in_a_ca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261360"/>
            <a:ext cx="4495800" cy="3596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Florence Kelley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/>
              <a:t>Joined Hull House in 1891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She was recommended by Jane Addams to investigate local labor conditions in Chicago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Successfully saw child labor laws, limited working hour laws for women, &amp; other laws regulating the conditions in factories passed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When the district attorney refused to prosecute companies who broke the laws, she earned a law degree to be able to prosecute them herself</a:t>
            </a:r>
            <a:endParaRPr lang="en-US" dirty="0"/>
          </a:p>
        </p:txBody>
      </p:sp>
      <p:pic>
        <p:nvPicPr>
          <p:cNvPr id="5122" name="Picture 2" descr="http://upload.wikimedia.org/wikipedia/commons/c/cb/FlorenceKell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1600200" cy="217538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Jones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1867: Her family dies in a yellow fever epidemic in Tennessee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She rebuilt her life, establishing a successful dressmaking business in Chicago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1871: she lost everything in the Great Chicago Fire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Mother Jones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389120"/>
          </a:xfrm>
        </p:spPr>
        <p:txBody>
          <a:bodyPr/>
          <a:lstStyle/>
          <a:p>
            <a:r>
              <a:rPr lang="en-US" dirty="0" smtClean="0"/>
              <a:t>Worked with the Knights of Labor &amp; other unions to improve workplace conditions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1905: she helped to found the Industrial Workers of the World (IWW)</a:t>
            </a:r>
            <a:endParaRPr lang="en-US" dirty="0"/>
          </a:p>
        </p:txBody>
      </p:sp>
      <p:pic>
        <p:nvPicPr>
          <p:cNvPr id="3074" name="Picture 2" descr="http://upload.wikimedia.org/wikipedia/commons/thumb/d/da/Mother_Jones_1902-11-04.jpg/180px-Mother_Jones_1902-11-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437" y="2856230"/>
            <a:ext cx="2707963" cy="4001770"/>
          </a:xfrm>
          <a:prstGeom prst="rect">
            <a:avLst/>
          </a:prstGeom>
          <a:noFill/>
        </p:spPr>
      </p:pic>
      <p:pic>
        <p:nvPicPr>
          <p:cNvPr id="4" name="Picture 2" descr="Label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0"/>
            <a:ext cx="2819400" cy="27066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 to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resented the increased involvement in their lives that many reforms would / did bring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Most families needed the income their children provided to live, and Progressives wanted to get rid of child labor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Many thought Progressives were insensitive to the poor</a:t>
            </a:r>
            <a:endParaRPr 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Progressives believed that the government ought to increase its responsibility for the welfare, or well-being, of its people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They sought the passage of social welfare programs to ensure a minimum standard of living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Unemployment benefits, accident &amp; health insurance, &amp; social security system for disabled &amp; elderly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4000" b="1" dirty="0">
                <a:latin typeface="+mn-lt"/>
              </a:rPr>
              <a:t>Municipal Reforms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2400" dirty="0" smtClean="0"/>
              <a:t>Worked for home-rule, a system that gave cities a degree of self-rule so that they could escape the domination of state governments controlled by political machines or business or rural interests.</a:t>
            </a:r>
          </a:p>
          <a:p>
            <a:pPr marL="274320" lvl="2" indent="-274320">
              <a:buClr>
                <a:schemeClr val="accent3"/>
              </a:buClr>
              <a:buSzPct val="95000"/>
              <a:buNone/>
            </a:pPr>
            <a:endParaRPr lang="en-US" sz="2000" dirty="0" smtClean="0"/>
          </a:p>
          <a:p>
            <a:pPr lvl="2"/>
            <a:r>
              <a:rPr lang="en-US" sz="2400" b="1" dirty="0" smtClean="0"/>
              <a:t>Most political machines and bosses survived attacks on them. 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sz="2400" dirty="0" smtClean="0"/>
              <a:t>In some cities, however, voter support for reforms prompted machine politicians to work with reformers. Together they improved city services, established public health programs and workplace reforms, and enforced tenement codes.</a:t>
            </a: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800" dirty="0" smtClean="0"/>
              <a:t>Reformers made efforts to regulate or dislodge monopolies that provided city utilities such as water, gas, and electricity. </a:t>
            </a:r>
          </a:p>
          <a:p>
            <a:pPr lvl="2">
              <a:buNone/>
            </a:pPr>
            <a:endParaRPr lang="en-US" sz="2800" dirty="0" smtClean="0"/>
          </a:p>
          <a:p>
            <a:pPr lvl="3"/>
            <a:r>
              <a:rPr lang="en-US" sz="2700" dirty="0" smtClean="0"/>
              <a:t>By 1915, two out of three cities had some city-owned utilities.</a:t>
            </a:r>
          </a:p>
          <a:p>
            <a:pPr lvl="2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City-supported welfare services were supported by many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sz="2400" dirty="0" smtClean="0"/>
              <a:t>Examples include public baths, parks, work relief programs, playgrounds, free kindergartens, and lodging houses for the homeless.</a:t>
            </a:r>
          </a:p>
          <a:p>
            <a:pPr lvl="3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In many peoples’ view, all people could become good citizens if the social conditions were good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en-US" sz="3200" dirty="0">
                <a:latin typeface="+mn-lt"/>
              </a:rPr>
              <a:t>Catastrophes such as the </a:t>
            </a:r>
            <a:r>
              <a:rPr lang="en-US" sz="3200" b="1" dirty="0">
                <a:latin typeface="+mn-lt"/>
              </a:rPr>
              <a:t>Triangle Shirtwaist Fire</a:t>
            </a:r>
            <a:r>
              <a:rPr lang="en-US" sz="3200" dirty="0">
                <a:latin typeface="+mn-lt"/>
              </a:rPr>
              <a:t> also helped to bring about reforms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5562600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en-US" sz="2400" dirty="0" smtClean="0"/>
              <a:t>146 workers died in the fire that broke out in 1911 in New York City</a:t>
            </a:r>
          </a:p>
          <a:p>
            <a:pPr lvl="3"/>
            <a:endParaRPr lang="en-US" sz="2400" dirty="0" smtClean="0"/>
          </a:p>
          <a:p>
            <a:pPr lvl="3"/>
            <a:r>
              <a:rPr lang="en-US" sz="2400" dirty="0" smtClean="0"/>
              <a:t>The exits were locked; those that were unlocked led to the roof where people jumped into firemen’s nets that broke (the ladders were not long enough to reach the top of the building). </a:t>
            </a:r>
          </a:p>
          <a:p>
            <a:pPr lvl="4"/>
            <a:r>
              <a:rPr lang="en-US" sz="2400" dirty="0" smtClean="0"/>
              <a:t>Those that managed to get to a rusted fire escape plunged to their deaths as it broke</a:t>
            </a:r>
          </a:p>
          <a:p>
            <a:pPr lvl="4">
              <a:buNone/>
            </a:pPr>
            <a:endParaRPr lang="en-US" sz="2400" dirty="0" smtClean="0"/>
          </a:p>
          <a:p>
            <a:pPr lvl="2"/>
            <a:r>
              <a:rPr lang="en-US" sz="2500" b="1" dirty="0" smtClean="0"/>
              <a:t>Reforms that resulted:</a:t>
            </a:r>
          </a:p>
          <a:p>
            <a:pPr lvl="3"/>
            <a:endParaRPr lang="en-US" sz="2400" dirty="0" smtClean="0"/>
          </a:p>
          <a:p>
            <a:pPr lvl="3"/>
            <a:r>
              <a:rPr lang="en-US" sz="2400" dirty="0" smtClean="0"/>
              <a:t>fire inspectors, mandatory fire drills, unlocked &amp; fireproofed exits, and automatic sprinklers in buildings more than seven stories high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was not a single, organized movement</a:t>
            </a:r>
          </a:p>
          <a:p>
            <a:pPr>
              <a:buNone/>
            </a:pPr>
            <a:endParaRPr lang="en-US" sz="2800" dirty="0" smtClean="0"/>
          </a:p>
          <a:p>
            <a:pPr lvl="1"/>
            <a:r>
              <a:rPr lang="en-US" sz="2800" u="sng" dirty="0" smtClean="0"/>
              <a:t>Four main categories of reformers</a:t>
            </a:r>
          </a:p>
          <a:p>
            <a:pPr lvl="2"/>
            <a:r>
              <a:rPr lang="en-US" sz="2800" dirty="0" smtClean="0"/>
              <a:t>Social</a:t>
            </a:r>
          </a:p>
          <a:p>
            <a:pPr lvl="2"/>
            <a:r>
              <a:rPr lang="en-US" sz="2800" dirty="0" smtClean="0"/>
              <a:t>Moral </a:t>
            </a:r>
          </a:p>
          <a:p>
            <a:pPr lvl="2"/>
            <a:r>
              <a:rPr lang="en-US" sz="2800" dirty="0" smtClean="0"/>
              <a:t>Economic</a:t>
            </a:r>
          </a:p>
          <a:p>
            <a:pPr lvl="2"/>
            <a:r>
              <a:rPr lang="en-US" sz="2800" dirty="0" smtClean="0"/>
              <a:t>Political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Not all groups agreed on what should be accomplished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equalvisibilityeverywhere.org/wp-content/uploads/2011/03/Triangle-Shirtwaist-F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8364"/>
            <a:ext cx="5181600" cy="6759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thehistoryblog.com/wp-content/uploads/2011/03/police-officer-with-bodies-of-Triangle-fire-victims-at-feet-looking-up-at-workers-poised-to-jump-from-the-upper-floors-of-the-burning-Asch-Buil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48375" cy="4600576"/>
          </a:xfrm>
          <a:prstGeom prst="rect">
            <a:avLst/>
          </a:prstGeom>
          <a:noFill/>
        </p:spPr>
      </p:pic>
      <p:pic>
        <p:nvPicPr>
          <p:cNvPr id="5" name="Content Placeholder 4" descr="http://z.about.com/f/wiki/e/commons/thumb/e/ee/Triangle_Factory_fire_003.jpg/200px-Triangle_Factory_fire_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886200"/>
            <a:ext cx="3884706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4400" b="1" dirty="0">
                <a:latin typeface="+mn-lt"/>
              </a:rPr>
              <a:t>State Reforms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0" y="609600"/>
            <a:ext cx="9906000" cy="6248400"/>
          </a:xfrm>
        </p:spPr>
        <p:txBody>
          <a:bodyPr>
            <a:noAutofit/>
          </a:bodyPr>
          <a:lstStyle/>
          <a:p>
            <a:pPr lvl="2"/>
            <a:r>
              <a:rPr lang="en-US" sz="2800" dirty="0" smtClean="0"/>
              <a:t>One major trend =  shift of power towards the voters. People had more direct say in government</a:t>
            </a:r>
          </a:p>
          <a:p>
            <a:pPr lvl="2">
              <a:buNone/>
            </a:pPr>
            <a:endParaRPr lang="en-US" sz="2800" dirty="0" smtClean="0"/>
          </a:p>
          <a:p>
            <a:pPr lvl="3"/>
            <a:r>
              <a:rPr lang="en-US" sz="2800" b="1" u="sng" dirty="0" smtClean="0"/>
              <a:t>Direct primary</a:t>
            </a:r>
            <a:r>
              <a:rPr lang="en-US" sz="2800" dirty="0" smtClean="0"/>
              <a:t>:     an election in which citizens vote to select nominees for upcoming elections instead of the nominees being picked by party leaders in shady “back room” deals.</a:t>
            </a:r>
          </a:p>
          <a:p>
            <a:pPr lvl="3">
              <a:buNone/>
            </a:pPr>
            <a:endParaRPr lang="en-US" sz="2800" dirty="0" smtClean="0"/>
          </a:p>
          <a:p>
            <a:pPr lvl="3"/>
            <a:r>
              <a:rPr lang="en-US" sz="2800" b="1" u="sng" dirty="0" smtClean="0"/>
              <a:t>Initiative</a:t>
            </a:r>
            <a:r>
              <a:rPr lang="en-US" sz="2800" dirty="0" smtClean="0"/>
              <a:t>:      Citizens can propose a new law directly on the ballot in the next election by collecting voters’ signatures on a petition.</a:t>
            </a:r>
          </a:p>
          <a:p>
            <a:pPr lvl="3">
              <a:buNone/>
            </a:pPr>
            <a:endParaRPr lang="en-US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3"/>
            <a:r>
              <a:rPr lang="en-US" sz="2800" b="1" u="sng" dirty="0" smtClean="0"/>
              <a:t>Referendum</a:t>
            </a:r>
            <a:r>
              <a:rPr lang="en-US" sz="2800" dirty="0" smtClean="0"/>
              <a:t>:     Allows citizens to approve or reject a law passed by the legislature. This if found on the ballot at election time.</a:t>
            </a:r>
          </a:p>
          <a:p>
            <a:pPr lvl="3">
              <a:buNone/>
            </a:pPr>
            <a:endParaRPr lang="en-US" sz="2800" dirty="0" smtClean="0"/>
          </a:p>
          <a:p>
            <a:pPr lvl="3"/>
            <a:r>
              <a:rPr lang="en-US" sz="2800" b="1" u="sng" dirty="0" smtClean="0"/>
              <a:t>Recall</a:t>
            </a:r>
            <a:r>
              <a:rPr lang="en-US" sz="2800" dirty="0" smtClean="0"/>
              <a:t>:     Allows citizens to remove public officials from office before the next election.</a:t>
            </a:r>
          </a:p>
          <a:p>
            <a:pPr lvl="3">
              <a:buNone/>
            </a:pPr>
            <a:endParaRPr lang="en-US" sz="2800" dirty="0" smtClean="0"/>
          </a:p>
          <a:p>
            <a:pPr lvl="3"/>
            <a:r>
              <a:rPr lang="en-US" sz="2800" b="1" u="sng" dirty="0" smtClean="0"/>
              <a:t>17</a:t>
            </a:r>
            <a:r>
              <a:rPr lang="en-US" sz="2800" b="1" u="sng" baseline="30000" dirty="0" smtClean="0"/>
              <a:t>th</a:t>
            </a:r>
            <a:r>
              <a:rPr lang="en-US" sz="2800" b="1" u="sng" dirty="0" smtClean="0"/>
              <a:t> Amendment</a:t>
            </a:r>
            <a:r>
              <a:rPr lang="en-US" sz="2800" dirty="0" smtClean="0"/>
              <a:t>:     Required the direct election of senators instead of them being chosen by state legislatures (1913).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+mn-lt"/>
              </a:rPr>
              <a:t>Pass Christian, Mississippi</a:t>
            </a:r>
            <a:endParaRPr lang="en-US" sz="1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8229600" cy="5181600"/>
          </a:xfrm>
        </p:spPr>
        <p:txBody>
          <a:bodyPr/>
          <a:lstStyle/>
          <a:p>
            <a:pPr lvl="8">
              <a:buNone/>
            </a:pPr>
            <a:endParaRPr lang="en-US" sz="2800" dirty="0" smtClean="0"/>
          </a:p>
          <a:p>
            <a:pPr lvl="8">
              <a:buNone/>
            </a:pPr>
            <a:endParaRPr lang="en-US" sz="2100" dirty="0" smtClean="0"/>
          </a:p>
          <a:p>
            <a:pPr lvl="2"/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Minimum wage laws, child labor laws, and laws that set maximum hours were successfully passed in some states, but there also were some difficulties in keeping them.</a:t>
            </a:r>
          </a:p>
          <a:p>
            <a:pPr lvl="2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7106" name="Picture 2" descr="http://www.lewishinephotographs.com/sites/default/files/imagecache/newpreview/0087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6324600" cy="451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 State Building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 descr="http://thedailymind.com/wp-content/uploads/2008/04/lewis_hine_phot_nyc_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6172200" cy="4651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Lewis 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6322" name="Picture 2" descr="http://www.museumsyndicate.com/images/artists/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00" y="1905000"/>
            <a:ext cx="3359999" cy="4267200"/>
          </a:xfrm>
          <a:prstGeom prst="rect">
            <a:avLst/>
          </a:prstGeom>
          <a:noFill/>
        </p:spPr>
      </p:pic>
      <p:pic>
        <p:nvPicPr>
          <p:cNvPr id="56324" name="Picture 4" descr="http://www1.assumption.edu/users/McClymer/hine/HIne_03-0258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"/>
            <a:ext cx="41052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8370" name="Picture 2" descr="http://peoplesforeignexchange.files.wordpress.com/2010/01/lewis-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24260" cy="3657600"/>
          </a:xfrm>
          <a:prstGeom prst="rect">
            <a:avLst/>
          </a:prstGeom>
          <a:noFill/>
        </p:spPr>
      </p:pic>
      <p:pic>
        <p:nvPicPr>
          <p:cNvPr id="58372" name="Picture 4" descr="http://www.ibiblio.org/sohp/laf/childlab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57374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http://www.escapeintolife.com/wp-content/uploads/2010/01/lewis-hine-coal-miners-0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1" y="-1"/>
            <a:ext cx="5334000" cy="3744291"/>
          </a:xfrm>
          <a:prstGeom prst="rect">
            <a:avLst/>
          </a:prstGeom>
          <a:noFill/>
        </p:spPr>
      </p:pic>
      <p:pic>
        <p:nvPicPr>
          <p:cNvPr id="59396" name="Picture 4" descr="http://t0.gstatic.com/images?q=tbn:ANd9GcSfPS71kWNeVK_siLhltWPNQuBeV-khQHKrngjYYceT-LOa_f2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1333"/>
            <a:ext cx="5638800" cy="354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Federal Reforms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229600" cy="4953000"/>
          </a:xfrm>
        </p:spPr>
        <p:txBody>
          <a:bodyPr/>
          <a:lstStyle/>
          <a:p>
            <a:pPr lvl="2"/>
            <a:r>
              <a:rPr lang="en-US" sz="2400" dirty="0" smtClean="0"/>
              <a:t>Beginning in 1901, the White House became a powerful voice for change</a:t>
            </a:r>
          </a:p>
          <a:p>
            <a:pPr lvl="2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Teddy Roosevelt was the first president to use the position as a “bully pulpit.” This is an ideal platform from which to guide or rally the American public to support moral, worthy causes. </a:t>
            </a:r>
          </a:p>
          <a:p>
            <a:pPr lvl="3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In this, he created the modern presidency in which the chief executive is a strong political force.</a:t>
            </a:r>
          </a:p>
          <a:p>
            <a:endParaRPr lang="en-US" dirty="0"/>
          </a:p>
        </p:txBody>
      </p:sp>
      <p:pic>
        <p:nvPicPr>
          <p:cNvPr id="46082" name="Picture 2" descr="http://t3.gstatic.com/images?q=tbn:ANd9GcRqfYGxVGfgiX_19zJxjTtZ95NO8n633_wc0TyO3xMwQjXfk5MD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260" y="228600"/>
            <a:ext cx="431074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Most held in common four basic beliefs: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562600"/>
          </a:xfrm>
        </p:spPr>
        <p:txBody>
          <a:bodyPr/>
          <a:lstStyle/>
          <a:p>
            <a:pPr marL="514350" indent="-514350">
              <a:buNone/>
            </a:pPr>
            <a:r>
              <a:rPr lang="en-US" sz="3200" dirty="0" smtClean="0"/>
              <a:t>1. </a:t>
            </a:r>
            <a:r>
              <a:rPr lang="en-US" dirty="0" smtClean="0"/>
              <a:t>Government should be more accountable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sz="3600" dirty="0" smtClean="0"/>
              <a:t>2. </a:t>
            </a:r>
            <a:r>
              <a:rPr lang="en-US" dirty="0" smtClean="0"/>
              <a:t>Government should curb the power of wealthy businesses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3. Government should be given expanded powers to be more active in improving peoples’ lives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 Government should become more efficient &amp; less corrupt</a:t>
            </a:r>
            <a:endParaRPr lang="en-U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ttp://www.theodoreroosevelt.org/graph%20harv%20col/HC2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5029200" cy="6447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4800" b="1" dirty="0">
                <a:latin typeface="+mn-lt"/>
              </a:rPr>
              <a:t>Square Deal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1143000"/>
            <a:ext cx="9220200" cy="5486400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en-US" sz="2400" dirty="0" smtClean="0"/>
              <a:t>1902, the </a:t>
            </a:r>
            <a:r>
              <a:rPr lang="en-US" sz="2400" b="1" dirty="0" smtClean="0"/>
              <a:t>United Mine Workers </a:t>
            </a:r>
            <a:r>
              <a:rPr lang="en-US" sz="2400" dirty="0" smtClean="0"/>
              <a:t>called a strike to protest low wages</a:t>
            </a:r>
          </a:p>
          <a:p>
            <a:pPr lvl="3"/>
            <a:endParaRPr lang="en-US" sz="2400" dirty="0" smtClean="0"/>
          </a:p>
          <a:p>
            <a:pPr lvl="4"/>
            <a:r>
              <a:rPr lang="en-US" sz="2400" dirty="0" smtClean="0"/>
              <a:t>Winter approached and the union and owners were not close to a deal</a:t>
            </a:r>
          </a:p>
          <a:p>
            <a:pPr lvl="4"/>
            <a:endParaRPr lang="en-US" sz="2400" dirty="0" smtClean="0"/>
          </a:p>
          <a:p>
            <a:pPr lvl="4"/>
            <a:r>
              <a:rPr lang="en-US" sz="2400" dirty="0" smtClean="0"/>
              <a:t>TR decided to act because without a solution, the nation would be facing  shortage of an important source of heating fuel</a:t>
            </a:r>
          </a:p>
          <a:p>
            <a:pPr lvl="4">
              <a:buNone/>
            </a:pPr>
            <a:endParaRPr lang="en-US" sz="2400" dirty="0" smtClean="0"/>
          </a:p>
          <a:p>
            <a:pPr lvl="5"/>
            <a:r>
              <a:rPr lang="en-US" sz="2400" dirty="0" smtClean="0"/>
              <a:t>He insisted that each side submit to </a:t>
            </a:r>
            <a:r>
              <a:rPr lang="en-US" sz="2400" b="1" dirty="0" smtClean="0"/>
              <a:t>arbitration</a:t>
            </a:r>
            <a:r>
              <a:rPr lang="en-US" sz="2400" dirty="0" smtClean="0"/>
              <a:t>, or where an impartial third party decides on a legally binding solution.</a:t>
            </a:r>
          </a:p>
          <a:p>
            <a:pPr lvl="5">
              <a:buNone/>
            </a:pPr>
            <a:endParaRPr lang="en-US" sz="2400" dirty="0" smtClean="0"/>
          </a:p>
          <a:p>
            <a:pPr lvl="6"/>
            <a:r>
              <a:rPr lang="en-US" sz="2400" b="1" dirty="0" smtClean="0"/>
              <a:t>He threatened to use the army to seize and operate the mines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pPr lvl="5"/>
            <a:r>
              <a:rPr lang="en-US" sz="2400" dirty="0" smtClean="0"/>
              <a:t>1903, the arbitrators decided to give the  miners a 10% raise and reduce the workday from 10 hours to 9</a:t>
            </a:r>
          </a:p>
          <a:p>
            <a:pPr lvl="5">
              <a:buNone/>
            </a:pPr>
            <a:endParaRPr lang="en-US" sz="2400" dirty="0" smtClean="0"/>
          </a:p>
          <a:p>
            <a:pPr lvl="6"/>
            <a:r>
              <a:rPr lang="en-US" sz="2400" dirty="0" smtClean="0"/>
              <a:t>The arbitrators did not officially recognize the union</a:t>
            </a:r>
          </a:p>
          <a:p>
            <a:pPr lvl="6">
              <a:buNone/>
            </a:pPr>
            <a:endParaRPr lang="en-US" sz="2400" dirty="0" smtClean="0"/>
          </a:p>
          <a:p>
            <a:pPr lvl="5"/>
            <a:r>
              <a:rPr lang="en-US" sz="2400" b="1" dirty="0" smtClean="0"/>
              <a:t>When Roosevelt called this a “square deal” for both sides in the coal strike, the phrase became a slogan of his presidency.</a:t>
            </a:r>
          </a:p>
          <a:p>
            <a:endParaRPr lang="en-US" sz="2400" dirty="0"/>
          </a:p>
        </p:txBody>
      </p:sp>
      <p:sp>
        <p:nvSpPr>
          <p:cNvPr id="44034" name="AutoShape 2" descr="data:image/jpg;base64,/9j/4AAQSkZJRgABAQAAAQABAAD/2wCEAAkGBhQSERUUExQWFRUWGRgZGRgYGBsbGBsXGhsYGBoaGxgaHSYgHB8kGhgYHy8gIycpLSwsFyAxNzAqNSYrLCkBCQoKDgwOGg8PGikcHBwpKSkpKSkpKSkpKSkpKSkpKSwsKSkpKSkpKSkpKSksKSkpLCkpKSkpKSksLCwpKSwpKf/AABEIAN4A4wMBIgACEQEDEQH/xAAcAAABBQEBAQAAAAAAAAAAAAACAQMEBQYABwj/xABBEAACAQMCBAQEAwUHAwQDAQABAhEDEiEAMQQiQVEFE2FxBjKBkSNCoRRSscHwBzNicoLR4ZKi8RUkssIWQ9JT/8QAGQEAAwEBAQAAAAAAAAAAAAAAAAEDBAIF/8QAKhEAAgIBBAEEAgEFAQAAAAAAAAECEQMEEiExQRMUMlEicZEzQlJhcgX/2gAMAwEAAhEDEQA/APMPLEAnDEAWKTBFkAE9IIBI/wAW8bSKr5AYmnztPOfmVkvIG0YmW3M9tM09gBzSHN0iPkUPjMQDHafbS1DbIYkw5IETHNiB1ypk/wCHQIbdywgkA2qLpj8nLPoFkGBOPbXVFEwCbRENIPKX7/5hsB111SrIbzDK7CBJmwZyZkDA998zp5qBDEE8hIgBZBN+RMZtmcDQA03MVDc7zi0C2bTyyNwCRjbmPfXVTCEMyxzAEzJhAJMddx9ddRrEAWDBDS0kH5IY+oOB62+uiq1FF3lgtuJknlLU1RQrCfynsTPoNACCqeYAiLanNcZEhQ2TMzBjvOdDCkm43ht2EGJqLbM7Hlb7jpo1LA8pLYIKyDLhwcYMrAUnuR20VOn8toC/J86wWl2a9o6BSu3TTED50AswWCUxbmL35Y+WF39wAOugSlCi3mwMTJutYzO1ogA5Bx9g4YrIKmcqbe0XXYO+J/6tGaxsIBIEHlIyAFkHG2Hbb+OgQtcxhpgSi3KJCFFAM4HURt9dFTMQIAXk5wTfaXJAyY3tme2gLKZKqLSZtB2ucQgmdhI/1aKkVEPN53ZMYYirdnsIuHpoGSGQLTXNzMYXIJKhXDvMxg2oO9jfu6FhZy1CTLnIURC1R1UTJacj92BidDeSEyLAsQwOLUUbd2kxPQn6DTtCjy4Iapk3GRBY04xgWqScbRjQJBtVYi42imSeUCBBTDQM8hIzB2Gm6UqCVzTAboYNtizJzzf/AGP07ChrSKm4MEwFKpKqc5uY9c2DRvS5gxJDkwqX5uJhC3tCwB2nplDCpsCfw45mESrfMajERHY2qFAjm6abVVI3UtCzMmLQzHPdiAJG986Oi8lb2CA2kG4yFDNKkjYMQTAzgHQ1HYAywXAMksMmm1i+wGI6kdtOwYFVQv8AeASMFeYbIQFHUlY69W+79amQCKhGGqJcpmW8sG85mM9gOf2gVrBSYlxDZLAw9nMfXJx3IPQ6AuLWAJqE3DJBtSUCQN5mfsNKwC4qqYNsWWvzDeJAcTsZliO9/oIbLBDK/iDOzZi8BRkGDjaNvpoyTcwBK8391MSQ6eWpzkQFPpGhVCwZhyWyQDBDTUyBPuojr20wF4eqQwIYsZny7yAahfBIzOLTg9RnXUqpJUUyUyoWSvyhhOYjqpJ7g40AIEjpE3A7DzNx6xgD19NOcU0sRVN82gcgFv4jY9mGSRud++gBKLZUC8EBELgCILG2OuQFMT1PbSGAFFQAmV5oOAFP4YAJEkQf9ekSmQsNBpiwxDDLBzBje3m27dddQMWeXaYKkEyM25Y3biRtGAv10ABYRF+VIUiBM3A43gQJPoQNPcKdghU/KBg5awy+BmIC569tIlRRcytzFgVTOxRrydt5Ue5M4Gg4dZjPlwFPzCSlrkgGNzn2GgYyz0RvcpgYztGPrGu1IqeIMuDQViAMxPQdfTb6a7RQAEvyxJUCMCSeUGAY/Nccj2zolpqASpvF4Am4Hmdpz+WIiMnnJ0igEqZCvON7YIp2AZE25b06zpWUmy7kPMYU81tz3Qs9SCf9PbdABcJYgBoCgwSOULzGN8mD029dOOoV55fMEAgE7hmmIMgmLYHcaKmpKsFlH5SzGI+QBBd2ILH2UaFEhnBLCBJIIO10GRj5iBb6nSAReY8zFQRzKGjZBCxHp+saWozEkoLTcZBkAksoZfYFV7ZP003aIUEEtBANoIJIWSIAPLjczMnR8Q8QWKjmkxIwtTqRjMHA7d9MRxjzJmD0JGSC5km0R0I7ZjSI6yhYjIBZQTIUBiVBO09TmAdIqscDlErBnDGGYCTjEjExvnOiqNFm7QD+7l/LltswBaI/XQM5akycrUCxdAjFM2ifYGcdNB2U5aGAxF55FCiMkAgxO1s6WrS5GBMiTEZEBFhjGxyBMYuOrHwvwWtXf8CmzLnnWAFAYCCxIEkqDk9QYxobS5YJWQaNMvbEgysDDZNQSTPWQMfU76RAM2jmVc3Li0BoGDEssGRkQffW18O/syqPaeIqi4RimCTAkxJjudtaThPgThqSyaZeMEsS0QCIjYQCRtrPLUwXXJaOGTPKvMN0AkNyzTugFpp2SMTCgZjf00jqShslBBkTJIN7ZA3JJAn9NezeG+H0KqX0VRhMcqgEH1BAjUDi/FqaM6FKnIbWIpkgHbJG2p+5k+onXoL7PKXqZYICmWaGAMklAVyMxkYjYaK2WN13NA8zlAI8zckntCjPaTA16XW4mhTVKjvNN8AkSNp7en009Q8F4XigRSFJ8AkKBIHQkYOktU/MQeBLyeVGocF/xCSpEQBdDkbAdh1G/wBNCyiwkkssNAkYUpliT1uiP0316Vxv9nSWFVup/wCXYGCJgz376zHinwVWpyaKq4zIEhiLQAo7CQTg76tDPCRxLG0UbU3MkSuGlRBAAWmqrjutoPUkxEnTTDewWG5mysLN8EQRmJUYwJ11dbXIZIqc0chUCWENB6CYB6W6XiXLL+IAolo+bkAdOYGMXCFn0Ptq65JAswwp9VDlZNoqZcTMHfqIj1jXFJJ8wSYA5VwG8zlB9Ss59O2i4aqcCFsJEQDJF5IpiJYg4Mdce+mqBtVWUhhyLliJa4tPpAA6iJ6xpgP0AbhIvVo5YyTdlBByBv8AQiNN+Fm2GS0xacmMm6GJIwFMTjvkaLhzYZDG8AW2yVuuYMBmIK3R3kwMg6ap0wTzE0hahi45Tf0kkyYGkIWmwHMDcY2LCNmvwcjlmN4Jjc6INcpyE5cgdUsmDJzkuLskyR211Fwfy2mEFwAIACkrn1KicHr76EGIvQu/QxJJ8scuJGDH8xpgOF7r8FZu5iAJYIeUmM4JMYgkaAJaUBSTuCByhgoxAxjlz77kacr07Q1xVlUNawGflHOV+iLn94djpLTdCqqpzQLSSAEIjImWIJE9SDiNAEerRecOsQIkAmIHUDSaY4l6RYyCD2EgA9oxtt/vvrtAE4iSBzMDdDXTBCoKpjaYBjqRG+2uqUWkBpclyAbJBZSxiRkzJ/6u2kWo5AaSUUREdMALH+KJz3Mz1FMJywUYxkH8oYyDOYkCPTSGLVXl/EkoRyNbn/8AWLiRvjAGd/XR1weYEC0g4gggC8WxOApW7I3A+jQYQWUXARykmFEKMT1mPtnA1JqODEw7gNK3HBDO55CMTJOe5ECJ0ABTXCLylCpySViIDZOAXgjOcA40NMqFUyW5lwGEg3PGDggQAJIyWMGcOUW5lZZtBAFOZYmFg7QCevvgaCk9yL5a2AGCIB5SW5tpwcesAHbQAFZoBbBUjIkHmZWJboBFxxGNS+E8KqVagp0FLggxyxChQAzbRdgy3cb6mfC/ws/GPycqyPNcjCiByhcAknMdiCds+v8AhXglLhqdtNQBkk/mY9yRudZs2oWPhcsvjxOXLMh4F/ZjTQl6/OTP4akimBjHdtu8e+tQeO8p2SlwxqrRA8y21VSRICr1MZjVd4Z4gWqedWrOhkjyrSEC5AExk9Z76uPB+PSlxNQSpHEEOh6FgCLf1ONZlCU3c+SkpKKqI/w1cnjKbq34NaiSqwBDqZP1xB1F8NKUF46l0ps9QZzDqY/UD76rv2hnV6nDqWHD8Rcq5BNNhzKB7iY0S8DW4luJqpRal5tNKaipgkgrcY6coI+2tG2MTLukx/4E4hKbvTuBFRKZ7AOASV+gnPtoPE65X9rKFbPNIduoYkgGJ2z676teM+HR+EaNtNqbKZjdRF0xkkx176Gt8NlqPFIzi7iHZg1vyg2lQR6EdNdPLG7FtkZfxHwR6b8JQUK7gvUg/K0EMZ9N9bTwTwpaaXGlTSqRDWAYE7XDcGAdVPH+AcV51KtRq0r6dEUzeDBObj13x9tXPg6V7JrhQ+ZCGV3wfrvGoyfHBVd8kL4o8QqU6dNKEedWdUSQCAN2JHXBA+p1D8N8Taqa9GsiirRMMU+UgzDCcjb9RqLxHxDRHHVKlZoXhkKU1jmZ2MMV7HcCe4Oq6sKy03Co37TxxLlVHMlBZO0Yulh7DXSxpxOd7THvEPCaHFJ+WopmCD/AjI1gfHvgqpQUmiPMWDIaS8Td7GM7QcnfXpXCeAU1FKtwpekCLWVgTeowblb5WkbjHbS1q1M1DSuF8Tb1/wDPpqe6WJ/i7RdbZrng8WDC45F0sLSSBddMqBPSRHbXIJ8uOU8mARgC45x3BMycEa9B+Jfg4VJenyVCIkbMJBg/Ub689rU2pm2ohJBW4RaCc2qT2xM9Y9NbMeVZFwQnBxY4/E4ACkBbArC0bXtTmBJyy755Yx06mTcCwNQk0xzbXwbQM7WjrjQmrCqzZWdgi4BQyfSOgjZRtpKfygIBbyySpBHKeYwfUjbMDVSZ1OkDIJBULOFmOUgsYmIaB9dEC0AIgAiB0YfhzMHBBLFgTvgbDQmquRSySJtN0AWjlCnBMgGfQdATonNzkltpJF0ALYoFt43gAbRjGMhABKiTTtMEtEnAIXlBPY7H0J0VWCXLMLiXJFxIYmIIyJIkY9DMxGiFPBVUKtcwEwxZwEkW+0we7DONFXqG635zfUNwieYC/wCXIjMf1IBW8W/O10zOYKgT1wRjXadrCWJFSZ9B9snpt9NLroCQ8ybpvG4ut5hZuMnCz03zoaSXWFiVAMESJCc5JC+5bYfxnTuzKpzMkVRElbwCSCTuUPKe/rqMgwtysx3wsibGIEHfcMfSdcjJFNWZmCko9wOCDLC27rkAScYONC1XDLLB7QJMHlF7AHpzG3rMk9tLWEAhsKCYZV2gqJJBxIEfUdToQ2GmFQwfzYY32/UTMnQBy0oZQTDxAP5VMpJgT8oJH66vPhb4XbjnEi2mpBd1Jizm/DHdmMN6D9a7wnw1+IrJRpy5aRfOwhPMYmTgEnImdo17n8O+AJw9FaaA2qMsd2O5Y+pP8h01l1GbYqXbL4se52+iJSehwa06EeWpBtxyj3bqSf8Anpq4pAETv21F+I/D/NpyokpzAbzG4+o1C4GnVRfMpJNMkxSuEwOoJ2/nrFDGprd5LyybeCX4p4itFVL02ZWkSFkAiMH3/lqr8H8FWtTc1qZCu5KIZBVYEEHBBP8ALWoUYBIg9pmCd87emq/xTxlKIjBeJCAgY/eY/lX/ABfQScavGTS2rszzabtjXAfDlClUV0DK0EfOSGnqQTkj+hq6SNeXeIeKPWqAglmmQRItAzagB5R67nrG2ipfFnEAR5zAf6SfuynWn22SStmP3eNOj08tqt4vxylTDQQxXDQeVT1vbIB/w5YnAGsFW8erVuS93/w3Ez7qkY/TUqh4RXqsnmgimp2BVYHW1dh9hpLTbfkxvVX8FZtfC/Hadccph4koSLh/v7jVgG1gfGPA2dgeHQKIyLx8w2j7d9RH8T42hF7VVAwM3L9Lgw1z7dS+DD3DjxNHo1ThkZgxRCw2JUEj2MTrPcXwtehxT8TTArhlCvT2qqojCH6THX9dZRviyuwM1XP1t/8AgAT9dFwnidWky1V5btgRyMAcyOvvuO+qLTzXZzLVw8Fx8TfGIqJHD3WYD1rW5bvyjaGgHf6d9QfhDw9S9SqCWUEohYQTJksexiP+o6uj4mOL4SrRoBadZl+QwAbjzFSN5EiSJEidVnC0WrkcDR/DpUBFar+ZzJutXoC10em8CAeGqVVReMrqV2WnBVU4lqi05Ipxz/lJP7p6/wBHWb+L/g4VQfy1B8rRP0Pcf769H4HgkpUwiKFVdgO/r3J6nQeJ8B5iGNxtqKjTuJfc3xI+Za3DmmWVgRUUwwjYWn822f1/TXLBAnBAOAcEFcTnvvHc69B+OfhkuPMQQ6ZPdlAP6iTH1159QqwJieQgNgAGyDuNwP4624570RnGmP3nIYEc2WORdYYyd+piOg0DkQS0kgtEx+6O2Tn6QuuA5CWMiWBgbJAzjbmtX3OpBkm0cqkEkfLapKgk7DIAMATnbv1RyJxQmVe0/wB6OWSOW1i4MzkgDYdc6IUs4laYmZUkDlBBAweYDczh9tN8INyDm/HWEhpB7TgaWUaCwAqBcAbHlxI9Iz75IAOgLInE06V7Tcpk4s2/7tJp6u7hiO3apA+g7dtLo5CyQ1EhhIFsSRaQRz22jG2JxtoaZhYUAqwiW3/u2ubG+HIG8kDReWFdiCGf8yksAYZpKmOaIGT3H0GigaLms5QLQTJimCkjGJgf6t8SAYqFVlkhzLEjPdI3nZoOexydc7ZaeeLpCnlJHmlyCTsFnbceugNMtfAKG44AuuN6Iwn8xyT+mrf4X8C/auLWkVMKQamPyIzddpbC/XHfXMpbVbOkrdHon9l3wsUpCqw56oBE4tpQLVwMTAY/TXoD/ujpv76LhqPlJOxPQfoPtporaLj7+uvIk3OVs3Koqh5Ftzqv4XgxTvAJF7M0SDbdjlxt1jOdSWqtJFpwYHYgQTnYbkZ7HXM3XoOvXVFxwQlyVXjnHspSlSIFWpIBYSoAEkkdWgG1ep1huD8Oq8UagVpjmdmPM77CTvPQDYa2XinDisjE4KrKsd6bqSwOJImFbfYR1Osd4pxL06iVaTlRxCJUxgXN8w9rtbtMv5MGqur8DHgXiP7PWJZLzlYxIbYwc/ppV4ccRVqVTFKjJJaIEbBQBucak+C0Ho1qYakfxFNpgSJ/MD06nvGnfiSPw+HpiOtqjBJJAwPqf6xpyZNr47MmHFuXPQtLxenTQU+GQC4xe3zGesfb/Y6oK/iVcMQ1R7gY3Ij7f1nWqp/BjQn3Jk4PYEaN/gi9iz1Mn91YH0H9bayb15N0Y10jJ8N8TcQh/vCRjDcwn6/fWi8J+L1fkrAC7ExymejA7e/8NN1/gSJtedokR99UPEeFFWt3j09P+P10fi+hv/ZqPHfhoQXortllHbeV/wBtV/iHjzVKFOl5YUKBkfmVRG0YznGp3wbx7FGpucpt3jYj7x99SfH+FeoKdFFEM+DHy4JI2+WTd99Xx5OdsuaMmXDSco+Snp+EMOFHE+YFIOAJxmBB6NOrfwijV4q3iZ8qrTaw1AAfOp/mDJ3BEXdc4xrL+JLVpXU2J5ek4PUekHca9K8E4emtCkinCquxIlhBPX94kx6651MqX7OtKuf0WqMDMdCdEtSDoUYHIM/w1z6wKVHpUUnxD4eCSyDED79f69deH/F3hR4esSuKdS4iBsfzJ6A/w172lSXZeh/jrC/H/gF9N1A5gL0PqBIH1yPrq0JVLd/J048UzyNHgmBtd3E7cvpnp6adRlu3JJkiJtLGDOR02MjodMh8E7QT37RmO+cTpyg3oCImcz0kR7z9NbjKGghYcgZIjOIhQZ9IPp7xqZxZYRasCKpU3k2iQD80EHlJM73jbbUVIANvMpi4bkkviB1269/XTzq04LGQ3KCDzM/y9oLASOv10gG69KqW/DbkxbLgGIjIkfw12mT5RJJ7n8p7nsddp2BJWruuBIkMD0/EZZMSTnbr30WEID5aDDAAkMaayT/kFuDtBnOmqlZgDcZWwCIBgWuJ2xBb/nRJgY+WWFpEQAKYO5nP06Z0hgBBs4I5gZX8ovjJJ3Ixv0HfXrP9jvhMq9a2AzBV/wAqAfqWbP8Al15PQqdRDEuDF0kWtIx23nbp219Ef2eeHeTwdJetik/5m5z+rH7ayamVRr7L4lzZe8XUFw9NR63EjaQAZAzBnO30n2jTNSpJYz7aanBBuUQDcPfbEnpnGx1iiy01SF4eZzExaTMiRBxmYyRkT31E4/iGYhRK5ukZOJMxmYj6kRpjxDxZ6dTy18tZQvc90fMVgBEOepn01Xcf4vUp06lQ+Wwp2s1habahiQHpgGTmJxHTV0iDZKBDskLOSArSVBgHmDAc2+ejLBydZbiuFFalSVWAZGqoLsY81rdh2GtZwrCbf3oxsMhRsSSYAncmVb01ieB4oIiMRaA8x2lzt1gTqsZuDtFsGmhqbU+krNN4Xw1YNNdgxUQnsQJyBnAAz00vB0lfjKjdaaoPqRJP2I1Y1RvHQnVRw4K8c3Z0Bx3AA+u2hy3OzH6ahwjUq8DTPEP1nTbPjVF4j8TlaliIGMxJbqdoj11NKylot6lWRO2sZxJJdvQn2Ezq18S4+olJXNgDTKkn5h0nrMf1vqlfxA1SBiW6KoG89Zn7/wA9ViqJsf8AA6tnFDGHBH6SP4a1FWmzrysUM4YdNZvwal+OuJi4z0GCP461AGdKT5CKtUzGePcAxaqXqKWBAMAjmwO2NbfglAZjdkE8qkg3LjqQTGMntvEHWK8ZeW4gkQfMckH0YdvQT9damlUOEFrxiGiIaC2BcQLMgEzFotJzrmc3Nc+DZk00MMYyh/crZpqZwNcjEyDqLwlb0ME4Mb77j6SSYyQBqVUqQO/oNZzgquLwxI0z8Q8LdTVxnA+np99S/ER276b4Zg1N6ZxMx79tdY5ctfZR9WfPvxLwQo8RVUzBJZQNgrQdvQyPpqFTdj3wBt7LaCZ22+utX/aNwpD03AE8wOM45gP1Yx6ayAbIJPNv1gnocdv5a9LG7ijJNUyWklQUBAHygxJN4uyM7kdNOU4VwUYXqQJEqCfMJLk9tsnvGo9IAuAxCmSJWZENknvIJ+2neHrRbcCqmCCGI5A8hVnfm+3oRrs4JPD1TGabbttVC7knYjGu07wKVSgIeZkzahmSTMnOl0hlfKBJiW3YHGAsiNvmkGd8aeCy3QsGa4XESeQU5Y7wxzG8H303VYwACA+BIM3k+XAjeApPpiNHTm+GxytDsBCqagloHW4kfpoGHwPCeYaaAW3NTAmIa9yGIXJkEqP4xr6X4FgtLGvnT4WYni+FDgZq0oMdFdoz3kdDELr6DRvw/przdZLlI14FaYC9Mb66pSBXaZM7bldt8TgfbRKkgRBH5ge2x640dMqSxUzmDmcqIjsCOo1CC4HkfJR8bWt4tSXs/AOTmIqejAH9dQfivi7+F4pfMRgqUWtA5hc4ktPRsR2g6sa7sONVVx+ATksF/vOyn+Oo3xixHA8SWt+Rdpn5lmf5fXV4+CDFam1NSRk75GGYDDQAwiAh5T0gDB1jKOadEd/Jz7lf99bHiaSmk9rEFkYLMSRa5AUAgAgjeB776xvEvFNPTySPpYddy7PS/wDPXE/+TfHqffUa0BwT1MDOxgz+n3jT4EE+50oxoPLfIbU5hSJ7j031GPB0/MvIAI26AHYY79NS7u2oHiDqrK7k2rnA3bYEx2/jpoRG+J6M0f8AKQZ95H8TrKJS+mrvx3jWLCnMLMyd5gGPbI1UPTKMR1EzrtdE2W/gAhjjEfx1dNUzqp+H1+c+331ZVNcPs7ijLeLEmpxA/wATR0/KuNaHwniqbIkuTCIGLGLQQGgyACzAz12Gs5x3z1mP77D7QP5atvh5yVRZMmmoALABpA/Ky3CFBEj06Ea5+z1NX/Sx/o1XD1jEnlJErMTE4AE7ZGMfMM41KAJzgH7wSI/hqLwtZWkERlhBG8t6ick6fokE4AjrBOIHKBiDMzjbUmYkAs55pk49BtGN+umKjWMGHQj7amovpHb+vfUPjdjqfmysTzj+1Pgvw6n+BwR7GV/+2vNiRPKOXm/Nm3F38zt9416x/adzUa5PYT91/wBteTlifYk7jsB1B6jf316eB2jNlXItwHzC8zkdZu69/wAx9Z1OR2uBbIBBswcluYDpjeNQKbwJScHO4mW7jbEe2naIBIGLpURJ3BMnHfue+rkR2jVphRyz6w3/APQ9tdqTwfEuEACqAOhZJ39RrtcjG+LW1CN1aVBEEhFZArNEZJxiPl9dIyAN3Aj5gbl/FhVg4yADHQE9tC2BUsAJk3CCM3rgAYEGR25xA0VkMwkTsADgk1Gkgn0UifTudAyb8JwOL4SDP4tIHPUs3TsMjfrr36jU5Ppr568GrRX4d/lsej1HygmcdSSDnoIGvoCm2NeZre0bdNymSVrgMo6sDH0z7adDDMA9zAMSx3/rb01GI+U5xuMZ6Znpp5eFHLJJtJYEkzJn7iDEajDoMnZTcWgbjVJtf8BoX8PfzcgXHf2zjOovxXQA4Pij5Vk06cmQZtYQIBxbO+N9TuLkcYklv7l5sD7eaCPkDEn3jr6DUT4rQHgeKINQzSUw98QDiLgIJg3ddpjWheDOyRM2AEwVAyQzZHUEGXNxzJBtMDWH4fhjUCIMklFHrDAfy1tuFe4boYzKAhCoIiASRGRjpcpO8azVPh/K40JtFZGUSTys4M5/xTg9tdM3aHIo7ovymauocnsTj66E1IH89P16UEj7fX+o1ivjHx+weShBcEX9ljNvvIz9u+nHk8+XBr7oA9fvqHxnCmpgGBgz1wZ+n/Oq/wCH/HxxNOWI8xfnHX/MBtB29Prqzq1Cuckfw11TRx2V/iPhChJAUADtLE+rE/1Os1UOd5Ocnbv9f/OrPxnxkvyDCzPr/U6omUuwCjJIAjbO2uzhmx8Lo20R3bJ9jt+mnpz6f1/X9TrI8D8SmkTTqcwUlZ6gDAyen++tJ4Tx9Ou4CNMCSNjA/j21OSa5KxM/4lTKGreZYM5PaTBx1660PB8KgQHmK0wgMrDYGSwIG++RBAxiNUviHDmtxdSkDF1V+k4GfboBrQGlbURmBBBNxCxJOWcssiDg+mNsa5PQ1U7jCP0i/okwxtU5NgGCRjLE9z6YA0+XPQTIO8Ae0/8AGq3w5DiBAWARM9FJtY3XbmYOSN86nIQPfaTiTmIE9TjGpMyodvx7ffVbx1YE6ltkH39vp9O+qzjFjUn2WguDF/2iVf8A29X2H8V15YKYu3E59JN3Ttg7n116N/aHX/AYT8zKP1k/w15wGE9ckifQ/wAdzr09P8TLm+Q6lM23GQCcZ6XAH+WnqL82LgDaZkHlkxPfECPfQMADzcxnoNoYj/uyY05TGeYi3lBxvJM7YEZM+gjWgiWHDU6lglwDGwQEfcGJ7+uu1HpCkRMUsz8ztMTgHPQQPprtIdBfMyyRTNyxBgBRUa6egNxB64CxOmV4jEC5cKLjbgFiyZ6aOnEC4tUE05K2tDXFgO5lS3XcjQ1EJBYyQLJ5epVjM7GCWI9BOANIYwTFgJkgAg7xy4UfUg52M+uvoLwbjPNoo4/Oqt9SJP6zrwHZZpnktaZkEQih89ZmI/8AOvVf7MPEg3DeXj8JmAzPIxLL9pYfTWHWQuF/Rq00qlX2bnzoWd47Z08axK8sBiJF0x03G+2ot8AmOnTJ0VKmWcEYA3IIk78pBG2QcEZ1ixMvlXkicTP7YgBE+U5BsYxNRRmHUbDfPSBpn4vn9h4qWBHl4AEEZEk8xmSMD+OpHG0x+1U5Ab8J8HyyDzp0qf8A1zjUL4rpj9j4o+WFmmueWTBGOWYt+2ca1/RjJdIXBWYbEwDgghSD8pINsmN/56qviDhmby6yqwNF1ZlHSnhnzMSIBEGDmM6ncIxsW4AkhFIgGSAFb5VWYIaF6gDvp2ukqMzO8wCSwwScdSt0R80SY12+xRbXJXfGfiDeVRfh6kXl4ZcyhQbT+h6HXl1csSSxJbrMz7nvre+K+HOoBpy1EM72BT+HMC5WM8pFsqTIZtugr6Pwt+10qlSkYqq1oB+VhaCQf3TJiTrqMtpoljjPDvT/ACT6MrwvFPScMjEMJ6/cR1kdOuvUPA/HEr0pwGGGE7Hvnpry2twzKbWUgqSCDuCDB+s6Pw/jDTYMvqCDswySCOo/rfVWlJGOpR7RvPF+Fp1ZeiRgczSPLYDfn2kddVfBcVTpG8rUcmIIUBVnrM7nptjUnw3hKfEUy1GUDYdBmIggR1WR9h6ab4rxSkAQAahVGQ5Ju3Ja75Yzvviex1PocYObpIznH0QXJBkNnaDMzH31o/gmktJ6zuQAlIEsfygtn9FH3jReJ+CrS4WlVqG6o7IJzADKzWqOpmJJ7YjMr4Z4WR+LUkDYUyY54mmWie+JAtkEmYGuJSvg1QhBYnJ/LwWnh3BNc/EZFSqS4BIhEMlVInJIgnHQgbal0aYZu564Gd4gEZyCAW6z203SW9phhkhhIJ5iGYScgEBhj21Z0qeSUUAr6gkjM+vYyf3pyRqTZPseRRgEGDAIGRucnO2223qcalJTUlh6Cdx32PffbOhpUbhJ9QcRIxt1AnOnQoE/eMdfpqZ2JxBxqg42tk6uON4mN9ZrxHiN9cdstHhHnf8AaLxYLIhnq2O8hRP/AHayM9ehLTjYCP8Ajbvqw+JuN83iahGQvL7hd/1nUGnuCM77bbrBg9P9tevijtgkYZu5MKkYiADtOd8+uIAx9dP8O8mZk4AF2BklonaQWOe+mqRJURKw3fAU74Pbv66MCSDsYWDEwPykkiMnHrI12cErh/EnVQERQo2BgnfqY76XTMLi6qwaBIW0DYev9HSaQqHEa22xbQRHMDtYT5kjO5YiOw30ybQCVEmCSJIgWBSI7ywnH6aco8x2ANrEiTBQUySJn0Jx3+mnWLDliHkiQVtLKiqMbn5mknBnEydMZHaC5M7SIGIOAnoIxt2jPXR/2f8AjIocWo+Va0owk4YuSm/bAn1Os5UHNB5iJ5okZc847iZ3/wDKK2UZ8R5cEe07jricbTqc4qUaO4ycXZ9G0oIGpRIF3zMQBCzFxEtCzAJMZz76yvwd48OIoKxPOIVxnDgCd++D9dao8WIysxscYPcTryIrbJpm/J+StFbxlQDiqcsQBSqSQxBHPTxyjPTr99M+K8EK9HiKVJyajogN7PYJMjfAkAyRnvp/iqv/ALikZB/CYC5ymb6YjlBDEnpHXXUeOY+XJtmq6MBBkDzgBPaUmQJMe+tS64Mb4ZFbw2uAFSkgAVVla5WIUhiB5Z/MSRnYdM6NOE4m5j5dNZiIrzIhsGaWBcbrRjHqdT61ZlWs15BElYVZACIYUHDZJyep9NO+cfOYXctgNoAgNeyzdvOIjbT3MVFX+w1wxIpU95H45JACwBmnIEyeUjcncnUen4bxVJw9FKSyZdGqcjAGBkIIYCOaMkmZEDVxw3FGyjLklhJMKJ/DZuYbLtOO3bTNbiT5dU+YwIrWg2LgXotoGxHN8xzknRbGjz7xfgXpytVLWMnOVJJJ5W6/x1d/Ffwzw9OmGSkiE1AptkYtc943UZ1payipUqU3hk8tZQqCssXEzuTyERrNeLUXHD0QHarTYeZLgeYgWmzSSMFIbYyV7noKzZ66ySgppcEH4S8BpNWqXoHCotobKySwJjrhesxJ01W8HapXr06CCBUqLjlpp6E7D231I+H6NRkrVBVNOly07kALsVYjkJItHPBYZziNbLh6YSp5aQqKgIQKAoJdhN2842+vXSd+SuXNHFmk8VUZ/h/COJ5DVVKjoIUioFVIAVbFtkGJlpk46aeTw/iEUKlKkFzINU7E+i9sesmRqxocXI4f8Ryakn5VBYWM/NAhYEbbkD10HFMwSv8AiuvNAMISg5BCCI3P5pOTrm2YOHyRqfCcQHu8qnMbirmSZODTjOOk4OpvDtWUEeSgzP8AfyAfQFMD+enbz5ri8/3aR8toJNQSOpPL1xgY0whYpQ/FfmyTakuLC8NiF2/LrljH+B8T8wVOW1qTtTIJxcAD80bGRmOuprPA6T76ovBKkVeLiSDxLfTkp7+mI+2p1etbc0nMT9Ma4m0ikVZD8Tr5OsV8V+MeVSZuuy/5jt/v9NaHxDiteWfF/iwq1rBNqemLpAJ+gx7zrvBj3SOsstqKBRM5g536mR9umffTtMbRg43GYmQc95G3fTZ7tM/pvnPrp2m0wCQBjJJ7mNu0/pr1TAdRjF8TiP8Au7YI7jc6fpjENbHKZuIOVMAACDB/+PvpKLsLQAWBtAMA84BIt6bEDPeY0YPZmZMwDBxYFLScdY9NtAACIEUy+BzAHJjPQ7GRv012m+J4khsMUELC3RAtHT9frpNAEobhbS5CsQSFYE2w8jsDOdxaNFVpWghz82EbMQGTmLewIzt6HSVAQeWFFrDIzAhPXJ3ztcToBVXYKSC2xwfnmNogQZ9Y9tAHXfRLcY2U1CQufWM9gfXTKg8oXmJIMlsBguT9ARt2jOjp1gATgggSswJAcE5z1Mep0pSdsRJKkActoAPucz6AHSGXPwn8Q/sdUOS3lvAdd4QAQ8ncyQYHQn017RR40OoIIIIEEdR3188VKW8KZuaeWM4Fvpvt2A762nwX8X+SwoVTCEkKdgrFm5YObMQOx99Y9Th3LdHs1YMtcM9H4zg6rspSqFtYYZARAZXAJ6cyAz6xrh8N8TJI4pZJmfIBMnzB0O34r7d/TVd4jULtTwrKbuVptLxImN8Bo31J+GfLrhajookVD5efKUq6pdYcBrdzqGKT2jzRW7gdfwHifl/avy24oLhWVFYAlv3aYj6nron8F4u4EcWkk3SeHXcOahAhpm5idtXH/pNA/wD6qec/Kv31UcX4UV4hDTo0DR5bgaaXxzl2Q7yIVTPfVVJsg0QX+H+MCweIplQtv9wJK+W1KS3+QnJ7zpqpwnGAMW4qmDkj8EQedHnGwuRRse3XLyeH1/Iqzw9JahKFLUpEBGIvQyIJQTuM9zqVxPh7qzBaKml5lMXJTQ1fJsBcosQW8wDpgbDaO7OSpPCcYsXcQgIKxNEBuRqjSboFoLN7qCdgJYbw3jDyJxNI8rIxNO0AeWKQGRn8OP199Wf/AKbxBCN5FAkrTDq1NJBZ2vae4phJXaWMbaOv4fVvr/8AtaNjJV8iKdNmV1BsvBGfM3Az0GiwKwcFxWAldYuIt8hAqlihC8rETdTQED5RMTqfT8M42bv2ukCMiaQ6Ozrd6F3IxPQemrnwzwyi1NS3DorQJDUUU3QJIEbTOpB8I4fbyKMjP92n+2uHM6SM5/8Aj3FWyOLQCzEUl2FNqQzMfKxEnvO+nD8P8R+bjRJk4oJALWE9dpprB9PXReJcQKdWuq8NQYU+G81FFMXMbrYONh2HbQLWRavDIwoVfPRjimgtYKGDAKPkJkRvjfQ7Yxf/AEHil5hxl2QwHkJurM4693b7+mnB4XXRYHFCDAg0EiAvlx837s6j8FUNWjRqNTp00ai9SpUWlTtDgkBSCOVYk9zgSNRxUdhw7FVptUp3OhWUBAkQpPISJOO0a4k2vJ3GmW3g3D+UKgap5j1HNQmAuSFWIB9NN8bxvTVf4XxCqarYEvEAQAFVZAH+Yme51S/Enj4ooSTJzAnJOcf76htcpGhNRRXfGHxJ5S2qedpj0G13+3rrz+6d8A53Ockb/ffudLxPEtUdnfmJOcxAkRHtorW33yZO4m4dR016uOCgqMM57mKrbDfAG/8AiJG+3/nR0wAZPMInYdjd1nBPp00CJtG2PynaSZGlp4kjeM9I5SImOszHpqjOCQiEqApimc5TAimSGHckXfYfQlGGNssJJVlxlQLd8RcxP+UdtDUUXkNFwLAgMbZhVQT2ExI7HOmzswkKeaIMAsDkxGxiBPfQA3xqgObiC2CdxuAdtdp2peCQoDgEi6QZM5MkZzOl0AOghqsTJMjqLmZ4Bt9yDaBssaVzhC0pk4VssAz3mI5ZJAHtoUGcLiEW6YFrPuW7kQJ99tIqwEJuYAwIIyxBjfYFQD17noNAHIRDHZgIkFYJsOJ69TI9BOdKQuASJBbYRmEWcCcHP+k6SssBgxBGQIAzyrDdYwB9Tpazb4FvNDAk4LCTJPMTac+s6AE4iSJJCwzWmQD8yyd/UD/ToFrZzIm0XSJtuJEmPb+hGjKfvXOJmcT84yQc5kDR2k3M0QIJIGea4tAGDEnthemk0Bc+BfGDU0SlUllU0yj4lSoDMpHVQpInprTeFcWXR6AVyLaoV1Egq7K6NzEbCRGvNvLgC2CpDTE4/DF2/aT9Rq18I+JanDtycyFjcjGFAJEEHdcTrNkw3zHsvDJ/kejHw6WlTVT8NltKyZIcXSH7sDG321L4jgGYIKQemRRNIlaTMIggDLYybiwzvvqv8H+LKVebSLxMofmwTt3GrHgvHwQL/wANybQD1MTiQJ3++sfqTi6aNDxRfKYCeBveHIqN+KHs8ohWguZeKhlucAHaFjT1fwVqnnn/ANxFcVOVqYtRmZSHVb8EKsfrq3o+InUyn4io3/hp+uTeD6KKr4VU84OvnpbVaqihEtBYpcrfiZFi2gCIuOn6fCOvBnh2SsZVlDqi3Wkk8wNTJzBg7avRxyHrpTxS9xpvIL02Z7iOFqP5gsqU1qUhShKai1gzkMg83A54PtvqHx3htR6lOsy1bkJJ5V3NTzOUedtHJzTg61B45e40xV4xe4jto9YfpFVUNRq71lSqt1E0hyoSGuLhv7zME7aBVcVFq1KTXU0ZUspqqhm+Zz+KTJ2gYEt31PPiKjG59tVvG+OJeELAMenU4n6Y1z6sn0jv0l5K0efTpUaaTFJSCGpKys0kho80beumeI8RfzKZqgiA1zlYBYhgAApbo36ad43xpEBJIAHc6xHjvxqTK0cn97p9B113BSyeBS2wJ/GfEwooXeQ7s7BNiQTiR0GsZ4jx1Su9zGTkADYZ2H89N1nZixyTJkmTOQN/630PliR32+snOt+PEoGWeRyOCbwMAn16wft/PRJHsft+bePaRpbZySAZHXMEmcTnTiyo2Iwome9zKP4GPT11UmKqSACSuBIBxEEgGMzdP00fMVZgCtxKiIglVHKBuRbPT93XOIyYckNzTP5QWMdxOJ6jroxSJEwzAsygQJCm0KZ2BY4+mkMRqwLC4McPDkwd842WM4H785jQtNhDFiCDMKIHOLcnMEyTgbDtoick/lgmLczfEAAx+XM9PtoaIAHKAwkb/MSX2U9I2J9dAElOApnJqMhk8tm2Tj5h/DXaWm9OOYrdm7lJ5pzktJzOu0jkjLSKi5tpXpmbSYziAMxtkaSg8C1RykE5mJVDzDvgkTHQa4QLupB2EgqAsHB2JkfbRAzJGLRAWQZwoUZO0A9PTqNM6OA/DaGlTcbQZAW6lmOmRuYm3RVFhiTkEgkADe4mIzaojIPbSAljNPlJeTJiWLjcncKbf1MaUKLyRDMLTmR7n1uJGcnrtOgAaCfKE9CZGOrduhUDGJJ0lEpk3CeUW3RshJYrGf5k6fUE2XGAFUsqvzFCpYicgfmO2Ll301UYkMCSrD5uxIW3eD0jHXpoAJi0iDBiLQ2TYEskCYk5+/QaFVkCOSGHWZHmG5iOsEIB7e2jZSZUmSogQuJJQEztgmJMfKM50jKJTzMyVwMWi+pyg5JJMH/UdADM5IFwIjMQQAWZY2tmF9cnVrwvxNWQi+KtoDC5ZOFDb7iMktO2qwtKEkKFmntO9rkdI5esntv0WoSRdIgjJZiSTaoa0EdQ0DbbG2uJQUuzpSa6NR4d8YolslqQ5pXLKSW3JG20RG2rvgvi8sBmlUMgSr24IyxBGIOI15xTUBuXm5p3NwAcQBGAfvps0MEysCMfmBhp+ikHr21CWmi+isczR69V+JEV1WCbpMgYHufXppk/FicnLU5p/LkfKdv9X6HXlgVsFblHLIDHa0ZGeu8dP00v7ZUgkVX2OLm7qAPQ5J7an7RFPcM9V/8AyNTAAJJLKekFQd/QkQPpqAfid4U2BZ3BJxke3QkzB215xV4mr/8A6vJkW+YZmRH0g/oe2o7UixFxPbmMmQ0EQf56a0qQnnNx4v8AFClmiuApW20ST1uPKdyIG+qPivicTNNJYRzv0HMRCjMZP0jVGtKJgGYByvQAmc98f0Nc1IA5yc9P8O366vHDGJJ5Gw+K8QqVCS7Ex02HSQB0xOdAVE+sxtgTbufQ40VSiQGB9gcj93OO6kb6fABOxKY5g2Yv9diTO/8ALVkkkSbvsiD1gfpiRP39O2nVO0jEAb/lLGB6mY77b6d8rHNcxlciCJJMbjH2+2jFKQWMxykwMy1xMegFx+k6AGVkBZlydtvmtPQdcrp1haCRlQNmAJAKBbz/AKjAG+dCi8qlcAbyMjlJuMZ326ba6oBaxUAEfMLTtaBbtAO5z20ALZiQcAEkFegVQMb83r30VJbmNpklpItJUc46dAJmPXTeMEABhPWZm20HEYn7+2jUXYHKWdgD0JlbsTGxH6aAEpMAblIuwImZe7eDO5FxG2dJRbCm61uXAibbmugfvTH00ZYFuUMIAAJGQgaVJtHU2z6tobQLPMMkWki3rJISeuIJ/wA5xoA4VYxa57EMNunTtGl0IL4jOB3+2/Tb6a7QAVUuwZSCGDMSZBUsbQ3TsJmdESGqFSTMNBK9WbeBj5M9AIj10lA3Jc0i1sW73MyyR26f8aGn88RghDgkcrZtH0YCfQ+xABkEguQpLBtyMSx6DEnP20RaUMi2AIIiDymB3nO3ZfXDl1titktY87/MpM5Ag4XHvnprqdJqm9trEJtBxTunHoN9ySSdAAkLMGH+YBhBGAoLACdo64zpa5JBL7NIHLBgWCcbYxjvpOYuYjmD772zaRj0HXvrmhWi2SWIMyPzkLBG0R267Y0AEFFx5ZUQYPQF4AYHrscnScNVtsiWiJII+YXkdu4O8jOdCwKcxJiRiZ3JByfrA9dJdKiMWqQRaIwgkjfJLHPYDQA5gzD+ZvgkgWhVmPUsxGe06OlxDXkqxXeAWTcAKgGAOg2/8tObpK4OWJ7nlwfTLe89NOlLmYEkuCwunrekn1+b00AdRJ5Sly5AyBJFxLMB15hgf86ZcgTAgqsEmTsGAGAIkZ+n004nDFgGwMBhbIgXkROT2z6DQ06nmI6wBalxPU2pgbbQWx1nQALKuxYAgflkXcgEdsbesnTuSLQAG5oN03EsoPKfqIiTdtjTZ4znAFwbPNI/Mqg9O3TQ0kuKqTJc4mIElY2+k6AHGbfHNzAsBgr5klpnctI9iNIABb5ou2JgZmXNs9ySZG2Oulp1IMBVKtBAPQXEAY3+Zd94O86aLCmRiQCP+u0mYMggAgfTppAOuhs5oCjYjlLNZjEwd4kemgtlgsyGuhpzMBSzGJjfH9FqoyrcDORABhoWAZnGbrduk6dNQkSp5SKm+8KANttgOp30AdXVQCuWUkjHQXC2OuYP0jRq0yTNpMlcEgqSAo9ArE/6T2w3VYKBZy5nbozEgT6BB9SdPNSsMwGIjebcmpdgHqFI67/YAb4algCmy7KTKmBIYlj3t22yRpKW8oe8Ana2nzGJ3M9e+u4ercVgsByiJ6ZuH3mPTGm3rgnqGtkmF3VIHTYg7aYDrkFBPKYujmgr5cKD0ktI+o0tYsRBhSGYzINzkCSTJuhcCO/udcW3BJLLcYgW5RRgzM4iegHrjjRJBUmQZAxmAaf8yv0GgDqrGRN1wmGjIBaGJEm2GnGgYm0XjBIk2kxzEyT0LR03t089PflW1oaJbAapZEzJyJOdC6GiObmDb5IyGH3GdIACpiSqxK95yfkA2xGe1ugotbZbkTuCdwADPaQYxp11svc5tKCJMS6kk/8ATIHadNcP+IUC4wQZAjlRiSAOvzb7k/Zgcq4FrACBjzAMxnB7mTpNAaSHcZ2+2O/prtFAf//Z"/>
          <p:cNvSpPr>
            <a:spLocks noChangeAspect="1" noChangeArrowheads="1"/>
          </p:cNvSpPr>
          <p:nvPr/>
        </p:nvSpPr>
        <p:spPr bwMode="auto">
          <a:xfrm>
            <a:off x="63500" y="-1027113"/>
            <a:ext cx="2162175" cy="2114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6" name="AutoShape 4" descr="data:image/jpg;base64,/9j/4AAQSkZJRgABAQAAAQABAAD/2wCEAAkGBhQSERUUExQWFRUWGRgZGRgYGBsbGBsXGhsYGBoaGxgaHSYgHB8kGhgYHy8gIycpLSwsFyAxNzAqNSYrLCkBCQoKDgwOGg8PGikcHBwpKSkpKSkpKSkpKSkpKSkpKSwsKSkpKSkpKSkpKSksKSkpLCkpKSkpKSksLCwpKSwpKf/AABEIAN4A4wMBIgACEQEDEQH/xAAcAAABBQEBAQAAAAAAAAAAAAACAQMEBQYABwj/xABBEAACAQMCBAQEAwUHAwQDAQABAhEDEiEAMQQiQVEFE2FxBjKBkSNCoRRSscHwBzNicoLR4ZKi8RUkssIWQ9JT/8QAGQEAAwEBAQAAAAAAAAAAAAAAAAEDBAIF/8QAKhEAAgIBBAEEAgEFAQAAAAAAAAECEQMEEiExQRMUMlEicZEzQlJhcgX/2gAMAwEAAhEDEQA/APMPLEAnDEAWKTBFkAE9IIBI/wAW8bSKr5AYmnztPOfmVkvIG0YmW3M9tM09gBzSHN0iPkUPjMQDHafbS1DbIYkw5IETHNiB1ypk/wCHQIbdywgkA2qLpj8nLPoFkGBOPbXVFEwCbRENIPKX7/5hsB111SrIbzDK7CBJmwZyZkDA998zp5qBDEE8hIgBZBN+RMZtmcDQA03MVDc7zi0C2bTyyNwCRjbmPfXVTCEMyxzAEzJhAJMddx9ddRrEAWDBDS0kH5IY+oOB62+uiq1FF3lgtuJknlLU1RQrCfynsTPoNACCqeYAiLanNcZEhQ2TMzBjvOdDCkm43ht2EGJqLbM7Hlb7jpo1LA8pLYIKyDLhwcYMrAUnuR20VOn8toC/J86wWl2a9o6BSu3TTED50AswWCUxbmL35Y+WF39wAOugSlCi3mwMTJutYzO1ogA5Bx9g4YrIKmcqbe0XXYO+J/6tGaxsIBIEHlIyAFkHG2Hbb+OgQtcxhpgSi3KJCFFAM4HURt9dFTMQIAXk5wTfaXJAyY3tme2gLKZKqLSZtB2ucQgmdhI/1aKkVEPN53ZMYYirdnsIuHpoGSGQLTXNzMYXIJKhXDvMxg2oO9jfu6FhZy1CTLnIURC1R1UTJacj92BidDeSEyLAsQwOLUUbd2kxPQn6DTtCjy4Iapk3GRBY04xgWqScbRjQJBtVYi42imSeUCBBTDQM8hIzB2Gm6UqCVzTAboYNtizJzzf/AGP07ChrSKm4MEwFKpKqc5uY9c2DRvS5gxJDkwqX5uJhC3tCwB2nplDCpsCfw45mESrfMajERHY2qFAjm6abVVI3UtCzMmLQzHPdiAJG986Oi8lb2CA2kG4yFDNKkjYMQTAzgHQ1HYAywXAMksMmm1i+wGI6kdtOwYFVQv8AeASMFeYbIQFHUlY69W+79amQCKhGGqJcpmW8sG85mM9gOf2gVrBSYlxDZLAw9nMfXJx3IPQ6AuLWAJqE3DJBtSUCQN5mfsNKwC4qqYNsWWvzDeJAcTsZliO9/oIbLBDK/iDOzZi8BRkGDjaNvpoyTcwBK8391MSQ6eWpzkQFPpGhVCwZhyWyQDBDTUyBPuojr20wF4eqQwIYsZny7yAahfBIzOLTg9RnXUqpJUUyUyoWSvyhhOYjqpJ7g40AIEjpE3A7DzNx6xgD19NOcU0sRVN82gcgFv4jY9mGSRud++gBKLZUC8EBELgCILG2OuQFMT1PbSGAFFQAmV5oOAFP4YAJEkQf9ekSmQsNBpiwxDDLBzBje3m27dddQMWeXaYKkEyM25Y3biRtGAv10ABYRF+VIUiBM3A43gQJPoQNPcKdghU/KBg5awy+BmIC569tIlRRcytzFgVTOxRrydt5Ue5M4Gg4dZjPlwFPzCSlrkgGNzn2GgYyz0RvcpgYztGPrGu1IqeIMuDQViAMxPQdfTb6a7RQAEvyxJUCMCSeUGAY/Nccj2zolpqASpvF4Am4Hmdpz+WIiMnnJ0igEqZCvON7YIp2AZE25b06zpWUmy7kPMYU81tz3Qs9SCf9PbdABcJYgBoCgwSOULzGN8mD029dOOoV55fMEAgE7hmmIMgmLYHcaKmpKsFlH5SzGI+QBBd2ILH2UaFEhnBLCBJIIO10GRj5iBb6nSAReY8zFQRzKGjZBCxHp+saWozEkoLTcZBkAksoZfYFV7ZP003aIUEEtBANoIJIWSIAPLjczMnR8Q8QWKjmkxIwtTqRjMHA7d9MRxjzJmD0JGSC5km0R0I7ZjSI6yhYjIBZQTIUBiVBO09TmAdIqscDlErBnDGGYCTjEjExvnOiqNFm7QD+7l/LltswBaI/XQM5akycrUCxdAjFM2ifYGcdNB2U5aGAxF55FCiMkAgxO1s6WrS5GBMiTEZEBFhjGxyBMYuOrHwvwWtXf8CmzLnnWAFAYCCxIEkqDk9QYxobS5YJWQaNMvbEgysDDZNQSTPWQMfU76RAM2jmVc3Li0BoGDEssGRkQffW18O/syqPaeIqi4RimCTAkxJjudtaThPgThqSyaZeMEsS0QCIjYQCRtrPLUwXXJaOGTPKvMN0AkNyzTugFpp2SMTCgZjf00jqShslBBkTJIN7ZA3JJAn9NezeG+H0KqX0VRhMcqgEH1BAjUDi/FqaM6FKnIbWIpkgHbJG2p+5k+onXoL7PKXqZYICmWaGAMklAVyMxkYjYaK2WN13NA8zlAI8zckntCjPaTA16XW4mhTVKjvNN8AkSNp7en009Q8F4XigRSFJ8AkKBIHQkYOktU/MQeBLyeVGocF/xCSpEQBdDkbAdh1G/wBNCyiwkkssNAkYUpliT1uiP0316Vxv9nSWFVup/wCXYGCJgz376zHinwVWpyaKq4zIEhiLQAo7CQTg76tDPCRxLG0UbU3MkSuGlRBAAWmqrjutoPUkxEnTTDewWG5mysLN8EQRmJUYwJ11dbXIZIqc0chUCWENB6CYB6W6XiXLL+IAolo+bkAdOYGMXCFn0Ptq65JAswwp9VDlZNoqZcTMHfqIj1jXFJJ8wSYA5VwG8zlB9Ss59O2i4aqcCFsJEQDJF5IpiJYg4Mdce+mqBtVWUhhyLliJa4tPpAA6iJ6xpgP0AbhIvVo5YyTdlBByBv8AQiNN+Fm2GS0xacmMm6GJIwFMTjvkaLhzYZDG8AW2yVuuYMBmIK3R3kwMg6ap0wTzE0hahi45Tf0kkyYGkIWmwHMDcY2LCNmvwcjlmN4Jjc6INcpyE5cgdUsmDJzkuLskyR211Fwfy2mEFwAIACkrn1KicHr76EGIvQu/QxJJ8scuJGDH8xpgOF7r8FZu5iAJYIeUmM4JMYgkaAJaUBSTuCByhgoxAxjlz77kacr07Q1xVlUNawGflHOV+iLn94djpLTdCqqpzQLSSAEIjImWIJE9SDiNAEerRecOsQIkAmIHUDSaY4l6RYyCD2EgA9oxtt/vvrtAE4iSBzMDdDXTBCoKpjaYBjqRG+2uqUWkBpclyAbJBZSxiRkzJ/6u2kWo5AaSUUREdMALH+KJz3Mz1FMJywUYxkH8oYyDOYkCPTSGLVXl/EkoRyNbn/8AWLiRvjAGd/XR1weYEC0g4gggC8WxOApW7I3A+jQYQWUXARykmFEKMT1mPtnA1JqODEw7gNK3HBDO55CMTJOe5ECJ0ABTXCLylCpySViIDZOAXgjOcA40NMqFUyW5lwGEg3PGDggQAJIyWMGcOUW5lZZtBAFOZYmFg7QCevvgaCk9yL5a2AGCIB5SW5tpwcesAHbQAFZoBbBUjIkHmZWJboBFxxGNS+E8KqVagp0FLggxyxChQAzbRdgy3cb6mfC/ws/GPycqyPNcjCiByhcAknMdiCds+v8AhXglLhqdtNQBkk/mY9yRudZs2oWPhcsvjxOXLMh4F/ZjTQl6/OTP4akimBjHdtu8e+tQeO8p2SlwxqrRA8y21VSRICr1MZjVd4Z4gWqedWrOhkjyrSEC5AExk9Z76uPB+PSlxNQSpHEEOh6FgCLf1ONZlCU3c+SkpKKqI/w1cnjKbq34NaiSqwBDqZP1xB1F8NKUF46l0ps9QZzDqY/UD76rv2hnV6nDqWHD8Rcq5BNNhzKB7iY0S8DW4luJqpRal5tNKaipgkgrcY6coI+2tG2MTLukx/4E4hKbvTuBFRKZ7AOASV+gnPtoPE65X9rKFbPNIduoYkgGJ2z676teM+HR+EaNtNqbKZjdRF0xkkx176Gt8NlqPFIzi7iHZg1vyg2lQR6EdNdPLG7FtkZfxHwR6b8JQUK7gvUg/K0EMZ9N9bTwTwpaaXGlTSqRDWAYE7XDcGAdVPH+AcV51KtRq0r6dEUzeDBObj13x9tXPg6V7JrhQ+ZCGV3wfrvGoyfHBVd8kL4o8QqU6dNKEedWdUSQCAN2JHXBA+p1D8N8Taqa9GsiirRMMU+UgzDCcjb9RqLxHxDRHHVKlZoXhkKU1jmZ2MMV7HcCe4Oq6sKy03Co37TxxLlVHMlBZO0Yulh7DXSxpxOd7THvEPCaHFJ+WopmCD/AjI1gfHvgqpQUmiPMWDIaS8Td7GM7QcnfXpXCeAU1FKtwpekCLWVgTeowblb5WkbjHbS1q1M1DSuF8Tb1/wDPpqe6WJ/i7RdbZrng8WDC45F0sLSSBddMqBPSRHbXIJ8uOU8mARgC45x3BMycEa9B+Jfg4VJenyVCIkbMJBg/Ub689rU2pm2ohJBW4RaCc2qT2xM9Y9NbMeVZFwQnBxY4/E4ACkBbArC0bXtTmBJyy755Yx06mTcCwNQk0xzbXwbQM7WjrjQmrCqzZWdgi4BQyfSOgjZRtpKfygIBbyySpBHKeYwfUjbMDVSZ1OkDIJBULOFmOUgsYmIaB9dEC0AIgAiB0YfhzMHBBLFgTvgbDQmquRSySJtN0AWjlCnBMgGfQdATonNzkltpJF0ALYoFt43gAbRjGMhABKiTTtMEtEnAIXlBPY7H0J0VWCXLMLiXJFxIYmIIyJIkY9DMxGiFPBVUKtcwEwxZwEkW+0we7DONFXqG635zfUNwieYC/wCXIjMf1IBW8W/O10zOYKgT1wRjXadrCWJFSZ9B9snpt9NLroCQ8ybpvG4ut5hZuMnCz03zoaSXWFiVAMESJCc5JC+5bYfxnTuzKpzMkVRElbwCSCTuUPKe/rqMgwtysx3wsibGIEHfcMfSdcjJFNWZmCko9wOCDLC27rkAScYONC1XDLLB7QJMHlF7AHpzG3rMk9tLWEAhsKCYZV2gqJJBxIEfUdToQ2GmFQwfzYY32/UTMnQBy0oZQTDxAP5VMpJgT8oJH66vPhb4XbjnEi2mpBd1Jizm/DHdmMN6D9a7wnw1+IrJRpy5aRfOwhPMYmTgEnImdo17n8O+AJw9FaaA2qMsd2O5Y+pP8h01l1GbYqXbL4se52+iJSehwa06EeWpBtxyj3bqSf8Anpq4pAETv21F+I/D/NpyokpzAbzG4+o1C4GnVRfMpJNMkxSuEwOoJ2/nrFDGprd5LyybeCX4p4itFVL02ZWkSFkAiMH3/lqr8H8FWtTc1qZCu5KIZBVYEEHBBP8ALWoUYBIg9pmCd87emq/xTxlKIjBeJCAgY/eY/lX/ABfQScavGTS2rszzabtjXAfDlClUV0DK0EfOSGnqQTkj+hq6SNeXeIeKPWqAglmmQRItAzagB5R67nrG2ipfFnEAR5zAf6SfuynWn22SStmP3eNOj08tqt4vxylTDQQxXDQeVT1vbIB/w5YnAGsFW8erVuS93/w3Ez7qkY/TUqh4RXqsnmgimp2BVYHW1dh9hpLTbfkxvVX8FZtfC/Hadccph4koSLh/v7jVgG1gfGPA2dgeHQKIyLx8w2j7d9RH8T42hF7VVAwM3L9Lgw1z7dS+DD3DjxNHo1ThkZgxRCw2JUEj2MTrPcXwtehxT8TTArhlCvT2qqojCH6THX9dZRviyuwM1XP1t/8AgAT9dFwnidWky1V5btgRyMAcyOvvuO+qLTzXZzLVw8Fx8TfGIqJHD3WYD1rW5bvyjaGgHf6d9QfhDw9S9SqCWUEohYQTJksexiP+o6uj4mOL4SrRoBadZl+QwAbjzFSN5EiSJEidVnC0WrkcDR/DpUBFar+ZzJutXoC10em8CAeGqVVReMrqV2WnBVU4lqi05Ipxz/lJP7p6/wBHWb+L/g4VQfy1B8rRP0Pcf769H4HgkpUwiKFVdgO/r3J6nQeJ8B5iGNxtqKjTuJfc3xI+Za3DmmWVgRUUwwjYWn822f1/TXLBAnBAOAcEFcTnvvHc69B+OfhkuPMQQ6ZPdlAP6iTH1159QqwJieQgNgAGyDuNwP4624570RnGmP3nIYEc2WORdYYyd+piOg0DkQS0kgtEx+6O2Tn6QuuA5CWMiWBgbJAzjbmtX3OpBkm0cqkEkfLapKgk7DIAMATnbv1RyJxQmVe0/wB6OWSOW1i4MzkgDYdc6IUs4laYmZUkDlBBAweYDczh9tN8INyDm/HWEhpB7TgaWUaCwAqBcAbHlxI9Iz75IAOgLInE06V7Tcpk4s2/7tJp6u7hiO3apA+g7dtLo5CyQ1EhhIFsSRaQRz22jG2JxtoaZhYUAqwiW3/u2ubG+HIG8kDReWFdiCGf8yksAYZpKmOaIGT3H0GigaLms5QLQTJimCkjGJgf6t8SAYqFVlkhzLEjPdI3nZoOexydc7ZaeeLpCnlJHmlyCTsFnbceugNMtfAKG44AuuN6Iwn8xyT+mrf4X8C/auLWkVMKQamPyIzddpbC/XHfXMpbVbOkrdHon9l3wsUpCqw56oBE4tpQLVwMTAY/TXoD/ujpv76LhqPlJOxPQfoPtporaLj7+uvIk3OVs3Koqh5Ftzqv4XgxTvAJF7M0SDbdjlxt1jOdSWqtJFpwYHYgQTnYbkZ7HXM3XoOvXVFxwQlyVXjnHspSlSIFWpIBYSoAEkkdWgG1ep1huD8Oq8UagVpjmdmPM77CTvPQDYa2XinDisjE4KrKsd6bqSwOJImFbfYR1Osd4pxL06iVaTlRxCJUxgXN8w9rtbtMv5MGqur8DHgXiP7PWJZLzlYxIbYwc/ppV4ccRVqVTFKjJJaIEbBQBucak+C0Ho1qYakfxFNpgSJ/MD06nvGnfiSPw+HpiOtqjBJJAwPqf6xpyZNr47MmHFuXPQtLxenTQU+GQC4xe3zGesfb/Y6oK/iVcMQ1R7gY3Ij7f1nWqp/BjQn3Jk4PYEaN/gi9iz1Mn91YH0H9bayb15N0Y10jJ8N8TcQh/vCRjDcwn6/fWi8J+L1fkrAC7ExymejA7e/8NN1/gSJtedokR99UPEeFFWt3j09P+P10fi+hv/ZqPHfhoQXortllHbeV/wBtV/iHjzVKFOl5YUKBkfmVRG0YznGp3wbx7FGpucpt3jYj7x99SfH+FeoKdFFEM+DHy4JI2+WTd99Xx5OdsuaMmXDSco+Snp+EMOFHE+YFIOAJxmBB6NOrfwijV4q3iZ8qrTaw1AAfOp/mDJ3BEXdc4xrL+JLVpXU2J5ek4PUekHca9K8E4emtCkinCquxIlhBPX94kx6651MqX7OtKuf0WqMDMdCdEtSDoUYHIM/w1z6wKVHpUUnxD4eCSyDED79f69deH/F3hR4esSuKdS4iBsfzJ6A/w172lSXZeh/jrC/H/gF9N1A5gL0PqBIH1yPrq0JVLd/J048UzyNHgmBtd3E7cvpnp6adRlu3JJkiJtLGDOR02MjodMh8E7QT37RmO+cTpyg3oCImcz0kR7z9NbjKGghYcgZIjOIhQZ9IPp7xqZxZYRasCKpU3k2iQD80EHlJM73jbbUVIANvMpi4bkkviB1269/XTzq04LGQ3KCDzM/y9oLASOv10gG69KqW/DbkxbLgGIjIkfw12mT5RJJ7n8p7nsddp2BJWruuBIkMD0/EZZMSTnbr30WEID5aDDAAkMaayT/kFuDtBnOmqlZgDcZWwCIBgWuJ2xBb/nRJgY+WWFpEQAKYO5nP06Z0hgBBs4I5gZX8ovjJJ3Ixv0HfXrP9jvhMq9a2AzBV/wAqAfqWbP8Al15PQqdRDEuDF0kWtIx23nbp219Ef2eeHeTwdJetik/5m5z+rH7ayamVRr7L4lzZe8XUFw9NR63EjaQAZAzBnO30n2jTNSpJYz7aanBBuUQDcPfbEnpnGx1iiy01SF4eZzExaTMiRBxmYyRkT31E4/iGYhRK5ukZOJMxmYj6kRpjxDxZ6dTy18tZQvc90fMVgBEOepn01Xcf4vUp06lQ+Wwp2s1habahiQHpgGTmJxHTV0iDZKBDskLOSArSVBgHmDAc2+ejLBydZbiuFFalSVWAZGqoLsY81rdh2GtZwrCbf3oxsMhRsSSYAncmVb01ieB4oIiMRaA8x2lzt1gTqsZuDtFsGmhqbU+krNN4Xw1YNNdgxUQnsQJyBnAAz00vB0lfjKjdaaoPqRJP2I1Y1RvHQnVRw4K8c3Z0Bx3AA+u2hy3OzH6ahwjUq8DTPEP1nTbPjVF4j8TlaliIGMxJbqdoj11NKylot6lWRO2sZxJJdvQn2Ezq18S4+olJXNgDTKkn5h0nrMf1vqlfxA1SBiW6KoG89Zn7/wA9ViqJsf8AA6tnFDGHBH6SP4a1FWmzrysUM4YdNZvwal+OuJi4z0GCP461AGdKT5CKtUzGePcAxaqXqKWBAMAjmwO2NbfglAZjdkE8qkg3LjqQTGMntvEHWK8ZeW4gkQfMckH0YdvQT9damlUOEFrxiGiIaC2BcQLMgEzFotJzrmc3Nc+DZk00MMYyh/crZpqZwNcjEyDqLwlb0ME4Mb77j6SSYyQBqVUqQO/oNZzgquLwxI0z8Q8LdTVxnA+np99S/ER276b4Zg1N6ZxMx79tdY5ctfZR9WfPvxLwQo8RVUzBJZQNgrQdvQyPpqFTdj3wBt7LaCZ22+utX/aNwpD03AE8wOM45gP1Yx6ayAbIJPNv1gnocdv5a9LG7ijJNUyWklQUBAHygxJN4uyM7kdNOU4VwUYXqQJEqCfMJLk9tsnvGo9IAuAxCmSJWZENknvIJ+2neHrRbcCqmCCGI5A8hVnfm+3oRrs4JPD1TGabbttVC7knYjGu07wKVSgIeZkzahmSTMnOl0hlfKBJiW3YHGAsiNvmkGd8aeCy3QsGa4XESeQU5Y7wxzG8H303VYwACA+BIM3k+XAjeApPpiNHTm+GxytDsBCqagloHW4kfpoGHwPCeYaaAW3NTAmIa9yGIXJkEqP4xr6X4FgtLGvnT4WYni+FDgZq0oMdFdoz3kdDELr6DRvw/przdZLlI14FaYC9Mb66pSBXaZM7bldt8TgfbRKkgRBH5ge2x640dMqSxUzmDmcqIjsCOo1CC4HkfJR8bWt4tSXs/AOTmIqejAH9dQfivi7+F4pfMRgqUWtA5hc4ktPRsR2g6sa7sONVVx+ATksF/vOyn+Oo3xixHA8SWt+Rdpn5lmf5fXV4+CDFam1NSRk75GGYDDQAwiAh5T0gDB1jKOadEd/Jz7lf99bHiaSmk9rEFkYLMSRa5AUAgAgjeB776xvEvFNPTySPpYddy7PS/wDPXE/+TfHqffUa0BwT1MDOxgz+n3jT4EE+50oxoPLfIbU5hSJ7j031GPB0/MvIAI26AHYY79NS7u2oHiDqrK7k2rnA3bYEx2/jpoRG+J6M0f8AKQZ95H8TrKJS+mrvx3jWLCnMLMyd5gGPbI1UPTKMR1EzrtdE2W/gAhjjEfx1dNUzqp+H1+c+331ZVNcPs7ijLeLEmpxA/wATR0/KuNaHwniqbIkuTCIGLGLQQGgyACzAz12Gs5x3z1mP77D7QP5atvh5yVRZMmmoALABpA/Ky3CFBEj06Ea5+z1NX/Sx/o1XD1jEnlJErMTE4AE7ZGMfMM41KAJzgH7wSI/hqLwtZWkERlhBG8t6ick6fokE4AjrBOIHKBiDMzjbUmYkAs55pk49BtGN+umKjWMGHQj7amovpHb+vfUPjdjqfmysTzj+1Pgvw6n+BwR7GV/+2vNiRPKOXm/Nm3F38zt9416x/adzUa5PYT91/wBteTlifYk7jsB1B6jf316eB2jNlXItwHzC8zkdZu69/wAx9Z1OR2uBbIBBswcluYDpjeNQKbwJScHO4mW7jbEe2naIBIGLpURJ3BMnHfue+rkR2jVphRyz6w3/APQ9tdqTwfEuEACqAOhZJ39RrtcjG+LW1CN1aVBEEhFZArNEZJxiPl9dIyAN3Aj5gbl/FhVg4yADHQE9tC2BUsAJk3CCM3rgAYEGR25xA0VkMwkTsADgk1Gkgn0UifTudAyb8JwOL4SDP4tIHPUs3TsMjfrr36jU5Ppr568GrRX4d/lsej1HygmcdSSDnoIGvoCm2NeZre0bdNymSVrgMo6sDH0z7adDDMA9zAMSx3/rb01GI+U5xuMZ6Znpp5eFHLJJtJYEkzJn7iDEajDoMnZTcWgbjVJtf8BoX8PfzcgXHf2zjOovxXQA4Pij5Vk06cmQZtYQIBxbO+N9TuLkcYklv7l5sD7eaCPkDEn3jr6DUT4rQHgeKINQzSUw98QDiLgIJg3ddpjWheDOyRM2AEwVAyQzZHUEGXNxzJBtMDWH4fhjUCIMklFHrDAfy1tuFe4boYzKAhCoIiASRGRjpcpO8azVPh/K40JtFZGUSTys4M5/xTg9tdM3aHIo7ovymauocnsTj66E1IH89P16UEj7fX+o1ivjHx+weShBcEX9ljNvvIz9u+nHk8+XBr7oA9fvqHxnCmpgGBgz1wZ+n/Oq/wCH/HxxNOWI8xfnHX/MBtB29Prqzq1Cuckfw11TRx2V/iPhChJAUADtLE+rE/1Os1UOd5Ocnbv9f/OrPxnxkvyDCzPr/U6omUuwCjJIAjbO2uzhmx8Lo20R3bJ9jt+mnpz6f1/X9TrI8D8SmkTTqcwUlZ6gDAyen++tJ4Tx9Ou4CNMCSNjA/j21OSa5KxM/4lTKGreZYM5PaTBx1660PB8KgQHmK0wgMrDYGSwIG++RBAxiNUviHDmtxdSkDF1V+k4GfboBrQGlbURmBBBNxCxJOWcssiDg+mNsa5PQ1U7jCP0i/okwxtU5NgGCRjLE9z6YA0+XPQTIO8Ae0/8AGq3w5DiBAWARM9FJtY3XbmYOSN86nIQPfaTiTmIE9TjGpMyodvx7ffVbx1YE6ltkH39vp9O+qzjFjUn2WguDF/2iVf8A29X2H8V15YKYu3E59JN3Ttg7n116N/aHX/AYT8zKP1k/w15wGE9ckifQ/wAdzr09P8TLm+Q6lM23GQCcZ6XAH+WnqL82LgDaZkHlkxPfECPfQMADzcxnoNoYj/uyY05TGeYi3lBxvJM7YEZM+gjWgiWHDU6lglwDGwQEfcGJ7+uu1HpCkRMUsz8ztMTgHPQQPprtIdBfMyyRTNyxBgBRUa6egNxB64CxOmV4jEC5cKLjbgFiyZ6aOnEC4tUE05K2tDXFgO5lS3XcjQ1EJBYyQLJ5epVjM7GCWI9BOANIYwTFgJkgAg7xy4UfUg52M+uvoLwbjPNoo4/Oqt9SJP6zrwHZZpnktaZkEQih89ZmI/8AOvVf7MPEg3DeXj8JmAzPIxLL9pYfTWHWQuF/Rq00qlX2bnzoWd47Z08axK8sBiJF0x03G+2ot8AmOnTJ0VKmWcEYA3IIk78pBG2QcEZ1ixMvlXkicTP7YgBE+U5BsYxNRRmHUbDfPSBpn4vn9h4qWBHl4AEEZEk8xmSMD+OpHG0x+1U5Ab8J8HyyDzp0qf8A1zjUL4rpj9j4o+WFmmueWTBGOWYt+2ca1/RjJdIXBWYbEwDgghSD8pINsmN/56qviDhmby6yqwNF1ZlHSnhnzMSIBEGDmM6ncIxsW4AkhFIgGSAFb5VWYIaF6gDvp2ukqMzO8wCSwwScdSt0R80SY12+xRbXJXfGfiDeVRfh6kXl4ZcyhQbT+h6HXl1csSSxJbrMz7nvre+K+HOoBpy1EM72BT+HMC5WM8pFsqTIZtugr6Pwt+10qlSkYqq1oB+VhaCQf3TJiTrqMtpoljjPDvT/ACT6MrwvFPScMjEMJ6/cR1kdOuvUPA/HEr0pwGGGE7Hvnpry2twzKbWUgqSCDuCDB+s6Pw/jDTYMvqCDswySCOo/rfVWlJGOpR7RvPF+Fp1ZeiRgczSPLYDfn2kddVfBcVTpG8rUcmIIUBVnrM7nptjUnw3hKfEUy1GUDYdBmIggR1WR9h6ab4rxSkAQAahVGQ5Ju3Ja75Yzvviex1PocYObpIznH0QXJBkNnaDMzH31o/gmktJ6zuQAlIEsfygtn9FH3jReJ+CrS4WlVqG6o7IJzADKzWqOpmJJ7YjMr4Z4WR+LUkDYUyY54mmWie+JAtkEmYGuJSvg1QhBYnJ/LwWnh3BNc/EZFSqS4BIhEMlVInJIgnHQgbal0aYZu564Gd4gEZyCAW6z203SW9phhkhhIJ5iGYScgEBhj21Z0qeSUUAr6gkjM+vYyf3pyRqTZPseRRgEGDAIGRucnO2223qcalJTUlh6Cdx32PffbOhpUbhJ9QcRIxt1AnOnQoE/eMdfpqZ2JxBxqg42tk6uON4mN9ZrxHiN9cdstHhHnf8AaLxYLIhnq2O8hRP/AHayM9ehLTjYCP8Ajbvqw+JuN83iahGQvL7hd/1nUGnuCM77bbrBg9P9tevijtgkYZu5MKkYiADtOd8+uIAx9dP8O8mZk4AF2BklonaQWOe+mqRJURKw3fAU74Pbv66MCSDsYWDEwPykkiMnHrI12cErh/EnVQERQo2BgnfqY76XTMLi6qwaBIW0DYev9HSaQqHEa22xbQRHMDtYT5kjO5YiOw30ybQCVEmCSJIgWBSI7ywnH6aco8x2ANrEiTBQUySJn0Jx3+mnWLDliHkiQVtLKiqMbn5mknBnEydMZHaC5M7SIGIOAnoIxt2jPXR/2f8AjIocWo+Va0owk4YuSm/bAn1Os5UHNB5iJ5okZc847iZ3/wDKK2UZ8R5cEe07jricbTqc4qUaO4ycXZ9G0oIGpRIF3zMQBCzFxEtCzAJMZz76yvwd48OIoKxPOIVxnDgCd++D9dao8WIysxscYPcTryIrbJpm/J+StFbxlQDiqcsQBSqSQxBHPTxyjPTr99M+K8EK9HiKVJyajogN7PYJMjfAkAyRnvp/iqv/ALikZB/CYC5ymb6YjlBDEnpHXXUeOY+XJtmq6MBBkDzgBPaUmQJMe+tS64Mb4ZFbw2uAFSkgAVVla5WIUhiB5Z/MSRnYdM6NOE4m5j5dNZiIrzIhsGaWBcbrRjHqdT61ZlWs15BElYVZACIYUHDZJyep9NO+cfOYXctgNoAgNeyzdvOIjbT3MVFX+w1wxIpU95H45JACwBmnIEyeUjcncnUen4bxVJw9FKSyZdGqcjAGBkIIYCOaMkmZEDVxw3FGyjLklhJMKJ/DZuYbLtOO3bTNbiT5dU+YwIrWg2LgXotoGxHN8xzknRbGjz7xfgXpytVLWMnOVJJJ5W6/x1d/Ffwzw9OmGSkiE1AptkYtc943UZ1payipUqU3hk8tZQqCssXEzuTyERrNeLUXHD0QHarTYeZLgeYgWmzSSMFIbYyV7noKzZ66ySgppcEH4S8BpNWqXoHCotobKySwJjrhesxJ01W8HapXr06CCBUqLjlpp6E7D231I+H6NRkrVBVNOly07kALsVYjkJItHPBYZziNbLh6YSp5aQqKgIQKAoJdhN2842+vXSd+SuXNHFmk8VUZ/h/COJ5DVVKjoIUioFVIAVbFtkGJlpk46aeTw/iEUKlKkFzINU7E+i9sesmRqxocXI4f8Ryakn5VBYWM/NAhYEbbkD10HFMwSv8AiuvNAMISg5BCCI3P5pOTrm2YOHyRqfCcQHu8qnMbirmSZODTjOOk4OpvDtWUEeSgzP8AfyAfQFMD+enbz5ri8/3aR8toJNQSOpPL1xgY0whYpQ/FfmyTakuLC8NiF2/LrljH+B8T8wVOW1qTtTIJxcAD80bGRmOuprPA6T76ovBKkVeLiSDxLfTkp7+mI+2p1etbc0nMT9Ma4m0ikVZD8Tr5OsV8V+MeVSZuuy/5jt/v9NaHxDiteWfF/iwq1rBNqemLpAJ+gx7zrvBj3SOsstqKBRM5g536mR9umffTtMbRg43GYmQc95G3fTZ7tM/pvnPrp2m0wCQBjJJ7mNu0/pr1TAdRjF8TiP8Au7YI7jc6fpjENbHKZuIOVMAACDB/+PvpKLsLQAWBtAMA84BIt6bEDPeY0YPZmZMwDBxYFLScdY9NtAACIEUy+BzAHJjPQ7GRv012m+J4khsMUELC3RAtHT9frpNAEobhbS5CsQSFYE2w8jsDOdxaNFVpWghz82EbMQGTmLewIzt6HSVAQeWFFrDIzAhPXJ3ztcToBVXYKSC2xwfnmNogQZ9Y9tAHXfRLcY2U1CQufWM9gfXTKg8oXmJIMlsBguT9ARt2jOjp1gATgggSswJAcE5z1Mep0pSdsRJKkActoAPucz6AHSGXPwn8Q/sdUOS3lvAdd4QAQ8ncyQYHQn017RR40OoIIIIEEdR3188VKW8KZuaeWM4Fvpvt2A762nwX8X+SwoVTCEkKdgrFm5YObMQOx99Y9Th3LdHs1YMtcM9H4zg6rspSqFtYYZARAZXAJ6cyAz6xrh8N8TJI4pZJmfIBMnzB0O34r7d/TVd4jULtTwrKbuVptLxImN8Bo31J+GfLrhajookVD5efKUq6pdYcBrdzqGKT2jzRW7gdfwHifl/avy24oLhWVFYAlv3aYj6nron8F4u4EcWkk3SeHXcOahAhpm5idtXH/pNA/wD6qec/Kv31UcX4UV4hDTo0DR5bgaaXxzl2Q7yIVTPfVVJsg0QX+H+MCweIplQtv9wJK+W1KS3+QnJ7zpqpwnGAMW4qmDkj8EQedHnGwuRRse3XLyeH1/Iqzw9JahKFLUpEBGIvQyIJQTuM9zqVxPh7qzBaKml5lMXJTQ1fJsBcosQW8wDpgbDaO7OSpPCcYsXcQgIKxNEBuRqjSboFoLN7qCdgJYbw3jDyJxNI8rIxNO0AeWKQGRn8OP199Wf/AKbxBCN5FAkrTDq1NJBZ2vae4phJXaWMbaOv4fVvr/8AtaNjJV8iKdNmV1BsvBGfM3Az0GiwKwcFxWAldYuIt8hAqlihC8rETdTQED5RMTqfT8M42bv2ukCMiaQ6Ozrd6F3IxPQemrnwzwyi1NS3DorQJDUUU3QJIEbTOpB8I4fbyKMjP92n+2uHM6SM5/8Aj3FWyOLQCzEUl2FNqQzMfKxEnvO+nD8P8R+bjRJk4oJALWE9dpprB9PXReJcQKdWuq8NQYU+G81FFMXMbrYONh2HbQLWRavDIwoVfPRjimgtYKGDAKPkJkRvjfQ7Yxf/AEHil5hxl2QwHkJurM4693b7+mnB4XXRYHFCDAg0EiAvlx837s6j8FUNWjRqNTp00ai9SpUWlTtDgkBSCOVYk9zgSNRxUdhw7FVptUp3OhWUBAkQpPISJOO0a4k2vJ3GmW3g3D+UKgap5j1HNQmAuSFWIB9NN8bxvTVf4XxCqarYEvEAQAFVZAH+Yme51S/Enj4ooSTJzAnJOcf76htcpGhNRRXfGHxJ5S2qedpj0G13+3rrz+6d8A53Ockb/ffudLxPEtUdnfmJOcxAkRHtorW33yZO4m4dR016uOCgqMM57mKrbDfAG/8AiJG+3/nR0wAZPMInYdjd1nBPp00CJtG2PynaSZGlp4kjeM9I5SImOszHpqjOCQiEqApimc5TAimSGHckXfYfQlGGNssJJVlxlQLd8RcxP+UdtDUUXkNFwLAgMbZhVQT2ExI7HOmzswkKeaIMAsDkxGxiBPfQA3xqgObiC2CdxuAdtdp2peCQoDgEi6QZM5MkZzOl0AOghqsTJMjqLmZ4Bt9yDaBssaVzhC0pk4VssAz3mI5ZJAHtoUGcLiEW6YFrPuW7kQJ99tIqwEJuYAwIIyxBjfYFQD17noNAHIRDHZgIkFYJsOJ69TI9BOdKQuASJBbYRmEWcCcHP+k6SssBgxBGQIAzyrDdYwB9Tpazb4FvNDAk4LCTJPMTac+s6AE4iSJJCwzWmQD8yyd/UD/ToFrZzIm0XSJtuJEmPb+hGjKfvXOJmcT84yQc5kDR2k3M0QIJIGea4tAGDEnthemk0Bc+BfGDU0SlUllU0yj4lSoDMpHVQpInprTeFcWXR6AVyLaoV1Egq7K6NzEbCRGvNvLgC2CpDTE4/DF2/aT9Rq18I+JanDtycyFjcjGFAJEEHdcTrNkw3zHsvDJ/kejHw6WlTVT8NltKyZIcXSH7sDG321L4jgGYIKQemRRNIlaTMIggDLYybiwzvvqv8H+LKVebSLxMofmwTt3GrHgvHwQL/wANybQD1MTiQJ3++sfqTi6aNDxRfKYCeBveHIqN+KHs8ohWguZeKhlucAHaFjT1fwVqnnn/ANxFcVOVqYtRmZSHVb8EKsfrq3o+InUyn4io3/hp+uTeD6KKr4VU84OvnpbVaqihEtBYpcrfiZFi2gCIuOn6fCOvBnh2SsZVlDqi3Wkk8wNTJzBg7avRxyHrpTxS9xpvIL02Z7iOFqP5gsqU1qUhShKai1gzkMg83A54PtvqHx3htR6lOsy1bkJJ5V3NTzOUedtHJzTg61B45e40xV4xe4jto9YfpFVUNRq71lSqt1E0hyoSGuLhv7zME7aBVcVFq1KTXU0ZUspqqhm+Zz+KTJ2gYEt31PPiKjG59tVvG+OJeELAMenU4n6Y1z6sn0jv0l5K0efTpUaaTFJSCGpKys0kho80beumeI8RfzKZqgiA1zlYBYhgAApbo36ad43xpEBJIAHc6xHjvxqTK0cn97p9B113BSyeBS2wJ/GfEwooXeQ7s7BNiQTiR0GsZ4jx1Su9zGTkADYZ2H89N1nZixyTJkmTOQN/630PliR32+snOt+PEoGWeRyOCbwMAn16wft/PRJHsft+bePaRpbZySAZHXMEmcTnTiyo2Iwome9zKP4GPT11UmKqSACSuBIBxEEgGMzdP00fMVZgCtxKiIglVHKBuRbPT93XOIyYckNzTP5QWMdxOJ6jroxSJEwzAsygQJCm0KZ2BY4+mkMRqwLC4McPDkwd842WM4H785jQtNhDFiCDMKIHOLcnMEyTgbDtoick/lgmLczfEAAx+XM9PtoaIAHKAwkb/MSX2U9I2J9dAElOApnJqMhk8tm2Tj5h/DXaWm9OOYrdm7lJ5pzktJzOu0jkjLSKi5tpXpmbSYziAMxtkaSg8C1RykE5mJVDzDvgkTHQa4QLupB2EgqAsHB2JkfbRAzJGLRAWQZwoUZO0A9PTqNM6OA/DaGlTcbQZAW6lmOmRuYm3RVFhiTkEgkADe4mIzaojIPbSAljNPlJeTJiWLjcncKbf1MaUKLyRDMLTmR7n1uJGcnrtOgAaCfKE9CZGOrduhUDGJJ0lEpk3CeUW3RshJYrGf5k6fUE2XGAFUsqvzFCpYicgfmO2Ll301UYkMCSrD5uxIW3eD0jHXpoAJi0iDBiLQ2TYEskCYk5+/QaFVkCOSGHWZHmG5iOsEIB7e2jZSZUmSogQuJJQEztgmJMfKM50jKJTzMyVwMWi+pyg5JJMH/UdADM5IFwIjMQQAWZY2tmF9cnVrwvxNWQi+KtoDC5ZOFDb7iMktO2qwtKEkKFmntO9rkdI5esntv0WoSRdIgjJZiSTaoa0EdQ0DbbG2uJQUuzpSa6NR4d8YolslqQ5pXLKSW3JG20RG2rvgvi8sBmlUMgSr24IyxBGIOI15xTUBuXm5p3NwAcQBGAfvps0MEysCMfmBhp+ikHr21CWmi+isczR69V+JEV1WCbpMgYHufXppk/FicnLU5p/LkfKdv9X6HXlgVsFblHLIDHa0ZGeu8dP00v7ZUgkVX2OLm7qAPQ5J7an7RFPcM9V/8AyNTAAJJLKekFQd/QkQPpqAfid4U2BZ3BJxke3QkzB215xV4mr/8A6vJkW+YZmRH0g/oe2o7UixFxPbmMmQ0EQf56a0qQnnNx4v8AFClmiuApW20ST1uPKdyIG+qPivicTNNJYRzv0HMRCjMZP0jVGtKJgGYByvQAmc98f0Nc1IA5yc9P8O366vHDGJJ5Gw+K8QqVCS7Ex02HSQB0xOdAVE+sxtgTbufQ40VSiQGB9gcj93OO6kb6fABOxKY5g2Yv9diTO/8ALVkkkSbvsiD1gfpiRP39O2nVO0jEAb/lLGB6mY77b6d8rHNcxlciCJJMbjH2+2jFKQWMxykwMy1xMegFx+k6AGVkBZlydtvmtPQdcrp1haCRlQNmAJAKBbz/AKjAG+dCi8qlcAbyMjlJuMZ326ba6oBaxUAEfMLTtaBbtAO5z20ALZiQcAEkFegVQMb83r30VJbmNpklpItJUc46dAJmPXTeMEABhPWZm20HEYn7+2jUXYHKWdgD0JlbsTGxH6aAEpMAblIuwImZe7eDO5FxG2dJRbCm61uXAibbmugfvTH00ZYFuUMIAAJGQgaVJtHU2z6tobQLPMMkWki3rJISeuIJ/wA5xoA4VYxa57EMNunTtGl0IL4jOB3+2/Tb6a7QAVUuwZSCGDMSZBUsbQ3TsJmdESGqFSTMNBK9WbeBj5M9AIj10lA3Jc0i1sW73MyyR26f8aGn88RghDgkcrZtH0YCfQ+xABkEguQpLBtyMSx6DEnP20RaUMi2AIIiDymB3nO3ZfXDl1titktY87/MpM5Ag4XHvnprqdJqm9trEJtBxTunHoN9ySSdAAkLMGH+YBhBGAoLACdo64zpa5JBL7NIHLBgWCcbYxjvpOYuYjmD772zaRj0HXvrmhWi2SWIMyPzkLBG0R267Y0AEFFx5ZUQYPQF4AYHrscnScNVtsiWiJII+YXkdu4O8jOdCwKcxJiRiZ3JByfrA9dJdKiMWqQRaIwgkjfJLHPYDQA5gzD+ZvgkgWhVmPUsxGe06OlxDXkqxXeAWTcAKgGAOg2/8tObpK4OWJ7nlwfTLe89NOlLmYEkuCwunrekn1+b00AdRJ5Sly5AyBJFxLMB15hgf86ZcgTAgqsEmTsGAGAIkZ+n004nDFgGwMBhbIgXkROT2z6DQ06nmI6wBalxPU2pgbbQWx1nQALKuxYAgflkXcgEdsbesnTuSLQAG5oN03EsoPKfqIiTdtjTZ4znAFwbPNI/Mqg9O3TQ0kuKqTJc4mIElY2+k6AHGbfHNzAsBgr5klpnctI9iNIABb5ou2JgZmXNs9ySZG2Oulp1IMBVKtBAPQXEAY3+Zd94O86aLCmRiQCP+u0mYMggAgfTppAOuhs5oCjYjlLNZjEwd4kemgtlgsyGuhpzMBSzGJjfH9FqoyrcDORABhoWAZnGbrduk6dNQkSp5SKm+8KANttgOp30AdXVQCuWUkjHQXC2OuYP0jRq0yTNpMlcEgqSAo9ArE/6T2w3VYKBZy5nbozEgT6BB9SdPNSsMwGIjebcmpdgHqFI67/YAb4algCmy7KTKmBIYlj3t22yRpKW8oe8Ana2nzGJ3M9e+u4ercVgsByiJ6ZuH3mPTGm3rgnqGtkmF3VIHTYg7aYDrkFBPKYujmgr5cKD0ktI+o0tYsRBhSGYzINzkCSTJuhcCO/udcW3BJLLcYgW5RRgzM4iegHrjjRJBUmQZAxmAaf8yv0GgDqrGRN1wmGjIBaGJEm2GnGgYm0XjBIk2kxzEyT0LR03t089PflW1oaJbAapZEzJyJOdC6GiObmDb5IyGH3GdIACpiSqxK95yfkA2xGe1ugotbZbkTuCdwADPaQYxp11svc5tKCJMS6kk/8ATIHadNcP+IUC4wQZAjlRiSAOvzb7k/Zgcq4FrACBjzAMxnB7mTpNAaSHcZ2+2O/prtFAf//Z"/>
          <p:cNvSpPr>
            <a:spLocks noChangeAspect="1" noChangeArrowheads="1"/>
          </p:cNvSpPr>
          <p:nvPr/>
        </p:nvSpPr>
        <p:spPr bwMode="auto">
          <a:xfrm>
            <a:off x="63500" y="-1027113"/>
            <a:ext cx="2162175" cy="2114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AutoShape 6" descr="data:image/jpg;base64,/9j/4AAQSkZJRgABAQAAAQABAAD/2wCEAAkGBhQSERUUExQWFRUWGRgZGRgYGBsbGBsXGhsYGBoaGxgaHSYgHB8kGhgYHy8gIycpLSwsFyAxNzAqNSYrLCkBCQoKDgwOGg8PGikcHBwpKSkpKSkpKSkpKSkpKSkpKSwsKSkpKSkpKSkpKSksKSkpLCkpKSkpKSksLCwpKSwpKf/AABEIAN4A4wMBIgACEQEDEQH/xAAcAAABBQEBAQAAAAAAAAAAAAACAQMEBQYABwj/xABBEAACAQMCBAQEAwUHAwQDAQABAhEDEiEAMQQiQVEFE2FxBjKBkSNCoRRSscHwBzNicoLR4ZKi8RUkssIWQ9JT/8QAGQEAAwEBAQAAAAAAAAAAAAAAAAEDBAIF/8QAKhEAAgIBBAEEAgEFAQAAAAAAAAECEQMEEiExQRMUMlEicZEzQlJhcgX/2gAMAwEAAhEDEQA/APMPLEAnDEAWKTBFkAE9IIBI/wAW8bSKr5AYmnztPOfmVkvIG0YmW3M9tM09gBzSHN0iPkUPjMQDHafbS1DbIYkw5IETHNiB1ypk/wCHQIbdywgkA2qLpj8nLPoFkGBOPbXVFEwCbRENIPKX7/5hsB111SrIbzDK7CBJmwZyZkDA998zp5qBDEE8hIgBZBN+RMZtmcDQA03MVDc7zi0C2bTyyNwCRjbmPfXVTCEMyxzAEzJhAJMddx9ddRrEAWDBDS0kH5IY+oOB62+uiq1FF3lgtuJknlLU1RQrCfynsTPoNACCqeYAiLanNcZEhQ2TMzBjvOdDCkm43ht2EGJqLbM7Hlb7jpo1LA8pLYIKyDLhwcYMrAUnuR20VOn8toC/J86wWl2a9o6BSu3TTED50AswWCUxbmL35Y+WF39wAOugSlCi3mwMTJutYzO1ogA5Bx9g4YrIKmcqbe0XXYO+J/6tGaxsIBIEHlIyAFkHG2Hbb+OgQtcxhpgSi3KJCFFAM4HURt9dFTMQIAXk5wTfaXJAyY3tme2gLKZKqLSZtB2ucQgmdhI/1aKkVEPN53ZMYYirdnsIuHpoGSGQLTXNzMYXIJKhXDvMxg2oO9jfu6FhZy1CTLnIURC1R1UTJacj92BidDeSEyLAsQwOLUUbd2kxPQn6DTtCjy4Iapk3GRBY04xgWqScbRjQJBtVYi42imSeUCBBTDQM8hIzB2Gm6UqCVzTAboYNtizJzzf/AGP07ChrSKm4MEwFKpKqc5uY9c2DRvS5gxJDkwqX5uJhC3tCwB2nplDCpsCfw45mESrfMajERHY2qFAjm6abVVI3UtCzMmLQzHPdiAJG986Oi8lb2CA2kG4yFDNKkjYMQTAzgHQ1HYAywXAMksMmm1i+wGI6kdtOwYFVQv8AeASMFeYbIQFHUlY69W+79amQCKhGGqJcpmW8sG85mM9gOf2gVrBSYlxDZLAw9nMfXJx3IPQ6AuLWAJqE3DJBtSUCQN5mfsNKwC4qqYNsWWvzDeJAcTsZliO9/oIbLBDK/iDOzZi8BRkGDjaNvpoyTcwBK8391MSQ6eWpzkQFPpGhVCwZhyWyQDBDTUyBPuojr20wF4eqQwIYsZny7yAahfBIzOLTg9RnXUqpJUUyUyoWSvyhhOYjqpJ7g40AIEjpE3A7DzNx6xgD19NOcU0sRVN82gcgFv4jY9mGSRud++gBKLZUC8EBELgCILG2OuQFMT1PbSGAFFQAmV5oOAFP4YAJEkQf9ekSmQsNBpiwxDDLBzBje3m27dddQMWeXaYKkEyM25Y3biRtGAv10ABYRF+VIUiBM3A43gQJPoQNPcKdghU/KBg5awy+BmIC569tIlRRcytzFgVTOxRrydt5Ue5M4Gg4dZjPlwFPzCSlrkgGNzn2GgYyz0RvcpgYztGPrGu1IqeIMuDQViAMxPQdfTb6a7RQAEvyxJUCMCSeUGAY/Nccj2zolpqASpvF4Am4Hmdpz+WIiMnnJ0igEqZCvON7YIp2AZE25b06zpWUmy7kPMYU81tz3Qs9SCf9PbdABcJYgBoCgwSOULzGN8mD029dOOoV55fMEAgE7hmmIMgmLYHcaKmpKsFlH5SzGI+QBBd2ILH2UaFEhnBLCBJIIO10GRj5iBb6nSAReY8zFQRzKGjZBCxHp+saWozEkoLTcZBkAksoZfYFV7ZP003aIUEEtBANoIJIWSIAPLjczMnR8Q8QWKjmkxIwtTqRjMHA7d9MRxjzJmD0JGSC5km0R0I7ZjSI6yhYjIBZQTIUBiVBO09TmAdIqscDlErBnDGGYCTjEjExvnOiqNFm7QD+7l/LltswBaI/XQM5akycrUCxdAjFM2ifYGcdNB2U5aGAxF55FCiMkAgxO1s6WrS5GBMiTEZEBFhjGxyBMYuOrHwvwWtXf8CmzLnnWAFAYCCxIEkqDk9QYxobS5YJWQaNMvbEgysDDZNQSTPWQMfU76RAM2jmVc3Li0BoGDEssGRkQffW18O/syqPaeIqi4RimCTAkxJjudtaThPgThqSyaZeMEsS0QCIjYQCRtrPLUwXXJaOGTPKvMN0AkNyzTugFpp2SMTCgZjf00jqShslBBkTJIN7ZA3JJAn9NezeG+H0KqX0VRhMcqgEH1BAjUDi/FqaM6FKnIbWIpkgHbJG2p+5k+onXoL7PKXqZYICmWaGAMklAVyMxkYjYaK2WN13NA8zlAI8zckntCjPaTA16XW4mhTVKjvNN8AkSNp7en009Q8F4XigRSFJ8AkKBIHQkYOktU/MQeBLyeVGocF/xCSpEQBdDkbAdh1G/wBNCyiwkkssNAkYUpliT1uiP0316Vxv9nSWFVup/wCXYGCJgz376zHinwVWpyaKq4zIEhiLQAo7CQTg76tDPCRxLG0UbU3MkSuGlRBAAWmqrjutoPUkxEnTTDewWG5mysLN8EQRmJUYwJ11dbXIZIqc0chUCWENB6CYB6W6XiXLL+IAolo+bkAdOYGMXCFn0Ptq65JAswwp9VDlZNoqZcTMHfqIj1jXFJJ8wSYA5VwG8zlB9Ss59O2i4aqcCFsJEQDJF5IpiJYg4Mdce+mqBtVWUhhyLliJa4tPpAA6iJ6xpgP0AbhIvVo5YyTdlBByBv8AQiNN+Fm2GS0xacmMm6GJIwFMTjvkaLhzYZDG8AW2yVuuYMBmIK3R3kwMg6ap0wTzE0hahi45Tf0kkyYGkIWmwHMDcY2LCNmvwcjlmN4Jjc6INcpyE5cgdUsmDJzkuLskyR211Fwfy2mEFwAIACkrn1KicHr76EGIvQu/QxJJ8scuJGDH8xpgOF7r8FZu5iAJYIeUmM4JMYgkaAJaUBSTuCByhgoxAxjlz77kacr07Q1xVlUNawGflHOV+iLn94djpLTdCqqpzQLSSAEIjImWIJE9SDiNAEerRecOsQIkAmIHUDSaY4l6RYyCD2EgA9oxtt/vvrtAE4iSBzMDdDXTBCoKpjaYBjqRG+2uqUWkBpclyAbJBZSxiRkzJ/6u2kWo5AaSUUREdMALH+KJz3Mz1FMJywUYxkH8oYyDOYkCPTSGLVXl/EkoRyNbn/8AWLiRvjAGd/XR1weYEC0g4gggC8WxOApW7I3A+jQYQWUXARykmFEKMT1mPtnA1JqODEw7gNK3HBDO55CMTJOe5ECJ0ABTXCLylCpySViIDZOAXgjOcA40NMqFUyW5lwGEg3PGDggQAJIyWMGcOUW5lZZtBAFOZYmFg7QCevvgaCk9yL5a2AGCIB5SW5tpwcesAHbQAFZoBbBUjIkHmZWJboBFxxGNS+E8KqVagp0FLggxyxChQAzbRdgy3cb6mfC/ws/GPycqyPNcjCiByhcAknMdiCds+v8AhXglLhqdtNQBkk/mY9yRudZs2oWPhcsvjxOXLMh4F/ZjTQl6/OTP4akimBjHdtu8e+tQeO8p2SlwxqrRA8y21VSRICr1MZjVd4Z4gWqedWrOhkjyrSEC5AExk9Z76uPB+PSlxNQSpHEEOh6FgCLf1ONZlCU3c+SkpKKqI/w1cnjKbq34NaiSqwBDqZP1xB1F8NKUF46l0ps9QZzDqY/UD76rv2hnV6nDqWHD8Rcq5BNNhzKB7iY0S8DW4luJqpRal5tNKaipgkgrcY6coI+2tG2MTLukx/4E4hKbvTuBFRKZ7AOASV+gnPtoPE65X9rKFbPNIduoYkgGJ2z676teM+HR+EaNtNqbKZjdRF0xkkx176Gt8NlqPFIzi7iHZg1vyg2lQR6EdNdPLG7FtkZfxHwR6b8JQUK7gvUg/K0EMZ9N9bTwTwpaaXGlTSqRDWAYE7XDcGAdVPH+AcV51KtRq0r6dEUzeDBObj13x9tXPg6V7JrhQ+ZCGV3wfrvGoyfHBVd8kL4o8QqU6dNKEedWdUSQCAN2JHXBA+p1D8N8Taqa9GsiirRMMU+UgzDCcjb9RqLxHxDRHHVKlZoXhkKU1jmZ2MMV7HcCe4Oq6sKy03Co37TxxLlVHMlBZO0Yulh7DXSxpxOd7THvEPCaHFJ+WopmCD/AjI1gfHvgqpQUmiPMWDIaS8Td7GM7QcnfXpXCeAU1FKtwpekCLWVgTeowblb5WkbjHbS1q1M1DSuF8Tb1/wDPpqe6WJ/i7RdbZrng8WDC45F0sLSSBddMqBPSRHbXIJ8uOU8mARgC45x3BMycEa9B+Jfg4VJenyVCIkbMJBg/Ub689rU2pm2ohJBW4RaCc2qT2xM9Y9NbMeVZFwQnBxY4/E4ACkBbArC0bXtTmBJyy755Yx06mTcCwNQk0xzbXwbQM7WjrjQmrCqzZWdgi4BQyfSOgjZRtpKfygIBbyySpBHKeYwfUjbMDVSZ1OkDIJBULOFmOUgsYmIaB9dEC0AIgAiB0YfhzMHBBLFgTvgbDQmquRSySJtN0AWjlCnBMgGfQdATonNzkltpJF0ALYoFt43gAbRjGMhABKiTTtMEtEnAIXlBPY7H0J0VWCXLMLiXJFxIYmIIyJIkY9DMxGiFPBVUKtcwEwxZwEkW+0we7DONFXqG635zfUNwieYC/wCXIjMf1IBW8W/O10zOYKgT1wRjXadrCWJFSZ9B9snpt9NLroCQ8ybpvG4ut5hZuMnCz03zoaSXWFiVAMESJCc5JC+5bYfxnTuzKpzMkVRElbwCSCTuUPKe/rqMgwtysx3wsibGIEHfcMfSdcjJFNWZmCko9wOCDLC27rkAScYONC1XDLLB7QJMHlF7AHpzG3rMk9tLWEAhsKCYZV2gqJJBxIEfUdToQ2GmFQwfzYY32/UTMnQBy0oZQTDxAP5VMpJgT8oJH66vPhb4XbjnEi2mpBd1Jizm/DHdmMN6D9a7wnw1+IrJRpy5aRfOwhPMYmTgEnImdo17n8O+AJw9FaaA2qMsd2O5Y+pP8h01l1GbYqXbL4se52+iJSehwa06EeWpBtxyj3bqSf8Anpq4pAETv21F+I/D/NpyokpzAbzG4+o1C4GnVRfMpJNMkxSuEwOoJ2/nrFDGprd5LyybeCX4p4itFVL02ZWkSFkAiMH3/lqr8H8FWtTc1qZCu5KIZBVYEEHBBP8ALWoUYBIg9pmCd87emq/xTxlKIjBeJCAgY/eY/lX/ABfQScavGTS2rszzabtjXAfDlClUV0DK0EfOSGnqQTkj+hq6SNeXeIeKPWqAglmmQRItAzagB5R67nrG2ipfFnEAR5zAf6SfuynWn22SStmP3eNOj08tqt4vxylTDQQxXDQeVT1vbIB/w5YnAGsFW8erVuS93/w3Ez7qkY/TUqh4RXqsnmgimp2BVYHW1dh9hpLTbfkxvVX8FZtfC/Hadccph4koSLh/v7jVgG1gfGPA2dgeHQKIyLx8w2j7d9RH8T42hF7VVAwM3L9Lgw1z7dS+DD3DjxNHo1ThkZgxRCw2JUEj2MTrPcXwtehxT8TTArhlCvT2qqojCH6THX9dZRviyuwM1XP1t/8AgAT9dFwnidWky1V5btgRyMAcyOvvuO+qLTzXZzLVw8Fx8TfGIqJHD3WYD1rW5bvyjaGgHf6d9QfhDw9S9SqCWUEohYQTJksexiP+o6uj4mOL4SrRoBadZl+QwAbjzFSN5EiSJEidVnC0WrkcDR/DpUBFar+ZzJutXoC10em8CAeGqVVReMrqV2WnBVU4lqi05Ipxz/lJP7p6/wBHWb+L/g4VQfy1B8rRP0Pcf769H4HgkpUwiKFVdgO/r3J6nQeJ8B5iGNxtqKjTuJfc3xI+Za3DmmWVgRUUwwjYWn822f1/TXLBAnBAOAcEFcTnvvHc69B+OfhkuPMQQ6ZPdlAP6iTH1159QqwJieQgNgAGyDuNwP4624570RnGmP3nIYEc2WORdYYyd+piOg0DkQS0kgtEx+6O2Tn6QuuA5CWMiWBgbJAzjbmtX3OpBkm0cqkEkfLapKgk7DIAMATnbv1RyJxQmVe0/wB6OWSOW1i4MzkgDYdc6IUs4laYmZUkDlBBAweYDczh9tN8INyDm/HWEhpB7TgaWUaCwAqBcAbHlxI9Iz75IAOgLInE06V7Tcpk4s2/7tJp6u7hiO3apA+g7dtLo5CyQ1EhhIFsSRaQRz22jG2JxtoaZhYUAqwiW3/u2ubG+HIG8kDReWFdiCGf8yksAYZpKmOaIGT3H0GigaLms5QLQTJimCkjGJgf6t8SAYqFVlkhzLEjPdI3nZoOexydc7ZaeeLpCnlJHmlyCTsFnbceugNMtfAKG44AuuN6Iwn8xyT+mrf4X8C/auLWkVMKQamPyIzddpbC/XHfXMpbVbOkrdHon9l3wsUpCqw56oBE4tpQLVwMTAY/TXoD/ujpv76LhqPlJOxPQfoPtporaLj7+uvIk3OVs3Koqh5Ftzqv4XgxTvAJF7M0SDbdjlxt1jOdSWqtJFpwYHYgQTnYbkZ7HXM3XoOvXVFxwQlyVXjnHspSlSIFWpIBYSoAEkkdWgG1ep1huD8Oq8UagVpjmdmPM77CTvPQDYa2XinDisjE4KrKsd6bqSwOJImFbfYR1Osd4pxL06iVaTlRxCJUxgXN8w9rtbtMv5MGqur8DHgXiP7PWJZLzlYxIbYwc/ppV4ccRVqVTFKjJJaIEbBQBucak+C0Ho1qYakfxFNpgSJ/MD06nvGnfiSPw+HpiOtqjBJJAwPqf6xpyZNr47MmHFuXPQtLxenTQU+GQC4xe3zGesfb/Y6oK/iVcMQ1R7gY3Ij7f1nWqp/BjQn3Jk4PYEaN/gi9iz1Mn91YH0H9bayb15N0Y10jJ8N8TcQh/vCRjDcwn6/fWi8J+L1fkrAC7ExymejA7e/8NN1/gSJtedokR99UPEeFFWt3j09P+P10fi+hv/ZqPHfhoQXortllHbeV/wBtV/iHjzVKFOl5YUKBkfmVRG0YznGp3wbx7FGpucpt3jYj7x99SfH+FeoKdFFEM+DHy4JI2+WTd99Xx5OdsuaMmXDSco+Snp+EMOFHE+YFIOAJxmBB6NOrfwijV4q3iZ8qrTaw1AAfOp/mDJ3BEXdc4xrL+JLVpXU2J5ek4PUekHca9K8E4emtCkinCquxIlhBPX94kx6651MqX7OtKuf0WqMDMdCdEtSDoUYHIM/w1z6wKVHpUUnxD4eCSyDED79f69deH/F3hR4esSuKdS4iBsfzJ6A/w172lSXZeh/jrC/H/gF9N1A5gL0PqBIH1yPrq0JVLd/J048UzyNHgmBtd3E7cvpnp6adRlu3JJkiJtLGDOR02MjodMh8E7QT37RmO+cTpyg3oCImcz0kR7z9NbjKGghYcgZIjOIhQZ9IPp7xqZxZYRasCKpU3k2iQD80EHlJM73jbbUVIANvMpi4bkkviB1269/XTzq04LGQ3KCDzM/y9oLASOv10gG69KqW/DbkxbLgGIjIkfw12mT5RJJ7n8p7nsddp2BJWruuBIkMD0/EZZMSTnbr30WEID5aDDAAkMaayT/kFuDtBnOmqlZgDcZWwCIBgWuJ2xBb/nRJgY+WWFpEQAKYO5nP06Z0hgBBs4I5gZX8ovjJJ3Ixv0HfXrP9jvhMq9a2AzBV/wAqAfqWbP8Al15PQqdRDEuDF0kWtIx23nbp219Ef2eeHeTwdJetik/5m5z+rH7ayamVRr7L4lzZe8XUFw9NR63EjaQAZAzBnO30n2jTNSpJYz7aanBBuUQDcPfbEnpnGx1iiy01SF4eZzExaTMiRBxmYyRkT31E4/iGYhRK5ukZOJMxmYj6kRpjxDxZ6dTy18tZQvc90fMVgBEOepn01Xcf4vUp06lQ+Wwp2s1habahiQHpgGTmJxHTV0iDZKBDskLOSArSVBgHmDAc2+ejLBydZbiuFFalSVWAZGqoLsY81rdh2GtZwrCbf3oxsMhRsSSYAncmVb01ieB4oIiMRaA8x2lzt1gTqsZuDtFsGmhqbU+krNN4Xw1YNNdgxUQnsQJyBnAAz00vB0lfjKjdaaoPqRJP2I1Y1RvHQnVRw4K8c3Z0Bx3AA+u2hy3OzH6ahwjUq8DTPEP1nTbPjVF4j8TlaliIGMxJbqdoj11NKylot6lWRO2sZxJJdvQn2Ezq18S4+olJXNgDTKkn5h0nrMf1vqlfxA1SBiW6KoG89Zn7/wA9ViqJsf8AA6tnFDGHBH6SP4a1FWmzrysUM4YdNZvwal+OuJi4z0GCP461AGdKT5CKtUzGePcAxaqXqKWBAMAjmwO2NbfglAZjdkE8qkg3LjqQTGMntvEHWK8ZeW4gkQfMckH0YdvQT9damlUOEFrxiGiIaC2BcQLMgEzFotJzrmc3Nc+DZk00MMYyh/crZpqZwNcjEyDqLwlb0ME4Mb77j6SSYyQBqVUqQO/oNZzgquLwxI0z8Q8LdTVxnA+np99S/ER276b4Zg1N6ZxMx79tdY5ctfZR9WfPvxLwQo8RVUzBJZQNgrQdvQyPpqFTdj3wBt7LaCZ22+utX/aNwpD03AE8wOM45gP1Yx6ayAbIJPNv1gnocdv5a9LG7ijJNUyWklQUBAHygxJN4uyM7kdNOU4VwUYXqQJEqCfMJLk9tsnvGo9IAuAxCmSJWZENknvIJ+2neHrRbcCqmCCGI5A8hVnfm+3oRrs4JPD1TGabbttVC7knYjGu07wKVSgIeZkzahmSTMnOl0hlfKBJiW3YHGAsiNvmkGd8aeCy3QsGa4XESeQU5Y7wxzG8H303VYwACA+BIM3k+XAjeApPpiNHTm+GxytDsBCqagloHW4kfpoGHwPCeYaaAW3NTAmIa9yGIXJkEqP4xr6X4FgtLGvnT4WYni+FDgZq0oMdFdoz3kdDELr6DRvw/przdZLlI14FaYC9Mb66pSBXaZM7bldt8TgfbRKkgRBH5ge2x640dMqSxUzmDmcqIjsCOo1CC4HkfJR8bWt4tSXs/AOTmIqejAH9dQfivi7+F4pfMRgqUWtA5hc4ktPRsR2g6sa7sONVVx+ATksF/vOyn+Oo3xixHA8SWt+Rdpn5lmf5fXV4+CDFam1NSRk75GGYDDQAwiAh5T0gDB1jKOadEd/Jz7lf99bHiaSmk9rEFkYLMSRa5AUAgAgjeB776xvEvFNPTySPpYddy7PS/wDPXE/+TfHqffUa0BwT1MDOxgz+n3jT4EE+50oxoPLfIbU5hSJ7j031GPB0/MvIAI26AHYY79NS7u2oHiDqrK7k2rnA3bYEx2/jpoRG+J6M0f8AKQZ95H8TrKJS+mrvx3jWLCnMLMyd5gGPbI1UPTKMR1EzrtdE2W/gAhjjEfx1dNUzqp+H1+c+331ZVNcPs7ijLeLEmpxA/wATR0/KuNaHwniqbIkuTCIGLGLQQGgyACzAz12Gs5x3z1mP77D7QP5atvh5yVRZMmmoALABpA/Ky3CFBEj06Ea5+z1NX/Sx/o1XD1jEnlJErMTE4AE7ZGMfMM41KAJzgH7wSI/hqLwtZWkERlhBG8t6ick6fokE4AjrBOIHKBiDMzjbUmYkAs55pk49BtGN+umKjWMGHQj7amovpHb+vfUPjdjqfmysTzj+1Pgvw6n+BwR7GV/+2vNiRPKOXm/Nm3F38zt9416x/adzUa5PYT91/wBteTlifYk7jsB1B6jf316eB2jNlXItwHzC8zkdZu69/wAx9Z1OR2uBbIBBswcluYDpjeNQKbwJScHO4mW7jbEe2naIBIGLpURJ3BMnHfue+rkR2jVphRyz6w3/APQ9tdqTwfEuEACqAOhZJ39RrtcjG+LW1CN1aVBEEhFZArNEZJxiPl9dIyAN3Aj5gbl/FhVg4yADHQE9tC2BUsAJk3CCM3rgAYEGR25xA0VkMwkTsADgk1Gkgn0UifTudAyb8JwOL4SDP4tIHPUs3TsMjfrr36jU5Ppr568GrRX4d/lsej1HygmcdSSDnoIGvoCm2NeZre0bdNymSVrgMo6sDH0z7adDDMA9zAMSx3/rb01GI+U5xuMZ6Znpp5eFHLJJtJYEkzJn7iDEajDoMnZTcWgbjVJtf8BoX8PfzcgXHf2zjOovxXQA4Pij5Vk06cmQZtYQIBxbO+N9TuLkcYklv7l5sD7eaCPkDEn3jr6DUT4rQHgeKINQzSUw98QDiLgIJg3ddpjWheDOyRM2AEwVAyQzZHUEGXNxzJBtMDWH4fhjUCIMklFHrDAfy1tuFe4boYzKAhCoIiASRGRjpcpO8azVPh/K40JtFZGUSTys4M5/xTg9tdM3aHIo7ovymauocnsTj66E1IH89P16UEj7fX+o1ivjHx+weShBcEX9ljNvvIz9u+nHk8+XBr7oA9fvqHxnCmpgGBgz1wZ+n/Oq/wCH/HxxNOWI8xfnHX/MBtB29Prqzq1Cuckfw11TRx2V/iPhChJAUADtLE+rE/1Os1UOd5Ocnbv9f/OrPxnxkvyDCzPr/U6omUuwCjJIAjbO2uzhmx8Lo20R3bJ9jt+mnpz6f1/X9TrI8D8SmkTTqcwUlZ6gDAyen++tJ4Tx9Ou4CNMCSNjA/j21OSa5KxM/4lTKGreZYM5PaTBx1660PB8KgQHmK0wgMrDYGSwIG++RBAxiNUviHDmtxdSkDF1V+k4GfboBrQGlbURmBBBNxCxJOWcssiDg+mNsa5PQ1U7jCP0i/okwxtU5NgGCRjLE9z6YA0+XPQTIO8Ae0/8AGq3w5DiBAWARM9FJtY3XbmYOSN86nIQPfaTiTmIE9TjGpMyodvx7ffVbx1YE6ltkH39vp9O+qzjFjUn2WguDF/2iVf8A29X2H8V15YKYu3E59JN3Ttg7n116N/aHX/AYT8zKP1k/w15wGE9ckifQ/wAdzr09P8TLm+Q6lM23GQCcZ6XAH+WnqL82LgDaZkHlkxPfECPfQMADzcxnoNoYj/uyY05TGeYi3lBxvJM7YEZM+gjWgiWHDU6lglwDGwQEfcGJ7+uu1HpCkRMUsz8ztMTgHPQQPprtIdBfMyyRTNyxBgBRUa6egNxB64CxOmV4jEC5cKLjbgFiyZ6aOnEC4tUE05K2tDXFgO5lS3XcjQ1EJBYyQLJ5epVjM7GCWI9BOANIYwTFgJkgAg7xy4UfUg52M+uvoLwbjPNoo4/Oqt9SJP6zrwHZZpnktaZkEQih89ZmI/8AOvVf7MPEg3DeXj8JmAzPIxLL9pYfTWHWQuF/Rq00qlX2bnzoWd47Z08axK8sBiJF0x03G+2ot8AmOnTJ0VKmWcEYA3IIk78pBG2QcEZ1ixMvlXkicTP7YgBE+U5BsYxNRRmHUbDfPSBpn4vn9h4qWBHl4AEEZEk8xmSMD+OpHG0x+1U5Ab8J8HyyDzp0qf8A1zjUL4rpj9j4o+WFmmueWTBGOWYt+2ca1/RjJdIXBWYbEwDgghSD8pINsmN/56qviDhmby6yqwNF1ZlHSnhnzMSIBEGDmM6ncIxsW4AkhFIgGSAFb5VWYIaF6gDvp2ukqMzO8wCSwwScdSt0R80SY12+xRbXJXfGfiDeVRfh6kXl4ZcyhQbT+h6HXl1csSSxJbrMz7nvre+K+HOoBpy1EM72BT+HMC5WM8pFsqTIZtugr6Pwt+10qlSkYqq1oB+VhaCQf3TJiTrqMtpoljjPDvT/ACT6MrwvFPScMjEMJ6/cR1kdOuvUPA/HEr0pwGGGE7Hvnpry2twzKbWUgqSCDuCDB+s6Pw/jDTYMvqCDswySCOo/rfVWlJGOpR7RvPF+Fp1ZeiRgczSPLYDfn2kddVfBcVTpG8rUcmIIUBVnrM7nptjUnw3hKfEUy1GUDYdBmIggR1WR9h6ab4rxSkAQAahVGQ5Ju3Ja75Yzvviex1PocYObpIznH0QXJBkNnaDMzH31o/gmktJ6zuQAlIEsfygtn9FH3jReJ+CrS4WlVqG6o7IJzADKzWqOpmJJ7YjMr4Z4WR+LUkDYUyY54mmWie+JAtkEmYGuJSvg1QhBYnJ/LwWnh3BNc/EZFSqS4BIhEMlVInJIgnHQgbal0aYZu564Gd4gEZyCAW6z203SW9phhkhhIJ5iGYScgEBhj21Z0qeSUUAr6gkjM+vYyf3pyRqTZPseRRgEGDAIGRucnO2223qcalJTUlh6Cdx32PffbOhpUbhJ9QcRIxt1AnOnQoE/eMdfpqZ2JxBxqg42tk6uON4mN9ZrxHiN9cdstHhHnf8AaLxYLIhnq2O8hRP/AHayM9ehLTjYCP8Ajbvqw+JuN83iahGQvL7hd/1nUGnuCM77bbrBg9P9tevijtgkYZu5MKkYiADtOd8+uIAx9dP8O8mZk4AF2BklonaQWOe+mqRJURKw3fAU74Pbv66MCSDsYWDEwPykkiMnHrI12cErh/EnVQERQo2BgnfqY76XTMLi6qwaBIW0DYev9HSaQqHEa22xbQRHMDtYT5kjO5YiOw30ybQCVEmCSJIgWBSI7ywnH6aco8x2ANrEiTBQUySJn0Jx3+mnWLDliHkiQVtLKiqMbn5mknBnEydMZHaC5M7SIGIOAnoIxt2jPXR/2f8AjIocWo+Va0owk4YuSm/bAn1Os5UHNB5iJ5okZc847iZ3/wDKK2UZ8R5cEe07jricbTqc4qUaO4ycXZ9G0oIGpRIF3zMQBCzFxEtCzAJMZz76yvwd48OIoKxPOIVxnDgCd++D9dao8WIysxscYPcTryIrbJpm/J+StFbxlQDiqcsQBSqSQxBHPTxyjPTr99M+K8EK9HiKVJyajogN7PYJMjfAkAyRnvp/iqv/ALikZB/CYC5ymb6YjlBDEnpHXXUeOY+XJtmq6MBBkDzgBPaUmQJMe+tS64Mb4ZFbw2uAFSkgAVVla5WIUhiB5Z/MSRnYdM6NOE4m5j5dNZiIrzIhsGaWBcbrRjHqdT61ZlWs15BElYVZACIYUHDZJyep9NO+cfOYXctgNoAgNeyzdvOIjbT3MVFX+w1wxIpU95H45JACwBmnIEyeUjcncnUen4bxVJw9FKSyZdGqcjAGBkIIYCOaMkmZEDVxw3FGyjLklhJMKJ/DZuYbLtOO3bTNbiT5dU+YwIrWg2LgXotoGxHN8xzknRbGjz7xfgXpytVLWMnOVJJJ5W6/x1d/Ffwzw9OmGSkiE1AptkYtc943UZ1payipUqU3hk8tZQqCssXEzuTyERrNeLUXHD0QHarTYeZLgeYgWmzSSMFIbYyV7noKzZ66ySgppcEH4S8BpNWqXoHCotobKySwJjrhesxJ01W8HapXr06CCBUqLjlpp6E7D231I+H6NRkrVBVNOly07kALsVYjkJItHPBYZziNbLh6YSp5aQqKgIQKAoJdhN2842+vXSd+SuXNHFmk8VUZ/h/COJ5DVVKjoIUioFVIAVbFtkGJlpk46aeTw/iEUKlKkFzINU7E+i9sesmRqxocXI4f8Ryakn5VBYWM/NAhYEbbkD10HFMwSv8AiuvNAMISg5BCCI3P5pOTrm2YOHyRqfCcQHu8qnMbirmSZODTjOOk4OpvDtWUEeSgzP8AfyAfQFMD+enbz5ri8/3aR8toJNQSOpPL1xgY0whYpQ/FfmyTakuLC8NiF2/LrljH+B8T8wVOW1qTtTIJxcAD80bGRmOuprPA6T76ovBKkVeLiSDxLfTkp7+mI+2p1etbc0nMT9Ma4m0ikVZD8Tr5OsV8V+MeVSZuuy/5jt/v9NaHxDiteWfF/iwq1rBNqemLpAJ+gx7zrvBj3SOsstqKBRM5g536mR9umffTtMbRg43GYmQc95G3fTZ7tM/pvnPrp2m0wCQBjJJ7mNu0/pr1TAdRjF8TiP8Au7YI7jc6fpjENbHKZuIOVMAACDB/+PvpKLsLQAWBtAMA84BIt6bEDPeY0YPZmZMwDBxYFLScdY9NtAACIEUy+BzAHJjPQ7GRv012m+J4khsMUELC3RAtHT9frpNAEobhbS5CsQSFYE2w8jsDOdxaNFVpWghz82EbMQGTmLewIzt6HSVAQeWFFrDIzAhPXJ3ztcToBVXYKSC2xwfnmNogQZ9Y9tAHXfRLcY2U1CQufWM9gfXTKg8oXmJIMlsBguT9ARt2jOjp1gATgggSswJAcE5z1Mep0pSdsRJKkActoAPucz6AHSGXPwn8Q/sdUOS3lvAdd4QAQ8ncyQYHQn017RR40OoIIIIEEdR3188VKW8KZuaeWM4Fvpvt2A762nwX8X+SwoVTCEkKdgrFm5YObMQOx99Y9Th3LdHs1YMtcM9H4zg6rspSqFtYYZARAZXAJ6cyAz6xrh8N8TJI4pZJmfIBMnzB0O34r7d/TVd4jULtTwrKbuVptLxImN8Bo31J+GfLrhajookVD5efKUq6pdYcBrdzqGKT2jzRW7gdfwHifl/avy24oLhWVFYAlv3aYj6nron8F4u4EcWkk3SeHXcOahAhpm5idtXH/pNA/wD6qec/Kv31UcX4UV4hDTo0DR5bgaaXxzl2Q7yIVTPfVVJsg0QX+H+MCweIplQtv9wJK+W1KS3+QnJ7zpqpwnGAMW4qmDkj8EQedHnGwuRRse3XLyeH1/Iqzw9JahKFLUpEBGIvQyIJQTuM9zqVxPh7qzBaKml5lMXJTQ1fJsBcosQW8wDpgbDaO7OSpPCcYsXcQgIKxNEBuRqjSboFoLN7qCdgJYbw3jDyJxNI8rIxNO0AeWKQGRn8OP199Wf/AKbxBCN5FAkrTDq1NJBZ2vae4phJXaWMbaOv4fVvr/8AtaNjJV8iKdNmV1BsvBGfM3Az0GiwKwcFxWAldYuIt8hAqlihC8rETdTQED5RMTqfT8M42bv2ukCMiaQ6Ozrd6F3IxPQemrnwzwyi1NS3DorQJDUUU3QJIEbTOpB8I4fbyKMjP92n+2uHM6SM5/8Aj3FWyOLQCzEUl2FNqQzMfKxEnvO+nD8P8R+bjRJk4oJALWE9dpprB9PXReJcQKdWuq8NQYU+G81FFMXMbrYONh2HbQLWRavDIwoVfPRjimgtYKGDAKPkJkRvjfQ7Yxf/AEHil5hxl2QwHkJurM4693b7+mnB4XXRYHFCDAg0EiAvlx837s6j8FUNWjRqNTp00ai9SpUWlTtDgkBSCOVYk9zgSNRxUdhw7FVptUp3OhWUBAkQpPISJOO0a4k2vJ3GmW3g3D+UKgap5j1HNQmAuSFWIB9NN8bxvTVf4XxCqarYEvEAQAFVZAH+Yme51S/Enj4ooSTJzAnJOcf76htcpGhNRRXfGHxJ5S2qedpj0G13+3rrz+6d8A53Ockb/ffudLxPEtUdnfmJOcxAkRHtorW33yZO4m4dR016uOCgqMM57mKrbDfAG/8AiJG+3/nR0wAZPMInYdjd1nBPp00CJtG2PynaSZGlp4kjeM9I5SImOszHpqjOCQiEqApimc5TAimSGHckXfYfQlGGNssJJVlxlQLd8RcxP+UdtDUUXkNFwLAgMbZhVQT2ExI7HOmzswkKeaIMAsDkxGxiBPfQA3xqgObiC2CdxuAdtdp2peCQoDgEi6QZM5MkZzOl0AOghqsTJMjqLmZ4Bt9yDaBssaVzhC0pk4VssAz3mI5ZJAHtoUGcLiEW6YFrPuW7kQJ99tIqwEJuYAwIIyxBjfYFQD17noNAHIRDHZgIkFYJsOJ69TI9BOdKQuASJBbYRmEWcCcHP+k6SssBgxBGQIAzyrDdYwB9Tpazb4FvNDAk4LCTJPMTac+s6AE4iSJJCwzWmQD8yyd/UD/ToFrZzIm0XSJtuJEmPb+hGjKfvXOJmcT84yQc5kDR2k3M0QIJIGea4tAGDEnthemk0Bc+BfGDU0SlUllU0yj4lSoDMpHVQpInprTeFcWXR6AVyLaoV1Egq7K6NzEbCRGvNvLgC2CpDTE4/DF2/aT9Rq18I+JanDtycyFjcjGFAJEEHdcTrNkw3zHsvDJ/kejHw6WlTVT8NltKyZIcXSH7sDG321L4jgGYIKQemRRNIlaTMIggDLYybiwzvvqv8H+LKVebSLxMofmwTt3GrHgvHwQL/wANybQD1MTiQJ3++sfqTi6aNDxRfKYCeBveHIqN+KHs8ohWguZeKhlucAHaFjT1fwVqnnn/ANxFcVOVqYtRmZSHVb8EKsfrq3o+InUyn4io3/hp+uTeD6KKr4VU84OvnpbVaqihEtBYpcrfiZFi2gCIuOn6fCOvBnh2SsZVlDqi3Wkk8wNTJzBg7avRxyHrpTxS9xpvIL02Z7iOFqP5gsqU1qUhShKai1gzkMg83A54PtvqHx3htR6lOsy1bkJJ5V3NTzOUedtHJzTg61B45e40xV4xe4jto9YfpFVUNRq71lSqt1E0hyoSGuLhv7zME7aBVcVFq1KTXU0ZUspqqhm+Zz+KTJ2gYEt31PPiKjG59tVvG+OJeELAMenU4n6Y1z6sn0jv0l5K0efTpUaaTFJSCGpKys0kho80beumeI8RfzKZqgiA1zlYBYhgAApbo36ad43xpEBJIAHc6xHjvxqTK0cn97p9B113BSyeBS2wJ/GfEwooXeQ7s7BNiQTiR0GsZ4jx1Su9zGTkADYZ2H89N1nZixyTJkmTOQN/630PliR32+snOt+PEoGWeRyOCbwMAn16wft/PRJHsft+bePaRpbZySAZHXMEmcTnTiyo2Iwome9zKP4GPT11UmKqSACSuBIBxEEgGMzdP00fMVZgCtxKiIglVHKBuRbPT93XOIyYckNzTP5QWMdxOJ6jroxSJEwzAsygQJCm0KZ2BY4+mkMRqwLC4McPDkwd842WM4H785jQtNhDFiCDMKIHOLcnMEyTgbDtoick/lgmLczfEAAx+XM9PtoaIAHKAwkb/MSX2U9I2J9dAElOApnJqMhk8tm2Tj5h/DXaWm9OOYrdm7lJ5pzktJzOu0jkjLSKi5tpXpmbSYziAMxtkaSg8C1RykE5mJVDzDvgkTHQa4QLupB2EgqAsHB2JkfbRAzJGLRAWQZwoUZO0A9PTqNM6OA/DaGlTcbQZAW6lmOmRuYm3RVFhiTkEgkADe4mIzaojIPbSAljNPlJeTJiWLjcncKbf1MaUKLyRDMLTmR7n1uJGcnrtOgAaCfKE9CZGOrduhUDGJJ0lEpk3CeUW3RshJYrGf5k6fUE2XGAFUsqvzFCpYicgfmO2Ll301UYkMCSrD5uxIW3eD0jHXpoAJi0iDBiLQ2TYEskCYk5+/QaFVkCOSGHWZHmG5iOsEIB7e2jZSZUmSogQuJJQEztgmJMfKM50jKJTzMyVwMWi+pyg5JJMH/UdADM5IFwIjMQQAWZY2tmF9cnVrwvxNWQi+KtoDC5ZOFDb7iMktO2qwtKEkKFmntO9rkdI5esntv0WoSRdIgjJZiSTaoa0EdQ0DbbG2uJQUuzpSa6NR4d8YolslqQ5pXLKSW3JG20RG2rvgvi8sBmlUMgSr24IyxBGIOI15xTUBuXm5p3NwAcQBGAfvps0MEysCMfmBhp+ikHr21CWmi+isczR69V+JEV1WCbpMgYHufXppk/FicnLU5p/LkfKdv9X6HXlgVsFblHLIDHa0ZGeu8dP00v7ZUgkVX2OLm7qAPQ5J7an7RFPcM9V/8AyNTAAJJLKekFQd/QkQPpqAfid4U2BZ3BJxke3QkzB215xV4mr/8A6vJkW+YZmRH0g/oe2o7UixFxPbmMmQ0EQf56a0qQnnNx4v8AFClmiuApW20ST1uPKdyIG+qPivicTNNJYRzv0HMRCjMZP0jVGtKJgGYByvQAmc98f0Nc1IA5yc9P8O366vHDGJJ5Gw+K8QqVCS7Ex02HSQB0xOdAVE+sxtgTbufQ40VSiQGB9gcj93OO6kb6fABOxKY5g2Yv9diTO/8ALVkkkSbvsiD1gfpiRP39O2nVO0jEAb/lLGB6mY77b6d8rHNcxlciCJJMbjH2+2jFKQWMxykwMy1xMegFx+k6AGVkBZlydtvmtPQdcrp1haCRlQNmAJAKBbz/AKjAG+dCi8qlcAbyMjlJuMZ326ba6oBaxUAEfMLTtaBbtAO5z20ALZiQcAEkFegVQMb83r30VJbmNpklpItJUc46dAJmPXTeMEABhPWZm20HEYn7+2jUXYHKWdgD0JlbsTGxH6aAEpMAblIuwImZe7eDO5FxG2dJRbCm61uXAibbmugfvTH00ZYFuUMIAAJGQgaVJtHU2z6tobQLPMMkWki3rJISeuIJ/wA5xoA4VYxa57EMNunTtGl0IL4jOB3+2/Tb6a7QAVUuwZSCGDMSZBUsbQ3TsJmdESGqFSTMNBK9WbeBj5M9AIj10lA3Jc0i1sW73MyyR26f8aGn88RghDgkcrZtH0YCfQ+xABkEguQpLBtyMSx6DEnP20RaUMi2AIIiDymB3nO3ZfXDl1titktY87/MpM5Ag4XHvnprqdJqm9trEJtBxTunHoN9ySSdAAkLMGH+YBhBGAoLACdo64zpa5JBL7NIHLBgWCcbYxjvpOYuYjmD772zaRj0HXvrmhWi2SWIMyPzkLBG0R267Y0AEFFx5ZUQYPQF4AYHrscnScNVtsiWiJII+YXkdu4O8jOdCwKcxJiRiZ3JByfrA9dJdKiMWqQRaIwgkjfJLHPYDQA5gzD+ZvgkgWhVmPUsxGe06OlxDXkqxXeAWTcAKgGAOg2/8tObpK4OWJ7nlwfTLe89NOlLmYEkuCwunrekn1+b00AdRJ5Sly5AyBJFxLMB15hgf86ZcgTAgqsEmTsGAGAIkZ+n004nDFgGwMBhbIgXkROT2z6DQ06nmI6wBalxPU2pgbbQWx1nQALKuxYAgflkXcgEdsbesnTuSLQAG5oN03EsoPKfqIiTdtjTZ4znAFwbPNI/Mqg9O3TQ0kuKqTJc4mIElY2+k6AHGbfHNzAsBgr5klpnctI9iNIABb5ou2JgZmXNs9ySZG2Oulp1IMBVKtBAPQXEAY3+Zd94O86aLCmRiQCP+u0mYMggAgfTppAOuhs5oCjYjlLNZjEwd4kemgtlgsyGuhpzMBSzGJjfH9FqoyrcDORABhoWAZnGbrduk6dNQkSp5SKm+8KANttgOp30AdXVQCuWUkjHQXC2OuYP0jRq0yTNpMlcEgqSAo9ArE/6T2w3VYKBZy5nbozEgT6BB9SdPNSsMwGIjebcmpdgHqFI67/YAb4algCmy7KTKmBIYlj3t22yRpKW8oe8Ana2nzGJ3M9e+u4ercVgsByiJ6ZuH3mPTGm3rgnqGtkmF3VIHTYg7aYDrkFBPKYujmgr5cKD0ktI+o0tYsRBhSGYzINzkCSTJuhcCO/udcW3BJLLcYgW5RRgzM4iegHrjjRJBUmQZAxmAaf8yv0GgDqrGRN1wmGjIBaGJEm2GnGgYm0XjBIk2kxzEyT0LR03t089PflW1oaJbAapZEzJyJOdC6GiObmDb5IyGH3GdIACpiSqxK95yfkA2xGe1ugotbZbkTuCdwADPaQYxp11svc5tKCJMS6kk/8ATIHadNcP+IUC4wQZAjlRiSAOvzb7k/Zgcq4FrACBjzAMxnB7mTpNAaSHcZ2+2O/prtFAf//Z"/>
          <p:cNvSpPr>
            <a:spLocks noChangeAspect="1" noChangeArrowheads="1"/>
          </p:cNvSpPr>
          <p:nvPr/>
        </p:nvSpPr>
        <p:spPr bwMode="auto">
          <a:xfrm>
            <a:off x="63500" y="-1027113"/>
            <a:ext cx="2162175" cy="2114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AutoShape 8" descr="data:image/jpg;base64,/9j/4AAQSkZJRgABAQAAAQABAAD/2wCEAAkGBhQSERUUExQWFRUWGRgZGRgYGBsbGBsXGhsYGBoaGxgaHSYgHB8kGhgYHy8gIycpLSwsFyAxNzAqNSYrLCkBCQoKDgwOGg8PGikcHBwpKSkpKSkpKSkpKSkpKSkpKSwsKSkpKSkpKSkpKSksKSkpLCkpKSkpKSksLCwpKSwpKf/AABEIAN4A4wMBIgACEQEDEQH/xAAcAAABBQEBAQAAAAAAAAAAAAACAQMEBQYABwj/xABBEAACAQMCBAQEAwUHAwQDAQABAhEDEiEAMQQiQVEFE2FxBjKBkSNCoRRSscHwBzNicoLR4ZKi8RUkssIWQ9JT/8QAGQEAAwEBAQAAAAAAAAAAAAAAAAEDBAIF/8QAKhEAAgIBBAEEAgEFAQAAAAAAAAECEQMEEiExQRMUMlEicZEzQlJhcgX/2gAMAwEAAhEDEQA/APMPLEAnDEAWKTBFkAE9IIBI/wAW8bSKr5AYmnztPOfmVkvIG0YmW3M9tM09gBzSHN0iPkUPjMQDHafbS1DbIYkw5IETHNiB1ypk/wCHQIbdywgkA2qLpj8nLPoFkGBOPbXVFEwCbRENIPKX7/5hsB111SrIbzDK7CBJmwZyZkDA998zp5qBDEE8hIgBZBN+RMZtmcDQA03MVDc7zi0C2bTyyNwCRjbmPfXVTCEMyxzAEzJhAJMddx9ddRrEAWDBDS0kH5IY+oOB62+uiq1FF3lgtuJknlLU1RQrCfynsTPoNACCqeYAiLanNcZEhQ2TMzBjvOdDCkm43ht2EGJqLbM7Hlb7jpo1LA8pLYIKyDLhwcYMrAUnuR20VOn8toC/J86wWl2a9o6BSu3TTED50AswWCUxbmL35Y+WF39wAOugSlCi3mwMTJutYzO1ogA5Bx9g4YrIKmcqbe0XXYO+J/6tGaxsIBIEHlIyAFkHG2Hbb+OgQtcxhpgSi3KJCFFAM4HURt9dFTMQIAXk5wTfaXJAyY3tme2gLKZKqLSZtB2ucQgmdhI/1aKkVEPN53ZMYYirdnsIuHpoGSGQLTXNzMYXIJKhXDvMxg2oO9jfu6FhZy1CTLnIURC1R1UTJacj92BidDeSEyLAsQwOLUUbd2kxPQn6DTtCjy4Iapk3GRBY04xgWqScbRjQJBtVYi42imSeUCBBTDQM8hIzB2Gm6UqCVzTAboYNtizJzzf/AGP07ChrSKm4MEwFKpKqc5uY9c2DRvS5gxJDkwqX5uJhC3tCwB2nplDCpsCfw45mESrfMajERHY2qFAjm6abVVI3UtCzMmLQzHPdiAJG986Oi8lb2CA2kG4yFDNKkjYMQTAzgHQ1HYAywXAMksMmm1i+wGI6kdtOwYFVQv8AeASMFeYbIQFHUlY69W+79amQCKhGGqJcpmW8sG85mM9gOf2gVrBSYlxDZLAw9nMfXJx3IPQ6AuLWAJqE3DJBtSUCQN5mfsNKwC4qqYNsWWvzDeJAcTsZliO9/oIbLBDK/iDOzZi8BRkGDjaNvpoyTcwBK8391MSQ6eWpzkQFPpGhVCwZhyWyQDBDTUyBPuojr20wF4eqQwIYsZny7yAahfBIzOLTg9RnXUqpJUUyUyoWSvyhhOYjqpJ7g40AIEjpE3A7DzNx6xgD19NOcU0sRVN82gcgFv4jY9mGSRud++gBKLZUC8EBELgCILG2OuQFMT1PbSGAFFQAmV5oOAFP4YAJEkQf9ekSmQsNBpiwxDDLBzBje3m27dddQMWeXaYKkEyM25Y3biRtGAv10ABYRF+VIUiBM3A43gQJPoQNPcKdghU/KBg5awy+BmIC569tIlRRcytzFgVTOxRrydt5Ue5M4Gg4dZjPlwFPzCSlrkgGNzn2GgYyz0RvcpgYztGPrGu1IqeIMuDQViAMxPQdfTb6a7RQAEvyxJUCMCSeUGAY/Nccj2zolpqASpvF4Am4Hmdpz+WIiMnnJ0igEqZCvON7YIp2AZE25b06zpWUmy7kPMYU81tz3Qs9SCf9PbdABcJYgBoCgwSOULzGN8mD029dOOoV55fMEAgE7hmmIMgmLYHcaKmpKsFlH5SzGI+QBBd2ILH2UaFEhnBLCBJIIO10GRj5iBb6nSAReY8zFQRzKGjZBCxHp+saWozEkoLTcZBkAksoZfYFV7ZP003aIUEEtBANoIJIWSIAPLjczMnR8Q8QWKjmkxIwtTqRjMHA7d9MRxjzJmD0JGSC5km0R0I7ZjSI6yhYjIBZQTIUBiVBO09TmAdIqscDlErBnDGGYCTjEjExvnOiqNFm7QD+7l/LltswBaI/XQM5akycrUCxdAjFM2ifYGcdNB2U5aGAxF55FCiMkAgxO1s6WrS5GBMiTEZEBFhjGxyBMYuOrHwvwWtXf8CmzLnnWAFAYCCxIEkqDk9QYxobS5YJWQaNMvbEgysDDZNQSTPWQMfU76RAM2jmVc3Li0BoGDEssGRkQffW18O/syqPaeIqi4RimCTAkxJjudtaThPgThqSyaZeMEsS0QCIjYQCRtrPLUwXXJaOGTPKvMN0AkNyzTugFpp2SMTCgZjf00jqShslBBkTJIN7ZA3JJAn9NezeG+H0KqX0VRhMcqgEH1BAjUDi/FqaM6FKnIbWIpkgHbJG2p+5k+onXoL7PKXqZYICmWaGAMklAVyMxkYjYaK2WN13NA8zlAI8zckntCjPaTA16XW4mhTVKjvNN8AkSNp7en009Q8F4XigRSFJ8AkKBIHQkYOktU/MQeBLyeVGocF/xCSpEQBdDkbAdh1G/wBNCyiwkkssNAkYUpliT1uiP0316Vxv9nSWFVup/wCXYGCJgz376zHinwVWpyaKq4zIEhiLQAo7CQTg76tDPCRxLG0UbU3MkSuGlRBAAWmqrjutoPUkxEnTTDewWG5mysLN8EQRmJUYwJ11dbXIZIqc0chUCWENB6CYB6W6XiXLL+IAolo+bkAdOYGMXCFn0Ptq65JAswwp9VDlZNoqZcTMHfqIj1jXFJJ8wSYA5VwG8zlB9Ss59O2i4aqcCFsJEQDJF5IpiJYg4Mdce+mqBtVWUhhyLliJa4tPpAA6iJ6xpgP0AbhIvVo5YyTdlBByBv8AQiNN+Fm2GS0xacmMm6GJIwFMTjvkaLhzYZDG8AW2yVuuYMBmIK3R3kwMg6ap0wTzE0hahi45Tf0kkyYGkIWmwHMDcY2LCNmvwcjlmN4Jjc6INcpyE5cgdUsmDJzkuLskyR211Fwfy2mEFwAIACkrn1KicHr76EGIvQu/QxJJ8scuJGDH8xpgOF7r8FZu5iAJYIeUmM4JMYgkaAJaUBSTuCByhgoxAxjlz77kacr07Q1xVlUNawGflHOV+iLn94djpLTdCqqpzQLSSAEIjImWIJE9SDiNAEerRecOsQIkAmIHUDSaY4l6RYyCD2EgA9oxtt/vvrtAE4iSBzMDdDXTBCoKpjaYBjqRG+2uqUWkBpclyAbJBZSxiRkzJ/6u2kWo5AaSUUREdMALH+KJz3Mz1FMJywUYxkH8oYyDOYkCPTSGLVXl/EkoRyNbn/8AWLiRvjAGd/XR1weYEC0g4gggC8WxOApW7I3A+jQYQWUXARykmFEKMT1mPtnA1JqODEw7gNK3HBDO55CMTJOe5ECJ0ABTXCLylCpySViIDZOAXgjOcA40NMqFUyW5lwGEg3PGDggQAJIyWMGcOUW5lZZtBAFOZYmFg7QCevvgaCk9yL5a2AGCIB5SW5tpwcesAHbQAFZoBbBUjIkHmZWJboBFxxGNS+E8KqVagp0FLggxyxChQAzbRdgy3cb6mfC/ws/GPycqyPNcjCiByhcAknMdiCds+v8AhXglLhqdtNQBkk/mY9yRudZs2oWPhcsvjxOXLMh4F/ZjTQl6/OTP4akimBjHdtu8e+tQeO8p2SlwxqrRA8y21VSRICr1MZjVd4Z4gWqedWrOhkjyrSEC5AExk9Z76uPB+PSlxNQSpHEEOh6FgCLf1ONZlCU3c+SkpKKqI/w1cnjKbq34NaiSqwBDqZP1xB1F8NKUF46l0ps9QZzDqY/UD76rv2hnV6nDqWHD8Rcq5BNNhzKB7iY0S8DW4luJqpRal5tNKaipgkgrcY6coI+2tG2MTLukx/4E4hKbvTuBFRKZ7AOASV+gnPtoPE65X9rKFbPNIduoYkgGJ2z676teM+HR+EaNtNqbKZjdRF0xkkx176Gt8NlqPFIzi7iHZg1vyg2lQR6EdNdPLG7FtkZfxHwR6b8JQUK7gvUg/K0EMZ9N9bTwTwpaaXGlTSqRDWAYE7XDcGAdVPH+AcV51KtRq0r6dEUzeDBObj13x9tXPg6V7JrhQ+ZCGV3wfrvGoyfHBVd8kL4o8QqU6dNKEedWdUSQCAN2JHXBA+p1D8N8Taqa9GsiirRMMU+UgzDCcjb9RqLxHxDRHHVKlZoXhkKU1jmZ2MMV7HcCe4Oq6sKy03Co37TxxLlVHMlBZO0Yulh7DXSxpxOd7THvEPCaHFJ+WopmCD/AjI1gfHvgqpQUmiPMWDIaS8Td7GM7QcnfXpXCeAU1FKtwpekCLWVgTeowblb5WkbjHbS1q1M1DSuF8Tb1/wDPpqe6WJ/i7RdbZrng8WDC45F0sLSSBddMqBPSRHbXIJ8uOU8mARgC45x3BMycEa9B+Jfg4VJenyVCIkbMJBg/Ub689rU2pm2ohJBW4RaCc2qT2xM9Y9NbMeVZFwQnBxY4/E4ACkBbArC0bXtTmBJyy755Yx06mTcCwNQk0xzbXwbQM7WjrjQmrCqzZWdgi4BQyfSOgjZRtpKfygIBbyySpBHKeYwfUjbMDVSZ1OkDIJBULOFmOUgsYmIaB9dEC0AIgAiB0YfhzMHBBLFgTvgbDQmquRSySJtN0AWjlCnBMgGfQdATonNzkltpJF0ALYoFt43gAbRjGMhABKiTTtMEtEnAIXlBPY7H0J0VWCXLMLiXJFxIYmIIyJIkY9DMxGiFPBVUKtcwEwxZwEkW+0we7DONFXqG635zfUNwieYC/wCXIjMf1IBW8W/O10zOYKgT1wRjXadrCWJFSZ9B9snpt9NLroCQ8ybpvG4ut5hZuMnCz03zoaSXWFiVAMESJCc5JC+5bYfxnTuzKpzMkVRElbwCSCTuUPKe/rqMgwtysx3wsibGIEHfcMfSdcjJFNWZmCko9wOCDLC27rkAScYONC1XDLLB7QJMHlF7AHpzG3rMk9tLWEAhsKCYZV2gqJJBxIEfUdToQ2GmFQwfzYY32/UTMnQBy0oZQTDxAP5VMpJgT8oJH66vPhb4XbjnEi2mpBd1Jizm/DHdmMN6D9a7wnw1+IrJRpy5aRfOwhPMYmTgEnImdo17n8O+AJw9FaaA2qMsd2O5Y+pP8h01l1GbYqXbL4se52+iJSehwa06EeWpBtxyj3bqSf8Anpq4pAETv21F+I/D/NpyokpzAbzG4+o1C4GnVRfMpJNMkxSuEwOoJ2/nrFDGprd5LyybeCX4p4itFVL02ZWkSFkAiMH3/lqr8H8FWtTc1qZCu5KIZBVYEEHBBP8ALWoUYBIg9pmCd87emq/xTxlKIjBeJCAgY/eY/lX/ABfQScavGTS2rszzabtjXAfDlClUV0DK0EfOSGnqQTkj+hq6SNeXeIeKPWqAglmmQRItAzagB5R67nrG2ipfFnEAR5zAf6SfuynWn22SStmP3eNOj08tqt4vxylTDQQxXDQeVT1vbIB/w5YnAGsFW8erVuS93/w3Ez7qkY/TUqh4RXqsnmgimp2BVYHW1dh9hpLTbfkxvVX8FZtfC/Hadccph4koSLh/v7jVgG1gfGPA2dgeHQKIyLx8w2j7d9RH8T42hF7VVAwM3L9Lgw1z7dS+DD3DjxNHo1ThkZgxRCw2JUEj2MTrPcXwtehxT8TTArhlCvT2qqojCH6THX9dZRviyuwM1XP1t/8AgAT9dFwnidWky1V5btgRyMAcyOvvuO+qLTzXZzLVw8Fx8TfGIqJHD3WYD1rW5bvyjaGgHf6d9QfhDw9S9SqCWUEohYQTJksexiP+o6uj4mOL4SrRoBadZl+QwAbjzFSN5EiSJEidVnC0WrkcDR/DpUBFar+ZzJutXoC10em8CAeGqVVReMrqV2WnBVU4lqi05Ipxz/lJP7p6/wBHWb+L/g4VQfy1B8rRP0Pcf769H4HgkpUwiKFVdgO/r3J6nQeJ8B5iGNxtqKjTuJfc3xI+Za3DmmWVgRUUwwjYWn822f1/TXLBAnBAOAcEFcTnvvHc69B+OfhkuPMQQ6ZPdlAP6iTH1159QqwJieQgNgAGyDuNwP4624570RnGmP3nIYEc2WORdYYyd+piOg0DkQS0kgtEx+6O2Tn6QuuA5CWMiWBgbJAzjbmtX3OpBkm0cqkEkfLapKgk7DIAMATnbv1RyJxQmVe0/wB6OWSOW1i4MzkgDYdc6IUs4laYmZUkDlBBAweYDczh9tN8INyDm/HWEhpB7TgaWUaCwAqBcAbHlxI9Iz75IAOgLInE06V7Tcpk4s2/7tJp6u7hiO3apA+g7dtLo5CyQ1EhhIFsSRaQRz22jG2JxtoaZhYUAqwiW3/u2ubG+HIG8kDReWFdiCGf8yksAYZpKmOaIGT3H0GigaLms5QLQTJimCkjGJgf6t8SAYqFVlkhzLEjPdI3nZoOexydc7ZaeeLpCnlJHmlyCTsFnbceugNMtfAKG44AuuN6Iwn8xyT+mrf4X8C/auLWkVMKQamPyIzddpbC/XHfXMpbVbOkrdHon9l3wsUpCqw56oBE4tpQLVwMTAY/TXoD/ujpv76LhqPlJOxPQfoPtporaLj7+uvIk3OVs3Koqh5Ftzqv4XgxTvAJF7M0SDbdjlxt1jOdSWqtJFpwYHYgQTnYbkZ7HXM3XoOvXVFxwQlyVXjnHspSlSIFWpIBYSoAEkkdWgG1ep1huD8Oq8UagVpjmdmPM77CTvPQDYa2XinDisjE4KrKsd6bqSwOJImFbfYR1Osd4pxL06iVaTlRxCJUxgXN8w9rtbtMv5MGqur8DHgXiP7PWJZLzlYxIbYwc/ppV4ccRVqVTFKjJJaIEbBQBucak+C0Ho1qYakfxFNpgSJ/MD06nvGnfiSPw+HpiOtqjBJJAwPqf6xpyZNr47MmHFuXPQtLxenTQU+GQC4xe3zGesfb/Y6oK/iVcMQ1R7gY3Ij7f1nWqp/BjQn3Jk4PYEaN/gi9iz1Mn91YH0H9bayb15N0Y10jJ8N8TcQh/vCRjDcwn6/fWi8J+L1fkrAC7ExymejA7e/8NN1/gSJtedokR99UPEeFFWt3j09P+P10fi+hv/ZqPHfhoQXortllHbeV/wBtV/iHjzVKFOl5YUKBkfmVRG0YznGp3wbx7FGpucpt3jYj7x99SfH+FeoKdFFEM+DHy4JI2+WTd99Xx5OdsuaMmXDSco+Snp+EMOFHE+YFIOAJxmBB6NOrfwijV4q3iZ8qrTaw1AAfOp/mDJ3BEXdc4xrL+JLVpXU2J5ek4PUekHca9K8E4emtCkinCquxIlhBPX94kx6651MqX7OtKuf0WqMDMdCdEtSDoUYHIM/w1z6wKVHpUUnxD4eCSyDED79f69deH/F3hR4esSuKdS4iBsfzJ6A/w172lSXZeh/jrC/H/gF9N1A5gL0PqBIH1yPrq0JVLd/J048UzyNHgmBtd3E7cvpnp6adRlu3JJkiJtLGDOR02MjodMh8E7QT37RmO+cTpyg3oCImcz0kR7z9NbjKGghYcgZIjOIhQZ9IPp7xqZxZYRasCKpU3k2iQD80EHlJM73jbbUVIANvMpi4bkkviB1269/XTzq04LGQ3KCDzM/y9oLASOv10gG69KqW/DbkxbLgGIjIkfw12mT5RJJ7n8p7nsddp2BJWruuBIkMD0/EZZMSTnbr30WEID5aDDAAkMaayT/kFuDtBnOmqlZgDcZWwCIBgWuJ2xBb/nRJgY+WWFpEQAKYO5nP06Z0hgBBs4I5gZX8ovjJJ3Ixv0HfXrP9jvhMq9a2AzBV/wAqAfqWbP8Al15PQqdRDEuDF0kWtIx23nbp219Ef2eeHeTwdJetik/5m5z+rH7ayamVRr7L4lzZe8XUFw9NR63EjaQAZAzBnO30n2jTNSpJYz7aanBBuUQDcPfbEnpnGx1iiy01SF4eZzExaTMiRBxmYyRkT31E4/iGYhRK5ukZOJMxmYj6kRpjxDxZ6dTy18tZQvc90fMVgBEOepn01Xcf4vUp06lQ+Wwp2s1habahiQHpgGTmJxHTV0iDZKBDskLOSArSVBgHmDAc2+ejLBydZbiuFFalSVWAZGqoLsY81rdh2GtZwrCbf3oxsMhRsSSYAncmVb01ieB4oIiMRaA8x2lzt1gTqsZuDtFsGmhqbU+krNN4Xw1YNNdgxUQnsQJyBnAAz00vB0lfjKjdaaoPqRJP2I1Y1RvHQnVRw4K8c3Z0Bx3AA+u2hy3OzH6ahwjUq8DTPEP1nTbPjVF4j8TlaliIGMxJbqdoj11NKylot6lWRO2sZxJJdvQn2Ezq18S4+olJXNgDTKkn5h0nrMf1vqlfxA1SBiW6KoG89Zn7/wA9ViqJsf8AA6tnFDGHBH6SP4a1FWmzrysUM4YdNZvwal+OuJi4z0GCP461AGdKT5CKtUzGePcAxaqXqKWBAMAjmwO2NbfglAZjdkE8qkg3LjqQTGMntvEHWK8ZeW4gkQfMckH0YdvQT9damlUOEFrxiGiIaC2BcQLMgEzFotJzrmc3Nc+DZk00MMYyh/crZpqZwNcjEyDqLwlb0ME4Mb77j6SSYyQBqVUqQO/oNZzgquLwxI0z8Q8LdTVxnA+np99S/ER276b4Zg1N6ZxMx79tdY5ctfZR9WfPvxLwQo8RVUzBJZQNgrQdvQyPpqFTdj3wBt7LaCZ22+utX/aNwpD03AE8wOM45gP1Yx6ayAbIJPNv1gnocdv5a9LG7ijJNUyWklQUBAHygxJN4uyM7kdNOU4VwUYXqQJEqCfMJLk9tsnvGo9IAuAxCmSJWZENknvIJ+2neHrRbcCqmCCGI5A8hVnfm+3oRrs4JPD1TGabbttVC7knYjGu07wKVSgIeZkzahmSTMnOl0hlfKBJiW3YHGAsiNvmkGd8aeCy3QsGa4XESeQU5Y7wxzG8H303VYwACA+BIM3k+XAjeApPpiNHTm+GxytDsBCqagloHW4kfpoGHwPCeYaaAW3NTAmIa9yGIXJkEqP4xr6X4FgtLGvnT4WYni+FDgZq0oMdFdoz3kdDELr6DRvw/przdZLlI14FaYC9Mb66pSBXaZM7bldt8TgfbRKkgRBH5ge2x640dMqSxUzmDmcqIjsCOo1CC4HkfJR8bWt4tSXs/AOTmIqejAH9dQfivi7+F4pfMRgqUWtA5hc4ktPRsR2g6sa7sONVVx+ATksF/vOyn+Oo3xixHA8SWt+Rdpn5lmf5fXV4+CDFam1NSRk75GGYDDQAwiAh5T0gDB1jKOadEd/Jz7lf99bHiaSmk9rEFkYLMSRa5AUAgAgjeB776xvEvFNPTySPpYddy7PS/wDPXE/+TfHqffUa0BwT1MDOxgz+n3jT4EE+50oxoPLfIbU5hSJ7j031GPB0/MvIAI26AHYY79NS7u2oHiDqrK7k2rnA3bYEx2/jpoRG+J6M0f8AKQZ95H8TrKJS+mrvx3jWLCnMLMyd5gGPbI1UPTKMR1EzrtdE2W/gAhjjEfx1dNUzqp+H1+c+331ZVNcPs7ijLeLEmpxA/wATR0/KuNaHwniqbIkuTCIGLGLQQGgyACzAz12Gs5x3z1mP77D7QP5atvh5yVRZMmmoALABpA/Ky3CFBEj06Ea5+z1NX/Sx/o1XD1jEnlJErMTE4AE7ZGMfMM41KAJzgH7wSI/hqLwtZWkERlhBG8t6ick6fokE4AjrBOIHKBiDMzjbUmYkAs55pk49BtGN+umKjWMGHQj7amovpHb+vfUPjdjqfmysTzj+1Pgvw6n+BwR7GV/+2vNiRPKOXm/Nm3F38zt9416x/adzUa5PYT91/wBteTlifYk7jsB1B6jf316eB2jNlXItwHzC8zkdZu69/wAx9Z1OR2uBbIBBswcluYDpjeNQKbwJScHO4mW7jbEe2naIBIGLpURJ3BMnHfue+rkR2jVphRyz6w3/APQ9tdqTwfEuEACqAOhZJ39RrtcjG+LW1CN1aVBEEhFZArNEZJxiPl9dIyAN3Aj5gbl/FhVg4yADHQE9tC2BUsAJk3CCM3rgAYEGR25xA0VkMwkTsADgk1Gkgn0UifTudAyb8JwOL4SDP4tIHPUs3TsMjfrr36jU5Ppr568GrRX4d/lsej1HygmcdSSDnoIGvoCm2NeZre0bdNymSVrgMo6sDH0z7adDDMA9zAMSx3/rb01GI+U5xuMZ6Znpp5eFHLJJtJYEkzJn7iDEajDoMnZTcWgbjVJtf8BoX8PfzcgXHf2zjOovxXQA4Pij5Vk06cmQZtYQIBxbO+N9TuLkcYklv7l5sD7eaCPkDEn3jr6DUT4rQHgeKINQzSUw98QDiLgIJg3ddpjWheDOyRM2AEwVAyQzZHUEGXNxzJBtMDWH4fhjUCIMklFHrDAfy1tuFe4boYzKAhCoIiASRGRjpcpO8azVPh/K40JtFZGUSTys4M5/xTg9tdM3aHIo7ovymauocnsTj66E1IH89P16UEj7fX+o1ivjHx+weShBcEX9ljNvvIz9u+nHk8+XBr7oA9fvqHxnCmpgGBgz1wZ+n/Oq/wCH/HxxNOWI8xfnHX/MBtB29Prqzq1Cuckfw11TRx2V/iPhChJAUADtLE+rE/1Os1UOd5Ocnbv9f/OrPxnxkvyDCzPr/U6omUuwCjJIAjbO2uzhmx8Lo20R3bJ9jt+mnpz6f1/X9TrI8D8SmkTTqcwUlZ6gDAyen++tJ4Tx9Ou4CNMCSNjA/j21OSa5KxM/4lTKGreZYM5PaTBx1660PB8KgQHmK0wgMrDYGSwIG++RBAxiNUviHDmtxdSkDF1V+k4GfboBrQGlbURmBBBNxCxJOWcssiDg+mNsa5PQ1U7jCP0i/okwxtU5NgGCRjLE9z6YA0+XPQTIO8Ae0/8AGq3w5DiBAWARM9FJtY3XbmYOSN86nIQPfaTiTmIE9TjGpMyodvx7ffVbx1YE6ltkH39vp9O+qzjFjUn2WguDF/2iVf8A29X2H8V15YKYu3E59JN3Ttg7n116N/aHX/AYT8zKP1k/w15wGE9ckifQ/wAdzr09P8TLm+Q6lM23GQCcZ6XAH+WnqL82LgDaZkHlkxPfECPfQMADzcxnoNoYj/uyY05TGeYi3lBxvJM7YEZM+gjWgiWHDU6lglwDGwQEfcGJ7+uu1HpCkRMUsz8ztMTgHPQQPprtIdBfMyyRTNyxBgBRUa6egNxB64CxOmV4jEC5cKLjbgFiyZ6aOnEC4tUE05K2tDXFgO5lS3XcjQ1EJBYyQLJ5epVjM7GCWI9BOANIYwTFgJkgAg7xy4UfUg52M+uvoLwbjPNoo4/Oqt9SJP6zrwHZZpnktaZkEQih89ZmI/8AOvVf7MPEg3DeXj8JmAzPIxLL9pYfTWHWQuF/Rq00qlX2bnzoWd47Z08axK8sBiJF0x03G+2ot8AmOnTJ0VKmWcEYA3IIk78pBG2QcEZ1ixMvlXkicTP7YgBE+U5BsYxNRRmHUbDfPSBpn4vn9h4qWBHl4AEEZEk8xmSMD+OpHG0x+1U5Ab8J8HyyDzp0qf8A1zjUL4rpj9j4o+WFmmueWTBGOWYt+2ca1/RjJdIXBWYbEwDgghSD8pINsmN/56qviDhmby6yqwNF1ZlHSnhnzMSIBEGDmM6ncIxsW4AkhFIgGSAFb5VWYIaF6gDvp2ukqMzO8wCSwwScdSt0R80SY12+xRbXJXfGfiDeVRfh6kXl4ZcyhQbT+h6HXl1csSSxJbrMz7nvre+K+HOoBpy1EM72BT+HMC5WM8pFsqTIZtugr6Pwt+10qlSkYqq1oB+VhaCQf3TJiTrqMtpoljjPDvT/ACT6MrwvFPScMjEMJ6/cR1kdOuvUPA/HEr0pwGGGE7Hvnpry2twzKbWUgqSCDuCDB+s6Pw/jDTYMvqCDswySCOo/rfVWlJGOpR7RvPF+Fp1ZeiRgczSPLYDfn2kddVfBcVTpG8rUcmIIUBVnrM7nptjUnw3hKfEUy1GUDYdBmIggR1WR9h6ab4rxSkAQAahVGQ5Ju3Ja75Yzvviex1PocYObpIznH0QXJBkNnaDMzH31o/gmktJ6zuQAlIEsfygtn9FH3jReJ+CrS4WlVqG6o7IJzADKzWqOpmJJ7YjMr4Z4WR+LUkDYUyY54mmWie+JAtkEmYGuJSvg1QhBYnJ/LwWnh3BNc/EZFSqS4BIhEMlVInJIgnHQgbal0aYZu564Gd4gEZyCAW6z203SW9phhkhhIJ5iGYScgEBhj21Z0qeSUUAr6gkjM+vYyf3pyRqTZPseRRgEGDAIGRucnO2223qcalJTUlh6Cdx32PffbOhpUbhJ9QcRIxt1AnOnQoE/eMdfpqZ2JxBxqg42tk6uON4mN9ZrxHiN9cdstHhHnf8AaLxYLIhnq2O8hRP/AHayM9ehLTjYCP8Ajbvqw+JuN83iahGQvL7hd/1nUGnuCM77bbrBg9P9tevijtgkYZu5MKkYiADtOd8+uIAx9dP8O8mZk4AF2BklonaQWOe+mqRJURKw3fAU74Pbv66MCSDsYWDEwPykkiMnHrI12cErh/EnVQERQo2BgnfqY76XTMLi6qwaBIW0DYev9HSaQqHEa22xbQRHMDtYT5kjO5YiOw30ybQCVEmCSJIgWBSI7ywnH6aco8x2ANrEiTBQUySJn0Jx3+mnWLDliHkiQVtLKiqMbn5mknBnEydMZHaC5M7SIGIOAnoIxt2jPXR/2f8AjIocWo+Va0owk4YuSm/bAn1Os5UHNB5iJ5okZc847iZ3/wDKK2UZ8R5cEe07jricbTqc4qUaO4ycXZ9G0oIGpRIF3zMQBCzFxEtCzAJMZz76yvwd48OIoKxPOIVxnDgCd++D9dao8WIysxscYPcTryIrbJpm/J+StFbxlQDiqcsQBSqSQxBHPTxyjPTr99M+K8EK9HiKVJyajogN7PYJMjfAkAyRnvp/iqv/ALikZB/CYC5ymb6YjlBDEnpHXXUeOY+XJtmq6MBBkDzgBPaUmQJMe+tS64Mb4ZFbw2uAFSkgAVVla5WIUhiB5Z/MSRnYdM6NOE4m5j5dNZiIrzIhsGaWBcbrRjHqdT61ZlWs15BElYVZACIYUHDZJyep9NO+cfOYXctgNoAgNeyzdvOIjbT3MVFX+w1wxIpU95H45JACwBmnIEyeUjcncnUen4bxVJw9FKSyZdGqcjAGBkIIYCOaMkmZEDVxw3FGyjLklhJMKJ/DZuYbLtOO3bTNbiT5dU+YwIrWg2LgXotoGxHN8xzknRbGjz7xfgXpytVLWMnOVJJJ5W6/x1d/Ffwzw9OmGSkiE1AptkYtc943UZ1payipUqU3hk8tZQqCssXEzuTyERrNeLUXHD0QHarTYeZLgeYgWmzSSMFIbYyV7noKzZ66ySgppcEH4S8BpNWqXoHCotobKySwJjrhesxJ01W8HapXr06CCBUqLjlpp6E7D231I+H6NRkrVBVNOly07kALsVYjkJItHPBYZziNbLh6YSp5aQqKgIQKAoJdhN2842+vXSd+SuXNHFmk8VUZ/h/COJ5DVVKjoIUioFVIAVbFtkGJlpk46aeTw/iEUKlKkFzINU7E+i9sesmRqxocXI4f8Ryakn5VBYWM/NAhYEbbkD10HFMwSv8AiuvNAMISg5BCCI3P5pOTrm2YOHyRqfCcQHu8qnMbirmSZODTjOOk4OpvDtWUEeSgzP8AfyAfQFMD+enbz5ri8/3aR8toJNQSOpPL1xgY0whYpQ/FfmyTakuLC8NiF2/LrljH+B8T8wVOW1qTtTIJxcAD80bGRmOuprPA6T76ovBKkVeLiSDxLfTkp7+mI+2p1etbc0nMT9Ma4m0ikVZD8Tr5OsV8V+MeVSZuuy/5jt/v9NaHxDiteWfF/iwq1rBNqemLpAJ+gx7zrvBj3SOsstqKBRM5g536mR9umffTtMbRg43GYmQc95G3fTZ7tM/pvnPrp2m0wCQBjJJ7mNu0/pr1TAdRjF8TiP8Au7YI7jc6fpjENbHKZuIOVMAACDB/+PvpKLsLQAWBtAMA84BIt6bEDPeY0YPZmZMwDBxYFLScdY9NtAACIEUy+BzAHJjPQ7GRv012m+J4khsMUELC3RAtHT9frpNAEobhbS5CsQSFYE2w8jsDOdxaNFVpWghz82EbMQGTmLewIzt6HSVAQeWFFrDIzAhPXJ3ztcToBVXYKSC2xwfnmNogQZ9Y9tAHXfRLcY2U1CQufWM9gfXTKg8oXmJIMlsBguT9ARt2jOjp1gATgggSswJAcE5z1Mep0pSdsRJKkActoAPucz6AHSGXPwn8Q/sdUOS3lvAdd4QAQ8ncyQYHQn017RR40OoIIIIEEdR3188VKW8KZuaeWM4Fvpvt2A762nwX8X+SwoVTCEkKdgrFm5YObMQOx99Y9Th3LdHs1YMtcM9H4zg6rspSqFtYYZARAZXAJ6cyAz6xrh8N8TJI4pZJmfIBMnzB0O34r7d/TVd4jULtTwrKbuVptLxImN8Bo31J+GfLrhajookVD5efKUq6pdYcBrdzqGKT2jzRW7gdfwHifl/avy24oLhWVFYAlv3aYj6nron8F4u4EcWkk3SeHXcOahAhpm5idtXH/pNA/wD6qec/Kv31UcX4UV4hDTo0DR5bgaaXxzl2Q7yIVTPfVVJsg0QX+H+MCweIplQtv9wJK+W1KS3+QnJ7zpqpwnGAMW4qmDkj8EQedHnGwuRRse3XLyeH1/Iqzw9JahKFLUpEBGIvQyIJQTuM9zqVxPh7qzBaKml5lMXJTQ1fJsBcosQW8wDpgbDaO7OSpPCcYsXcQgIKxNEBuRqjSboFoLN7qCdgJYbw3jDyJxNI8rIxNO0AeWKQGRn8OP199Wf/AKbxBCN5FAkrTDq1NJBZ2vae4phJXaWMbaOv4fVvr/8AtaNjJV8iKdNmV1BsvBGfM3Az0GiwKwcFxWAldYuIt8hAqlihC8rETdTQED5RMTqfT8M42bv2ukCMiaQ6Ozrd6F3IxPQemrnwzwyi1NS3DorQJDUUU3QJIEbTOpB8I4fbyKMjP92n+2uHM6SM5/8Aj3FWyOLQCzEUl2FNqQzMfKxEnvO+nD8P8R+bjRJk4oJALWE9dpprB9PXReJcQKdWuq8NQYU+G81FFMXMbrYONh2HbQLWRavDIwoVfPRjimgtYKGDAKPkJkRvjfQ7Yxf/AEHil5hxl2QwHkJurM4693b7+mnB4XXRYHFCDAg0EiAvlx837s6j8FUNWjRqNTp00ai9SpUWlTtDgkBSCOVYk9zgSNRxUdhw7FVptUp3OhWUBAkQpPISJOO0a4k2vJ3GmW3g3D+UKgap5j1HNQmAuSFWIB9NN8bxvTVf4XxCqarYEvEAQAFVZAH+Yme51S/Enj4ooSTJzAnJOcf76htcpGhNRRXfGHxJ5S2qedpj0G13+3rrz+6d8A53Ockb/ffudLxPEtUdnfmJOcxAkRHtorW33yZO4m4dR016uOCgqMM57mKrbDfAG/8AiJG+3/nR0wAZPMInYdjd1nBPp00CJtG2PynaSZGlp4kjeM9I5SImOszHpqjOCQiEqApimc5TAimSGHckXfYfQlGGNssJJVlxlQLd8RcxP+UdtDUUXkNFwLAgMbZhVQT2ExI7HOmzswkKeaIMAsDkxGxiBPfQA3xqgObiC2CdxuAdtdp2peCQoDgEi6QZM5MkZzOl0AOghqsTJMjqLmZ4Bt9yDaBssaVzhC0pk4VssAz3mI5ZJAHtoUGcLiEW6YFrPuW7kQJ99tIqwEJuYAwIIyxBjfYFQD17noNAHIRDHZgIkFYJsOJ69TI9BOdKQuASJBbYRmEWcCcHP+k6SssBgxBGQIAzyrDdYwB9Tpazb4FvNDAk4LCTJPMTac+s6AE4iSJJCwzWmQD8yyd/UD/ToFrZzIm0XSJtuJEmPb+hGjKfvXOJmcT84yQc5kDR2k3M0QIJIGea4tAGDEnthemk0Bc+BfGDU0SlUllU0yj4lSoDMpHVQpInprTeFcWXR6AVyLaoV1Egq7K6NzEbCRGvNvLgC2CpDTE4/DF2/aT9Rq18I+JanDtycyFjcjGFAJEEHdcTrNkw3zHsvDJ/kejHw6WlTVT8NltKyZIcXSH7sDG321L4jgGYIKQemRRNIlaTMIggDLYybiwzvvqv8H+LKVebSLxMofmwTt3GrHgvHwQL/wANybQD1MTiQJ3++sfqTi6aNDxRfKYCeBveHIqN+KHs8ohWguZeKhlucAHaFjT1fwVqnnn/ANxFcVOVqYtRmZSHVb8EKsfrq3o+InUyn4io3/hp+uTeD6KKr4VU84OvnpbVaqihEtBYpcrfiZFi2gCIuOn6fCOvBnh2SsZVlDqi3Wkk8wNTJzBg7avRxyHrpTxS9xpvIL02Z7iOFqP5gsqU1qUhShKai1gzkMg83A54PtvqHx3htR6lOsy1bkJJ5V3NTzOUedtHJzTg61B45e40xV4xe4jto9YfpFVUNRq71lSqt1E0hyoSGuLhv7zME7aBVcVFq1KTXU0ZUspqqhm+Zz+KTJ2gYEt31PPiKjG59tVvG+OJeELAMenU4n6Y1z6sn0jv0l5K0efTpUaaTFJSCGpKys0kho80beumeI8RfzKZqgiA1zlYBYhgAApbo36ad43xpEBJIAHc6xHjvxqTK0cn97p9B113BSyeBS2wJ/GfEwooXeQ7s7BNiQTiR0GsZ4jx1Su9zGTkADYZ2H89N1nZixyTJkmTOQN/630PliR32+snOt+PEoGWeRyOCbwMAn16wft/PRJHsft+bePaRpbZySAZHXMEmcTnTiyo2Iwome9zKP4GPT11UmKqSACSuBIBxEEgGMzdP00fMVZgCtxKiIglVHKBuRbPT93XOIyYckNzTP5QWMdxOJ6jroxSJEwzAsygQJCm0KZ2BY4+mkMRqwLC4McPDkwd842WM4H785jQtNhDFiCDMKIHOLcnMEyTgbDtoick/lgmLczfEAAx+XM9PtoaIAHKAwkb/MSX2U9I2J9dAElOApnJqMhk8tm2Tj5h/DXaWm9OOYrdm7lJ5pzktJzOu0jkjLSKi5tpXpmbSYziAMxtkaSg8C1RykE5mJVDzDvgkTHQa4QLupB2EgqAsHB2JkfbRAzJGLRAWQZwoUZO0A9PTqNM6OA/DaGlTcbQZAW6lmOmRuYm3RVFhiTkEgkADe4mIzaojIPbSAljNPlJeTJiWLjcncKbf1MaUKLyRDMLTmR7n1uJGcnrtOgAaCfKE9CZGOrduhUDGJJ0lEpk3CeUW3RshJYrGf5k6fUE2XGAFUsqvzFCpYicgfmO2Ll301UYkMCSrD5uxIW3eD0jHXpoAJi0iDBiLQ2TYEskCYk5+/QaFVkCOSGHWZHmG5iOsEIB7e2jZSZUmSogQuJJQEztgmJMfKM50jKJTzMyVwMWi+pyg5JJMH/UdADM5IFwIjMQQAWZY2tmF9cnVrwvxNWQi+KtoDC5ZOFDb7iMktO2qwtKEkKFmntO9rkdI5esntv0WoSRdIgjJZiSTaoa0EdQ0DbbG2uJQUuzpSa6NR4d8YolslqQ5pXLKSW3JG20RG2rvgvi8sBmlUMgSr24IyxBGIOI15xTUBuXm5p3NwAcQBGAfvps0MEysCMfmBhp+ikHr21CWmi+isczR69V+JEV1WCbpMgYHufXppk/FicnLU5p/LkfKdv9X6HXlgVsFblHLIDHa0ZGeu8dP00v7ZUgkVX2OLm7qAPQ5J7an7RFPcM9V/8AyNTAAJJLKekFQd/QkQPpqAfid4U2BZ3BJxke3QkzB215xV4mr/8A6vJkW+YZmRH0g/oe2o7UixFxPbmMmQ0EQf56a0qQnnNx4v8AFClmiuApW20ST1uPKdyIG+qPivicTNNJYRzv0HMRCjMZP0jVGtKJgGYByvQAmc98f0Nc1IA5yc9P8O366vHDGJJ5Gw+K8QqVCS7Ex02HSQB0xOdAVE+sxtgTbufQ40VSiQGB9gcj93OO6kb6fABOxKY5g2Yv9diTO/8ALVkkkSbvsiD1gfpiRP39O2nVO0jEAb/lLGB6mY77b6d8rHNcxlciCJJMbjH2+2jFKQWMxykwMy1xMegFx+k6AGVkBZlydtvmtPQdcrp1haCRlQNmAJAKBbz/AKjAG+dCi8qlcAbyMjlJuMZ326ba6oBaxUAEfMLTtaBbtAO5z20ALZiQcAEkFegVQMb83r30VJbmNpklpItJUc46dAJmPXTeMEABhPWZm20HEYn7+2jUXYHKWdgD0JlbsTGxH6aAEpMAblIuwImZe7eDO5FxG2dJRbCm61uXAibbmugfvTH00ZYFuUMIAAJGQgaVJtHU2z6tobQLPMMkWki3rJISeuIJ/wA5xoA4VYxa57EMNunTtGl0IL4jOB3+2/Tb6a7QAVUuwZSCGDMSZBUsbQ3TsJmdESGqFSTMNBK9WbeBj5M9AIj10lA3Jc0i1sW73MyyR26f8aGn88RghDgkcrZtH0YCfQ+xABkEguQpLBtyMSx6DEnP20RaUMi2AIIiDymB3nO3ZfXDl1titktY87/MpM5Ag4XHvnprqdJqm9trEJtBxTunHoN9ySSdAAkLMGH+YBhBGAoLACdo64zpa5JBL7NIHLBgWCcbYxjvpOYuYjmD772zaRj0HXvrmhWi2SWIMyPzkLBG0R267Y0AEFFx5ZUQYPQF4AYHrscnScNVtsiWiJII+YXkdu4O8jOdCwKcxJiRiZ3JByfrA9dJdKiMWqQRaIwgkjfJLHPYDQA5gzD+ZvgkgWhVmPUsxGe06OlxDXkqxXeAWTcAKgGAOg2/8tObpK4OWJ7nlwfTLe89NOlLmYEkuCwunrekn1+b00AdRJ5Sly5AyBJFxLMB15hgf86ZcgTAgqsEmTsGAGAIkZ+n004nDFgGwMBhbIgXkROT2z6DQ06nmI6wBalxPU2pgbbQWx1nQALKuxYAgflkXcgEdsbesnTuSLQAG5oN03EsoPKfqIiTdtjTZ4znAFwbPNI/Mqg9O3TQ0kuKqTJc4mIElY2+k6AHGbfHNzAsBgr5klpnctI9iNIABb5ou2JgZmXNs9ySZG2Oulp1IMBVKtBAPQXEAY3+Zd94O86aLCmRiQCP+u0mYMggAgfTppAOuhs5oCjYjlLNZjEwd4kemgtlgsyGuhpzMBSzGJjfH9FqoyrcDORABhoWAZnGbrduk6dNQkSp5SKm+8KANttgOp30AdXVQCuWUkjHQXC2OuYP0jRq0yTNpMlcEgqSAo9ArE/6T2w3VYKBZy5nbozEgT6BB9SdPNSsMwGIjebcmpdgHqFI67/YAb4algCmy7KTKmBIYlj3t22yRpKW8oe8Ana2nzGJ3M9e+u4ercVgsByiJ6ZuH3mPTGm3rgnqGtkmF3VIHTYg7aYDrkFBPKYujmgr5cKD0ktI+o0tYsRBhSGYzINzkCSTJuhcCO/udcW3BJLLcYgW5RRgzM4iegHrjjRJBUmQZAxmAaf8yv0GgDqrGRN1wmGjIBaGJEm2GnGgYm0XjBIk2kxzEyT0LR03t089PflW1oaJbAapZEzJyJOdC6GiObmDb5IyGH3GdIACpiSqxK95yfkA2xGe1ugotbZbkTuCdwADPaQYxp11svc5tKCJMS6kk/8ATIHadNcP+IUC4wQZAjlRiSAOvzb7k/Zgcq4FrACBjzAMxnB7mTpNAaSHcZ2+2O/prtFAf//Z"/>
          <p:cNvSpPr>
            <a:spLocks noChangeAspect="1" noChangeArrowheads="1"/>
          </p:cNvSpPr>
          <p:nvPr/>
        </p:nvSpPr>
        <p:spPr bwMode="auto">
          <a:xfrm>
            <a:off x="63500" y="-1027113"/>
            <a:ext cx="2162175" cy="2114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2" name="Picture 10" descr="http://t0.gstatic.com/images?q=tbn:ANd9GcTLBCSgEOcMNQmkDVnGLi3lLRrjKfroe0A7agLquQ5SiudcAXqC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8396" cy="2514600"/>
          </a:xfrm>
          <a:prstGeom prst="rect">
            <a:avLst/>
          </a:prstGeom>
          <a:noFill/>
        </p:spPr>
      </p:pic>
      <p:pic>
        <p:nvPicPr>
          <p:cNvPr id="44044" name="Picture 12" descr="https://mstartzman.pbworks.com/f/1297246476/%23_square-d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481385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2" algn="l" rtl="0">
              <a:spcBef>
                <a:spcPct val="0"/>
              </a:spcBef>
            </a:pPr>
            <a:r>
              <a:rPr lang="en-US" sz="4400" b="1" dirty="0"/>
              <a:t>Trust Busting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lvl="3"/>
            <a:r>
              <a:rPr lang="en-US" sz="2400" dirty="0" smtClean="0"/>
              <a:t>The </a:t>
            </a:r>
            <a:r>
              <a:rPr lang="en-US" sz="2400" b="1" dirty="0" smtClean="0"/>
              <a:t>Sherman Antitrust Act</a:t>
            </a:r>
            <a:r>
              <a:rPr lang="en-US" sz="2400" dirty="0" smtClean="0"/>
              <a:t> which was in place by </a:t>
            </a:r>
            <a:r>
              <a:rPr lang="en-US" sz="2400" b="1" dirty="0" smtClean="0"/>
              <a:t>1890</a:t>
            </a:r>
            <a:r>
              <a:rPr lang="en-US" sz="2400" dirty="0" smtClean="0"/>
              <a:t> was not effective on monopolies  &amp;  never  well enforced.</a:t>
            </a:r>
          </a:p>
          <a:p>
            <a:pPr lvl="3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Teddy Roosevelt began to enforce the act </a:t>
            </a:r>
          </a:p>
          <a:p>
            <a:pPr lvl="3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Northern Securities Company dissolved by the Supreme Court in 1904. </a:t>
            </a:r>
          </a:p>
          <a:p>
            <a:endParaRPr lang="en-US" dirty="0"/>
          </a:p>
        </p:txBody>
      </p:sp>
      <p:pic>
        <p:nvPicPr>
          <p:cNvPr id="53250" name="Picture 2" descr="http://t3.gstatic.com/images?q=tbn:ANd9GcSgKQucgGN-eptty9v667No97BS1kOmNs0x8k-utEfzhhoXwm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19600"/>
            <a:ext cx="2257425" cy="202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3186" name="Picture 2" descr="http://www.core.org.cn/mirrors/MITE/US%20History%20II/course%20files/oer_assessments/US%20History%20-%20chapter17assessment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632"/>
            <a:ext cx="4572000" cy="683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8229600" cy="4953000"/>
          </a:xfrm>
        </p:spPr>
        <p:txBody>
          <a:bodyPr>
            <a:normAutofit/>
          </a:bodyPr>
          <a:lstStyle/>
          <a:p>
            <a:pPr lvl="3"/>
            <a:r>
              <a:rPr lang="en-US" sz="2800" b="1" dirty="0" smtClean="0"/>
              <a:t>TR filed 44 antitrust actions. </a:t>
            </a:r>
          </a:p>
          <a:p>
            <a:pPr lvl="4"/>
            <a:r>
              <a:rPr lang="en-US" sz="2800" dirty="0" smtClean="0"/>
              <a:t>The beef trust, Standard Oil, and the American Tobacco Company were either broken up or forced to reorganize</a:t>
            </a:r>
          </a:p>
          <a:p>
            <a:pPr lvl="4">
              <a:buNone/>
            </a:pPr>
            <a:endParaRPr lang="en-US" sz="2800" dirty="0" smtClean="0"/>
          </a:p>
          <a:p>
            <a:pPr lvl="4"/>
            <a:r>
              <a:rPr lang="en-US" sz="2800" dirty="0" smtClean="0"/>
              <a:t>TR </a:t>
            </a:r>
            <a:r>
              <a:rPr lang="en-US" sz="2800" b="1" dirty="0" smtClean="0"/>
              <a:t>did not want to destroy trusts that did not harm the public</a:t>
            </a:r>
            <a:endParaRPr lang="en-US" sz="2800" dirty="0" smtClean="0"/>
          </a:p>
          <a:p>
            <a:pPr lvl="5"/>
            <a:r>
              <a:rPr lang="en-US" sz="2600" dirty="0" smtClean="0"/>
              <a:t>Thought the federal government should regulate them.</a:t>
            </a:r>
          </a:p>
        </p:txBody>
      </p:sp>
      <p:pic>
        <p:nvPicPr>
          <p:cNvPr id="52226" name="Picture 2" descr="http://polizeros.com/wp-content/uploads/2009/04/trustb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2042"/>
            <a:ext cx="2895600" cy="324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Railroad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lvl="3"/>
            <a:r>
              <a:rPr lang="en-US" sz="2400" dirty="0" smtClean="0"/>
              <a:t>In 1906, Congress to passes the Hepburn Act.</a:t>
            </a:r>
          </a:p>
          <a:p>
            <a:pPr lvl="3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The </a:t>
            </a:r>
            <a:r>
              <a:rPr lang="en-US" sz="2400" b="1" dirty="0" smtClean="0"/>
              <a:t>Hepburn Act</a:t>
            </a:r>
            <a:r>
              <a:rPr lang="en-US" sz="2400" dirty="0" smtClean="0"/>
              <a:t> moved the </a:t>
            </a:r>
            <a:r>
              <a:rPr lang="en-US" sz="2400" b="1" dirty="0" smtClean="0"/>
              <a:t>Interstate Commerce Commission (ICC)</a:t>
            </a:r>
            <a:r>
              <a:rPr lang="en-US" sz="2400" dirty="0" smtClean="0"/>
              <a:t> out of its largely weak advisory role and gave it strong enforcement powers.</a:t>
            </a:r>
          </a:p>
          <a:p>
            <a:pPr lvl="4">
              <a:buNone/>
            </a:pPr>
            <a:endParaRPr lang="en-US" sz="2400" dirty="0" smtClean="0"/>
          </a:p>
          <a:p>
            <a:pPr lvl="5"/>
            <a:r>
              <a:rPr lang="en-US" sz="2400" dirty="0" smtClean="0"/>
              <a:t>It authorized the ICC to set and limit railroad rates.</a:t>
            </a:r>
          </a:p>
          <a:p>
            <a:pPr lvl="5">
              <a:buNone/>
            </a:pPr>
            <a:endParaRPr lang="en-US" sz="2400" dirty="0" smtClean="0"/>
          </a:p>
          <a:p>
            <a:pPr lvl="5"/>
            <a:r>
              <a:rPr lang="en-US" sz="2400" b="1" dirty="0" smtClean="0"/>
              <a:t>The ICC became the first true federal regulatory agency.</a:t>
            </a:r>
          </a:p>
          <a:p>
            <a:endParaRPr lang="en-US" dirty="0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18573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60" name="Picture 4" descr="http://mrberlin.com/images/products/detail/TR_presidency_thumb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Labor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389120"/>
          </a:xfrm>
        </p:spPr>
        <p:txBody>
          <a:bodyPr/>
          <a:lstStyle/>
          <a:p>
            <a:pPr lvl="3"/>
            <a:r>
              <a:rPr lang="en-US" sz="2400" dirty="0" smtClean="0"/>
              <a:t>1912 a </a:t>
            </a:r>
            <a:r>
              <a:rPr lang="en-US" sz="2400" b="1" dirty="0" smtClean="0"/>
              <a:t>Children’s Bureau</a:t>
            </a:r>
            <a:r>
              <a:rPr lang="en-US" sz="2400" dirty="0" smtClean="0"/>
              <a:t>  was established </a:t>
            </a:r>
          </a:p>
          <a:p>
            <a:pPr lvl="3">
              <a:buNone/>
            </a:pPr>
            <a:endParaRPr lang="en-US" sz="2400" dirty="0" smtClean="0"/>
          </a:p>
          <a:p>
            <a:pPr lvl="3"/>
            <a:r>
              <a:rPr lang="en-US" sz="2400" dirty="0" smtClean="0"/>
              <a:t>1920 a </a:t>
            </a:r>
            <a:r>
              <a:rPr lang="en-US" sz="2400" b="1" dirty="0" smtClean="0"/>
              <a:t>Women’s Bureau</a:t>
            </a:r>
            <a:r>
              <a:rPr lang="en-US" sz="2400" dirty="0" smtClean="0"/>
              <a:t> was created</a:t>
            </a:r>
          </a:p>
          <a:p>
            <a:pPr lvl="3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Both of the bureaus supported laws benefiting women and children</a:t>
            </a:r>
          </a:p>
          <a:p>
            <a:pPr lvl="4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Both were a part of the Department of Labor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Girls protesting child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 descr="File:Abolish child slave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261976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Igniting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Journalists and other  writers greatly influenced reform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Journalists who wrote of wrongdoing to uncover scandal &amp; corruption were known as muckrakers</a:t>
            </a:r>
          </a:p>
          <a:p>
            <a:pPr lvl="1"/>
            <a:r>
              <a:rPr lang="en-US" dirty="0" smtClean="0"/>
              <a:t>Term coined by Teddy Roosevelt</a:t>
            </a:r>
            <a:endParaRPr lang="en-U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Conservationism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772400" cy="5715000"/>
          </a:xfrm>
        </p:spPr>
        <p:txBody>
          <a:bodyPr/>
          <a:lstStyle/>
          <a:p>
            <a:pPr lvl="3"/>
            <a:r>
              <a:rPr lang="en-US" b="1" dirty="0" smtClean="0"/>
              <a:t>TR urged Congress to take steps to protect the nation’s natural resources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en-US" dirty="0" smtClean="0"/>
              <a:t>Presidents Harrison and Cleveland had preserved 35 million acres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en-US" dirty="0" smtClean="0"/>
              <a:t>1905, TR named </a:t>
            </a:r>
            <a:r>
              <a:rPr lang="en-US" b="1" dirty="0" smtClean="0"/>
              <a:t>Gifford Pinchot </a:t>
            </a:r>
            <a:r>
              <a:rPr lang="en-US" dirty="0" smtClean="0"/>
              <a:t>to head a newly created </a:t>
            </a:r>
            <a:r>
              <a:rPr lang="en-US" b="1" dirty="0" smtClean="0"/>
              <a:t>United States Forest Service</a:t>
            </a:r>
          </a:p>
          <a:p>
            <a:pPr lvl="3">
              <a:buNone/>
            </a:pPr>
            <a:endParaRPr lang="en-US" sz="1800" dirty="0" smtClean="0"/>
          </a:p>
          <a:p>
            <a:pPr lvl="4"/>
            <a:r>
              <a:rPr lang="en-US" dirty="0" smtClean="0"/>
              <a:t>Pinchot and TR together preserved more than </a:t>
            </a:r>
            <a:r>
              <a:rPr lang="en-US" b="1" dirty="0" smtClean="0"/>
              <a:t>200 million acres for national forests, mineral reserves, and water projects</a:t>
            </a:r>
          </a:p>
          <a:p>
            <a:pPr lvl="4">
              <a:buNone/>
            </a:pPr>
            <a:endParaRPr lang="en-US" sz="1800" dirty="0" smtClean="0"/>
          </a:p>
          <a:p>
            <a:pPr lvl="3"/>
            <a:r>
              <a:rPr lang="en-US" b="1" dirty="0" smtClean="0"/>
              <a:t>National Reclamation Act</a:t>
            </a:r>
            <a:r>
              <a:rPr lang="en-US" dirty="0" smtClean="0"/>
              <a:t> passed in 1902 used money from the sale of public lands to build irrigation systems in arid states to allow the land to be used for farming.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61442" name="Picture 2" descr="http://upload.wikimedia.org/wikipedia/commons/thumb/2/22/Gifford_Pinchot_3c03915u.jpg/220px-Gifford_Pinchot_3c03915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2095500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Roosevelt was a leader in Conservation, fighting to end the waste of natural resources">
            <a:hlinkClick r:id="rId2" tooltip="Roosevelt was a leader in Conservation, fighting to end the waste of natural resources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0"/>
            <a:ext cx="4953000" cy="6806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T.R. &amp; John Muir at Glacier Point in Yosemite National Park, 1903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4514" name="Picture 2" descr="http://www.nps.gov/discovery2000/photos/leader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4998"/>
            <a:ext cx="4953000" cy="4953002"/>
          </a:xfrm>
          <a:prstGeom prst="rect">
            <a:avLst/>
          </a:prstGeom>
          <a:noFill/>
        </p:spPr>
      </p:pic>
      <p:pic>
        <p:nvPicPr>
          <p:cNvPr id="64518" name="Picture 6" descr="http://3.bp.blogspot.com/_ReFd73Oh4us/SspB1l5UxdI/AAAAAAAAA7g/bkeT7Vu9RS4/s400/yosemite-national-park-ga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762000"/>
            <a:ext cx="2220397" cy="2438400"/>
          </a:xfrm>
          <a:prstGeom prst="rect">
            <a:avLst/>
          </a:prstGeom>
          <a:noFill/>
        </p:spPr>
      </p:pic>
      <p:pic>
        <p:nvPicPr>
          <p:cNvPr id="64520" name="Picture 8" descr="http://www.renewable-energy-news.info/wp-content/uploads/2010/05/yosemite-national-park-to-install-solar-arra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590925"/>
            <a:ext cx="47625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 descr="http://trcpsquaredealer.org/images/uploads/tr-hunter-full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209860" cy="5867400"/>
          </a:xfrm>
          <a:prstGeom prst="rect">
            <a:avLst/>
          </a:prstGeom>
          <a:noFill/>
        </p:spPr>
      </p:pic>
      <p:pic>
        <p:nvPicPr>
          <p:cNvPr id="65542" name="Picture 6" descr="http://www.theodoreroosevelt.org/graph%20harv%20col/HC3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533400"/>
            <a:ext cx="4800600" cy="606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New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lvl="3"/>
            <a:r>
              <a:rPr lang="en-US" sz="2400" b="1" dirty="0" smtClean="0"/>
              <a:t>16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Amendment:</a:t>
            </a:r>
            <a:r>
              <a:rPr lang="en-US" sz="2400" dirty="0" smtClean="0"/>
              <a:t> authorized the federal government to collect income taxes</a:t>
            </a:r>
          </a:p>
          <a:p>
            <a:pPr lvl="4">
              <a:buNone/>
            </a:pPr>
            <a:endParaRPr lang="en-US" sz="2400" dirty="0" smtClean="0"/>
          </a:p>
          <a:p>
            <a:pPr lvl="4">
              <a:buNone/>
            </a:pPr>
            <a:endParaRPr lang="en-US" sz="2400" dirty="0" smtClean="0"/>
          </a:p>
          <a:p>
            <a:pPr lvl="4">
              <a:buNone/>
            </a:pPr>
            <a:endParaRPr lang="en-US" sz="2400" dirty="0" smtClean="0"/>
          </a:p>
          <a:p>
            <a:pPr lvl="3"/>
            <a:r>
              <a:rPr lang="en-US" sz="2400" b="1" dirty="0" smtClean="0"/>
              <a:t>17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Amendment:</a:t>
            </a:r>
            <a:r>
              <a:rPr lang="en-US" sz="2400" dirty="0" smtClean="0"/>
              <a:t> required the direct election of Senators</a:t>
            </a:r>
          </a:p>
          <a:p>
            <a:pPr lvl="3">
              <a:buNone/>
            </a:pPr>
            <a:endParaRPr lang="en-US" sz="2400" dirty="0" smtClean="0"/>
          </a:p>
          <a:p>
            <a:pPr lvl="3">
              <a:buNone/>
            </a:pPr>
            <a:endParaRPr lang="en-US" sz="2400" dirty="0" smtClean="0"/>
          </a:p>
          <a:p>
            <a:pPr lvl="3">
              <a:buNone/>
            </a:pPr>
            <a:endParaRPr lang="en-US" sz="2400" dirty="0" smtClean="0"/>
          </a:p>
          <a:p>
            <a:pPr lvl="3"/>
            <a:r>
              <a:rPr lang="en-US" sz="2400" b="1" dirty="0" smtClean="0"/>
              <a:t>18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Amendment:</a:t>
            </a:r>
            <a:r>
              <a:rPr lang="en-US" sz="2400" dirty="0" smtClean="0"/>
              <a:t> banned the production, sale, or distribution of alcoholic beverages</a:t>
            </a:r>
          </a:p>
          <a:p>
            <a:pPr lvl="4"/>
            <a:r>
              <a:rPr lang="en-US" sz="2400" dirty="0" smtClean="0"/>
              <a:t>many thought that it would protect society from the poverty and violence associated with drinking.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029200"/>
            <a:ext cx="981075" cy="89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835330" cy="83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Documents and Settings\Teacher\Local Settings\Temporary Internet Files\Content.IE5\5HZ3C993\MP900316868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3124200" cy="143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Carry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7586" name="Picture 2" descr="http://t3.gstatic.com/images?q=tbn:ANd9GcTgeDBo_d7_FPSyGfS0N4Ol6QqCeEsTSXqKxeqVlA9DIiWbGBGak2iXiZk-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5188"/>
            <a:ext cx="3962400" cy="4972812"/>
          </a:xfrm>
          <a:prstGeom prst="rect">
            <a:avLst/>
          </a:prstGeom>
          <a:noFill/>
        </p:spPr>
      </p:pic>
      <p:pic>
        <p:nvPicPr>
          <p:cNvPr id="67588" name="Picture 4" descr="http://shs.umsystem.edu/famousmissourians/leaders/nation/images/028866square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2781300"/>
          </a:xfrm>
          <a:prstGeom prst="rect">
            <a:avLst/>
          </a:prstGeom>
          <a:noFill/>
        </p:spPr>
      </p:pic>
      <p:pic>
        <p:nvPicPr>
          <p:cNvPr id="67590" name="Picture 6" descr="http://t0.gstatic.com/images?q=tbn:ANd9GcRFzz77u40aRTsjkpM8j13hqmnFcPz5YKrKclM3e0WC2xOTQ94beiYCQrgW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4049" y="2590800"/>
            <a:ext cx="499995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Progressivism under Taft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lvl="1"/>
            <a:r>
              <a:rPr lang="en-US" dirty="0" smtClean="0"/>
              <a:t>In the Presidential election of 1908, Taft easily won over William Jennings Bryan.</a:t>
            </a:r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TR, who was very popular, backed Taft and essentially hand-picked him to be the next president.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71682" name="Picture 2" descr="http://t2.gstatic.com/images?q=tbn:ANd9GcRf7Qy-b9Vhc4avSEwbTm2mdfdlRjo-Y9zLiFeWIRY24zVT9Vy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2590800" cy="3458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http://www.historicalstockphotos.com/images/xsmall/446_william_h_taft_holding_baby_to_roosev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"/>
            <a:ext cx="4876800" cy="6342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 descr="http://www.historicalstockphotos.com/images/xsmall/447_taft_on_rooseveltrsquos_shoul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638800" cy="6423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2706" name="Picture 2" descr="http://t3.gstatic.com/images?q=tbn:ANd9GcRScU6gSV9QS1KqUOSR1I3QfPif8MYapN7neJdNst0I-Q6PII5a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3370590"/>
          </a:xfrm>
          <a:prstGeom prst="rect">
            <a:avLst/>
          </a:prstGeom>
          <a:noFill/>
        </p:spPr>
      </p:pic>
      <p:pic>
        <p:nvPicPr>
          <p:cNvPr id="72708" name="Picture 4" descr="http://symonsez.files.wordpress.com/2009/12/taft-t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52749"/>
            <a:ext cx="5715000" cy="3905251"/>
          </a:xfrm>
          <a:prstGeom prst="rect">
            <a:avLst/>
          </a:prstGeom>
          <a:noFill/>
        </p:spPr>
      </p:pic>
      <p:sp>
        <p:nvSpPr>
          <p:cNvPr id="72710" name="AutoShape 6" descr="data:image/jpg;base64,/9j/4AAQSkZJRgABAQAAAQABAAD/2wCEAAkGBhQSEBQUEhIVFRUVFxcVFBcXFBcUFBQVFxQVFRQUFBUXHCYeFxokGRQUHy8gIycpLCwsFR4xNTAqNSYrLCkBCQoKDgwOFA8PFykcHBwpKSkpLCkpKSkpKSkpKSkpKSkpKSkpKSkpKSkpKSkpKSkpKSksKSwpKSkpKSksLCksKf/AABEIAL4BCQMBIgACEQEDEQH/xAAbAAABBQEBAAAAAAAAAAAAAAADAgQFBgcBAP/EAEYQAAEDAQQGBQkEBwkBAQAAAAEAAhEDBBIhMQUGQVFhcRMigZGhBxQyQlKxwdHwI3KSwhUkQ2KTsuEWFzNzgoOi0vFEU//EABkBAAMBAQEAAAAAAAAAAAAAAAABAgMEBf/EACURAQEAAgICAgICAwEAAAAAAAABAhESIQMxE1EyQSJhFHGRBP/aAAwDAQACEQMRAD8AnNHv6jeSlKJUNo5/VClrPUXJl7dh/SzHYpTV+rNlo8GNb+EXfgodpT7QT4ox7L6w7q1SPCEtpsJ0g49IQIxc0Y5C9A2LnRvb6QbGUteTy6paPehaQrAPMjG9TIdeIjFuzI7e9O7W7q9o94U09I0P+1d2HwGSn7HUVcqH7XsCmLJUwTlLJNMqJfSKnfpu1mo8U2UCwVHsaXOcD1XRjjn7152sFsH/AM9J3FtTONgkjFK+bGdL/wAfK/S3uqJpaKmCrDtZ7XMGyM/itw59ZAray2qJ8zHD7SJ5YpXzY0/8fP8Ar/p7bsXAHIkA8pjNc0hq3Rk9V2ftOUXYNM+cUmVYuy6C2ZuubUukA7cs+Ksdvpgk9U7cZJ+KvHtnlLjdM61gsTaVdzGSAA0iZJxaCcTxlQvR4bPo81O60mLQ77rJzn0eJUC60Z7O0e5K+22Pou59Tn9YpP0MEgWobd2/mlGqfrhmUtK0I2fljKUXJuamH18NqX0myfr6hGj0M0c04oPy+u/co4V0ZlbagrKmqVRNtS6s2+sf3anjWZ8kClXxEb9qb+Tq0XrTaXfuj/lWcfyq56qLj1Wt2WoikX6jQXEC7OHeoyy1phP7E+avJqMaxsPv0YwAklxjHPcmmjGsqtvFoggOEPcRByBJjGIxGGKh9dfKLR0eAxzTVrPaXNpggADEB1RxyaSDgASYKplh8qrLNZ6AaDXdUDzXE3HUS0sa0AY3pmocSJgHCVW8r6VMdytLt1FgaYABw96bWB0U+bqh76r/AOijNH6fZartSm68wiR3wQeMyCnthf8AZM+7Pf1vinLePacpoeq9UnX+t/gj75/kCt9R6oev1b7amN1Mn8T3f9Vp4vyidD6hU5tFL/NJ/Cwn8q12Csr8m7orU3ROFU+8ArT/AD3iF25y9PMyuPK7rMdHO6o5D3BPjaCDAg4E5xABA+KjLFIa0HOBPMCEdtSarR+4/wB4+S8zL29lINtZ494+IXrPbazbwY8BpcXQW4y7E4g44zsTMHgj0XZ4bvcfkokMetaHuDi8iYGXDHbllsUxWrktM/WIKgqjsOwp8y2sLIvtmMrzZmBhEypyJ6ueuOXxKkbNUwUTaHdZvL4p7ZqmCaQtHmX2gGYFd+UDNrHZ9qc1ngzi0RhM4TG8HA55RnKiG1y2rai0AnpG3QTEl1KnGOcYI9auS0XmiRMwTdOGGByx2Lly911/Rz5zj6QO676QAwOGWRwCTVc4iQZEYY3hn6scOOajKFoaSbl4RdBJaAcZBOA34rnTFxM9cgxBaMD7QnYpywPFF6qPPmbf8yrG/CpKeW3WGvjNRv8ACp9uxReqr4sfHpav86s1p1oo4/4n8I/NdeHph5PyvSkaTtrqjy97gXEASA1uQgCBhsUVomw03Cq99NrocfSaDGJJgxjsVv09p6lVoOY2+XG6RNJzRAcCZJwyBVAsttNE1C91xr3G7Ls8XXsBzCWe+N028PdS+l7HS81eWMYIEiGhpEH3I40W/wBpo78pw2KOtVe/ZXva4ERAh2JOExvwVgs9R0EOiQTEbjklhLrtXksl6M/0O8DNvj8kGrYy0G8Rs35qarV+Xeo20Mc8gBuBIBO6ThsV6ZciLNo5rhPTsGJEXXmNk4BC81I2jxjmpvReqdofTDm3ADLQHXmkwYmCNqg7XXe03XU8ZIwM4gxGW+VtnhZJdaZ4eSZWyXbzaoBPCZ2DD/xC8mjutXdwpjv6QptWNQXrzC2Q44zz3fUI3k8lra3E0x3Nf81nJ1WmXpp1kq5KX0dVAL3uMBrZcdgAxPgFWrJWXdKadZZ6R6SCHtPVOF8NguaOJDo7UfqsZju6ZPrRb6lqd59UcP1ipUbTZ7NKkGBp5C9d5tcdqhGOxU5rnpJ1ptN+7ADQABlLus8jZmYw9lRujaJ6RkjAuAI3g4EFdOG9bba100fyW0iyhVcdsOHAQfgwFXuz4U2DKGNH/EKq6r0SLNaDvlo/AQI/ErPUqZ81nlXPn7dqPWd67V5tRHssYO27e/Mr3WfO1ZprPVJtVY7nQP8AS0CPBaeH8kLt5NbGXOEerSnnec3D3rQfM3eyPBVryWUop1Tu6Jvc1x+IV6XT5M7Lp53wzP8AlWPMdgMZSWO+3pztBH13rzmwwYRjz3ps6r9rSP7y4M/b1oevqNBgxiYGUk8EYudddc9KGmMp9IRj2Kt6daemZDZl0TnjIPZhPcpuhXxP3Rt3OHzUzo6XSdVvtvkXSwOJiDLxIZE7Bmezgj0KTZyAx3DmgSdoiZI3ESYK6ytBPNTl3REtaKmLe34JzZ6mCj7S/wBH62I9nqYJJBpH9YtOfpUzhMyaLUSrUlxx9HrGY+7ido8FA6S09SoWqs2pULS/oiML3V6KDjjjI8VyjrTZZP6w0g7HMdAGER1Ttk9q5c5eTtxm8ZVjruvDIAgHINaDBnZnko8V5aOs0DBwF0QMcYdhPZ4pm/WWzH0a1EACJlwmMnEXcT9FN26cpN/+miZnAvaORnD6Kmy7VjjqA6sO/VT/AJlT+YJVr2oGq9SbKSNtSpHeIKNatq656c2X5VFWgSclFWixMJMtB5qYr8lH1RJThwyFiZ7IHf4KxteYOGZChiFJv03UIkwTgOwCBxyhPdGXbU9UtMi00ujqtaarBBvNB6RuQeJGJ2Hv2qZGgLPeDhQpAghwLWBpvCYPViTisYsOtFam9r2kAtMjOOII3EYHmtm1f02y10G1WYTg5u1jx6TT9Yggrowy25M8bj/pEa2aVdZQxwouqUzIvNcBcfsDgdhGR4HhOW+f3S4lvWBlwzguJI5HORxW6WyytqMcx4lrhBGWG8HYdoO9YprfYjYq3Q1SBTd1qbzID2ggTh6wwnjGwhHluWU1Ff8Amxwxt+6ZW/SYq0aggCWu7wJB7wmupTvs6h3v9zG/NK0jWoGz1G0qtNxLDADoJI2RmCU11QqRTO4vMcw1o8fgsMPxrq8mv0vdkqJ5a7DTq3ekpMeQDdvNDrsxMTvgdyirM9TrsxyV4Oeo/wDs3ZjnZqJ/2R80ZmrNlGIstHCIIpDPf9bk9B596OH8+9a7RaEbMxlIhjA0FzJAEYl7JPcF570u1O6jeL2545En8qauqZKMvYKqP96yzSdovV6h9qo/xeQFpLqkZ8/iskstS9VZxc097pK18Psa6rVtW3UhSeX077r8DrOaAA0ZkEbSU/8A0hS9ij/Gf/3VWszndHg1xaSTkSycAcsDkueejf4FdeUu3mTGD1LdeEXY4zOXYofTulBQptqEF0PEAQJwJzOWSkLHYqtT0Kb3DeBDfxGAVzTeolqtNEMaxjTea6X1AAAJB9G8du5ebLLe3q70qNfyhuccKMCQYNS9z9UDtSXa9O2Ne04TFzK80kAkOjAZ3TyVgsfkMrn/ABLVRb9xlSp4uuKXs3kIpftLZVP3aTGfzFyv+CeaE/vFszqTWmnarwxn9WJGeAeGt6uOQAyUW7Xt97q0+V50GOTQtGoeRGwjN1pd/usbP4aakqHkg0c39jUd960VfykJax+hM5FT0Bpp9podI9rWkVLoDZyDGmcSd5U9Z3K0aO1FsdFpbToQ0m8QalV2MRMuedikqWgKDcqLO6feouFo5xmumNU6doqdI+o5vVAwDY6oOOKEPJjRLWxaXXnAQx1JsuJEw3IEYEzhgJWsN0fTH7Nn4G/JFFnbndHcE5hfsfLZ6ZRo/wAmlnDniq6rVu4k0rjGtw6zTeEuOIyUbW8mTi49GXFsm6DRcSBJgEjAmNuHJbVTpxO6erwG7vlLLU/j/sTzZRlWitTrRTpdGKROJMwGDGNjiNycv1JtTvVaOdRvwlaXdXLqXxF8tZl/dxaDm+iP9Tz7mJTPJa/1rQwcqbj73BaUWpJaj44PkyZ2PJWNtpPZSA/OljyWU4g16nYxg+avxavXUuA+TL7UD+6qmP29X8LPkpSx6pdDTeylWqMvkElvUc0BjmSC04mXgydrVaHJN3E8j8Ea1ehc7Zqq03QNoblpC1dpDo/FKhtPai1bYxrLRpGvUaw3mg0rOIcW3ZlrATgTmry5qE5iOWU/ZbZTW8izPVtdTtpMPuITnR3kzfRBAtIdjImkWkHsedy0o00g0kr5MrNWqmVU+nqvUEfaMPY4KSFCsPVpnk9w97FOGmkFindguSIvVBnSHZUHxaErzh22k78TD8QpJ1NDcxPnS2ibYXPDQKbhDrxm77LgMjvcE1dRePVPdKnSxIcOCfLY2q2k74pVCGmRTfHVMk3DGXYsv0RTItFMOBBBJggtPVa45Hkt0e1A6Mkw0Xjui94LXx+TjRcurFJbSmldBcJxMOInAgCAYjaueZfUrSaGgaTqZ84osafVLepVE5k3ezPtCj/7D0//ANqn4Qu+Z7efrRdh0gwjF0Hj8Cpag9pyIPIg+5ZHZdPPb9SpSz60bwvN413WNSY1GYFntk1yj1nDtlTFm1zac3DtEe6E06W9oRGqBs+srXbjycn9PTDDv8D8VXKEkwEoJmzSTD63gUVtrYfWHeq3AcLqG2oDkR3hLlUTq7CTK9KA6vELkryDeISSF0lcSoJISS1LKSVJkEJMZ8viEspG/l8VFMJwSCEUoZCimGWpJaiFIKgEFqQ5qKGk5LrbKTw5o1aZq5qE4KUbYW7ZPgEoups9kK5hf2W0W2xvdk09uHvRmaHO1wHLFctmsdJgOMqtaS14cZFMAcSqmMHdWoaPpNzx+8cO4JvbNN06TTDgI2CGjwzWf2jT9Z/pPPuUaKhJkrWdFwXO062zg3qzuz4oP9rz+9+MfJV6x0JmT27ez39iceYM3u/EPkurCdOXyXHG6U+ysvNHj3Z9yU2ZjamWgrZepg8ACn1U9aVyx30em9OWPTRhR6aaKd065GRTyjpJw2/BR7UuUtQk5Q084bSnVPWV6rYKWCVPGBbKetB2tTulrYOIVMa4pQqFHEl6ZrcN7k4p62N9o9qoLapRBWS0GiUtZGn1vcnbNNNO0d39Vmja5RWW5w2o7+xppY0o3ePFK/SA4d6zcaUfv9yKzTVQbfBK2jTQ/PRw714WkHd3rPXabqb0kabqe0lunpovTD2m+PyXDVHtDx+Sz06xVN4QzrHU3pXKnMWhmqN6Sard6zo6x1d6FU1hqn1kt0+DSOmbwXvOW8Flz9MVT65Qn6Wq+27vS5VXBqrtING0JnatYWN2929ZzSt9RxxeT2or3b+1G6OCy27XCMjPJVzSenXvwmJTECTP1ySCZKZzGR7pTGJXGGSuuaiMYrgDdlgl06aWylJyT6jZN6uJtBYwAAHmiQEOrMk7EK+dy7seo8zPdtrN9WLR1nN3iR7j8O9WCVUdE1btZh3m6e3D3wrc1cdnb1IPSThhTemEdqSaOClShgpYKCEaURpQgltTIYJYKCCltKQECUEMFKvJGIEqUIFLCQKKUEMuXA5Kge8kEpN5clSbzihkpRSCVKoSUgrpXElkuSCEQBeFNSY1mbivVqslEYOrPYuCkM1RORA47UNlNOHUTkAcfrNSli0PEXk9ptRDLKTjHBPqGjd4U8yzAZBcfTAxT2m5IttiAXrRAEb5jfxTi1WgAFV59qqPtbiWOFJlO6wkem9zmue4DOAAACdx3rfwzlky8m+NOntSbyJjuPcvQdx7iu/jHn8smXWTQ21xk5gN38Sp2m5ep2deqNurz9vY0cUyjscmdJ8o7XIRToFLam7aiIxyEnAXQhByWHIIUFKDkOV2UAWV2UNKCRigpYKClApAsriQXL0pUy5Xg5ILl68pOFkpDly8uXlKnCuErxK5KlRTUsDFIaU90fQvO4IFIDCYAUjYNGEmTkpKy6PAxOKkLoAwQi0CjYmjFFOHikVLSBmUxtWkmgZpp1TqpaICjrZpYAKLtekS7IwPFBsllLzed6I/5HcFeMPWi7RVcQ178Gum5JAvREkDdx4FcpWrHMd6Rr24mhSBH7TAAeq2m4TG4SO8KkupcPBdPjxn6TrlO2iMtCL5zx8VnlKqdhP4kbzp3tO/EV08WN8ZNbSAYCbhgbSWsHiZ8FEVdYy9wBY1rd8ku/8AOxQle1ueZc4n4chsQb65Ji6drhRq48E9ZUUFoamTSBnMmOWQ+KfNrEYFSKlA5HY5RjbRxThlZBaPgURrk0ZVRmvQk4ldDkEPXr6QOmlECaNeiiqgDlelDD14uQRZK8ChTilXlKi11CL128ppwolJlcLkglRVlly5eSZS2MlQYlnpFxVlsFmAChbKQ0SpGjbA1t4lNNSwtAbmm1XSwAxICg7XpKSTPyTIOJ+sUDif2nSpcTd/qU1DSTGJJ2fMo1CxTngN3rFT1k0OAJf1R7I9I/eOz3q5CuWvSJsui7xyvHd6o4lStWrToNLnubgMScGtHCcuajtZNc6FjbcbDqkYU258C87Bz7FlmmNYqtpdNV2GYaMGDkNvMq5unj47l7XGz6zG1Wqs4T0TGtbT2Ey6XPPFxaI3ABSHTTuVT1MYT0p+4P5j8laG0idi3xmizmqVcBzAP+kfJd6BnsN7giNsjty90D/YPgtpWFYwSuSkrwKyarToSrNFo2iR4kqRgEQVU9FW+46CcD71ZqNcEKNHaU6gR6J7D81wVSMxCMHrxKBt1loR2WlNugB4JJoOGWKRpBtoS21FFNqkZo7LRxSGkm16WHJg20orbSgtHzai7fTLzhdFfikNHd9evpp0y70ymno6vrt5NhVSulU09HF5cvJv0q7fUVWhy5ebXhAL0kOnAKT0dOtJOCW2oSIQqVm357lIWexFxAiScmhVIVugqVEn57FMaK0Q5/ojLN5wA5f070/segog1SPuD8xHuCY6za70bIy7Mvjq02xe4cGjiVSO76S9R9GysL3OHVEue7COU5LONaPKc6pLLMLo21D6R+4NnM9gVT09rNVtbpqOho9Fg9FvzOOZUTfVzH7bY+OTujVKpJJJJJMkkkkneSc090ToepaHQwYD0nnBjeZ38BinGhdW3VYfUllPMRg9/wB3cOJ7JWg2GxNpsDGtDQNgyHxJ4laDLPXo30JoptmZdYSSSC9xzcYjLYBuUqKiRdSoVRhexBWKV0x3eKE1iX0atnYwdeBXF5JTpTmyaRdTyMjcfgmq8kayWbTrXZmDxUjTtgO1Uko1G2ObkUgvDaiMxyq9k06PWwUzZ7a1wwKnRpOAcwChOsrTlI5JLaqMyqEgF5mdh70noXbu5Ow5Lag9mJJGYI7CvCsN/ipG8ldnxQfJHGolCon5pN9lvcEnom7h3BTYczhn0iU16dhg3DuCWIWdPkbMBOSO2gduHil30tkkwASeCkciBRHE+7uRaTJ4BPbNoV7sXENHeVJ0dHUWelLjxOHcEJuQejNGOqejg3a4/DeVNuqUrKwmQIHWc44nmdgUBp7XijZqeBBdHVY2JPyHFZZpzWeranE1CbvqsBhreY9Y8Srk36EwuXtbdaPKY5807MYGRqf9Pms/q1y4kuJJJkkmSTvJQy5dpUHPdDR8hxJWkmm/WM6eDpMCSTgIzKsur+gRfaagvv8AVZEtHF2wx3Dil6v6BLnXWAE+s85NHD5ZlX3R2jmUWwyZObj6R+Q4J3pOWQVmsV3F2LvAcvmndwogC8Sp2yChKhLAwQ3K5U0RpXekCCCvQrTphpSUY00no0wSCklLLF4M+CQDXkotXQzFIyEulXLciQvMMEHA5HHEdqTCAlbNp9wwdjxGakrPp5p2wqzC9CDXWlpEHIo7LeFRWVSMiQnFPSLxtlLRr5TtIRPOgdqplDSjzu70+o6QduS0ell6fildIoSnbSdnj/RPKVpJ2KKekh0i9fTbpsQIz4rlW0wJjxUVUxStCiM3Hs+ZTsaRpswED63Kj23WB7TAYOZcT4QFEWnS1V+b4G5vVHhiiY2nw+2g27XGnTmXY7ifgMVVNKa61KkhmA4j8vzlVy6u3FUwipjJ6eq1i4lziSTmTmkFyU4J3ouwtqON4mBs38zuVwUOxWB1Tg3aflvKuur2rYe0GLlPfm55yN2ff3IurOhKdUkvyaRDQIaduJnLgrkKYAgDgOG7JFukZXXUBoWdtNoawBo3AeJ3niigbUq4u3FCA1xyWWrse9UADKTKPcSDTVQgyYzXOkRSMEiOKuJf/9k="/>
          <p:cNvSpPr>
            <a:spLocks noChangeAspect="1" noChangeArrowheads="1"/>
          </p:cNvSpPr>
          <p:nvPr/>
        </p:nvSpPr>
        <p:spPr bwMode="auto">
          <a:xfrm>
            <a:off x="63500" y="-698500"/>
            <a:ext cx="200025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AutoShape 8" descr="data:image/jpg;base64,/9j/4AAQSkZJRgABAQAAAQABAAD/2wCEAAkGBhQSEBQUEhIVFRUVFxcVFBcXFBcUFBQVFxQVFRQUFBUXHCYeFxokGRQUHy8gIycpLCwsFR4xNTAqNSYrLCkBCQoKDgwOFA8PFykcHBwpKSkpLCkpKSkpKSkpKSkpKSkpKSkpKSkpKSkpKSkpKSkpKSksKSwpKSkpKSksLCksKf/AABEIAL4BCQMBIgACEQEDEQH/xAAbAAABBQEBAAAAAAAAAAAAAAADAgQFBgcBAP/EAEYQAAEDAQQGBQkEBwkBAQAAAAEAAhEDBBIhMQUGQVFhcRMigZGhBxQyQlKxwdHwI3KSwhUkQ2KTsuEWFzNzgoOi0vFEU//EABkBAAMBAQEAAAAAAAAAAAAAAAABAgMEBf/EACURAQEAAgICAgICAwEAAAAAAAABAhESIQMxE1EyQSJhFHGRBP/aAAwDAQACEQMRAD8AnNHv6jeSlKJUNo5/VClrPUXJl7dh/SzHYpTV+rNlo8GNb+EXfgodpT7QT4ox7L6w7q1SPCEtpsJ0g49IQIxc0Y5C9A2LnRvb6QbGUteTy6paPehaQrAPMjG9TIdeIjFuzI7e9O7W7q9o94U09I0P+1d2HwGSn7HUVcqH7XsCmLJUwTlLJNMqJfSKnfpu1mo8U2UCwVHsaXOcD1XRjjn7152sFsH/AM9J3FtTONgkjFK+bGdL/wAfK/S3uqJpaKmCrDtZ7XMGyM/itw59ZAray2qJ8zHD7SJ5YpXzY0/8fP8Ar/p7bsXAHIkA8pjNc0hq3Rk9V2ftOUXYNM+cUmVYuy6C2ZuubUukA7cs+Ksdvpgk9U7cZJ+KvHtnlLjdM61gsTaVdzGSAA0iZJxaCcTxlQvR4bPo81O60mLQ77rJzn0eJUC60Z7O0e5K+22Pou59Tn9YpP0MEgWobd2/mlGqfrhmUtK0I2fljKUXJuamH18NqX0myfr6hGj0M0c04oPy+u/co4V0ZlbagrKmqVRNtS6s2+sf3anjWZ8kClXxEb9qb+Tq0XrTaXfuj/lWcfyq56qLj1Wt2WoikX6jQXEC7OHeoyy1phP7E+avJqMaxsPv0YwAklxjHPcmmjGsqtvFoggOEPcRByBJjGIxGGKh9dfKLR0eAxzTVrPaXNpggADEB1RxyaSDgASYKplh8qrLNZ6AaDXdUDzXE3HUS0sa0AY3pmocSJgHCVW8r6VMdytLt1FgaYABw96bWB0U+bqh76r/AOijNH6fZartSm68wiR3wQeMyCnthf8AZM+7Pf1vinLePacpoeq9UnX+t/gj75/kCt9R6oev1b7amN1Mn8T3f9Vp4vyidD6hU5tFL/NJ/Cwn8q12Csr8m7orU3ROFU+8ArT/AD3iF25y9PMyuPK7rMdHO6o5D3BPjaCDAg4E5xABA+KjLFIa0HOBPMCEdtSarR+4/wB4+S8zL29lINtZ494+IXrPbazbwY8BpcXQW4y7E4g44zsTMHgj0XZ4bvcfkokMetaHuDi8iYGXDHbllsUxWrktM/WIKgqjsOwp8y2sLIvtmMrzZmBhEypyJ6ueuOXxKkbNUwUTaHdZvL4p7ZqmCaQtHmX2gGYFd+UDNrHZ9qc1ngzi0RhM4TG8HA55RnKiG1y2rai0AnpG3QTEl1KnGOcYI9auS0XmiRMwTdOGGByx2Lly911/Rz5zj6QO676QAwOGWRwCTVc4iQZEYY3hn6scOOajKFoaSbl4RdBJaAcZBOA34rnTFxM9cgxBaMD7QnYpywPFF6qPPmbf8yrG/CpKeW3WGvjNRv8ACp9uxReqr4sfHpav86s1p1oo4/4n8I/NdeHph5PyvSkaTtrqjy97gXEASA1uQgCBhsUVomw03Cq99NrocfSaDGJJgxjsVv09p6lVoOY2+XG6RNJzRAcCZJwyBVAsttNE1C91xr3G7Ls8XXsBzCWe+N028PdS+l7HS81eWMYIEiGhpEH3I40W/wBpo78pw2KOtVe/ZXva4ERAh2JOExvwVgs9R0EOiQTEbjklhLrtXksl6M/0O8DNvj8kGrYy0G8Rs35qarV+Xeo20Mc8gBuBIBO6ThsV6ZciLNo5rhPTsGJEXXmNk4BC81I2jxjmpvReqdofTDm3ADLQHXmkwYmCNqg7XXe03XU8ZIwM4gxGW+VtnhZJdaZ4eSZWyXbzaoBPCZ2DD/xC8mjutXdwpjv6QptWNQXrzC2Q44zz3fUI3k8lra3E0x3Nf81nJ1WmXpp1kq5KX0dVAL3uMBrZcdgAxPgFWrJWXdKadZZ6R6SCHtPVOF8NguaOJDo7UfqsZju6ZPrRb6lqd59UcP1ipUbTZ7NKkGBp5C9d5tcdqhGOxU5rnpJ1ptN+7ADQABlLus8jZmYw9lRujaJ6RkjAuAI3g4EFdOG9bba100fyW0iyhVcdsOHAQfgwFXuz4U2DKGNH/EKq6r0SLNaDvlo/AQI/ErPUqZ81nlXPn7dqPWd67V5tRHssYO27e/Mr3WfO1ZprPVJtVY7nQP8AS0CPBaeH8kLt5NbGXOEerSnnec3D3rQfM3eyPBVryWUop1Tu6Jvc1x+IV6XT5M7Lp53wzP8AlWPMdgMZSWO+3pztBH13rzmwwYRjz3ps6r9rSP7y4M/b1oevqNBgxiYGUk8EYudddc9KGmMp9IRj2Kt6daemZDZl0TnjIPZhPcpuhXxP3Rt3OHzUzo6XSdVvtvkXSwOJiDLxIZE7Bmezgj0KTZyAx3DmgSdoiZI3ESYK6ytBPNTl3REtaKmLe34JzZ6mCj7S/wBH62I9nqYJJBpH9YtOfpUzhMyaLUSrUlxx9HrGY+7ido8FA6S09SoWqs2pULS/oiML3V6KDjjjI8VyjrTZZP6w0g7HMdAGER1Ttk9q5c5eTtxm8ZVjruvDIAgHINaDBnZnko8V5aOs0DBwF0QMcYdhPZ4pm/WWzH0a1EACJlwmMnEXcT9FN26cpN/+miZnAvaORnD6Kmy7VjjqA6sO/VT/AJlT+YJVr2oGq9SbKSNtSpHeIKNatq656c2X5VFWgSclFWixMJMtB5qYr8lH1RJThwyFiZ7IHf4KxteYOGZChiFJv03UIkwTgOwCBxyhPdGXbU9UtMi00ujqtaarBBvNB6RuQeJGJ2Hv2qZGgLPeDhQpAghwLWBpvCYPViTisYsOtFam9r2kAtMjOOII3EYHmtm1f02y10G1WYTg5u1jx6TT9Yggrowy25M8bj/pEa2aVdZQxwouqUzIvNcBcfsDgdhGR4HhOW+f3S4lvWBlwzguJI5HORxW6WyytqMcx4lrhBGWG8HYdoO9YprfYjYq3Q1SBTd1qbzID2ggTh6wwnjGwhHluWU1Ff8Amxwxt+6ZW/SYq0aggCWu7wJB7wmupTvs6h3v9zG/NK0jWoGz1G0qtNxLDADoJI2RmCU11QqRTO4vMcw1o8fgsMPxrq8mv0vdkqJ5a7DTq3ekpMeQDdvNDrsxMTvgdyirM9TrsxyV4Oeo/wDs3ZjnZqJ/2R80ZmrNlGIstHCIIpDPf9bk9B596OH8+9a7RaEbMxlIhjA0FzJAEYl7JPcF570u1O6jeL2545En8qauqZKMvYKqP96yzSdovV6h9qo/xeQFpLqkZ8/iskstS9VZxc097pK18Psa6rVtW3UhSeX077r8DrOaAA0ZkEbSU/8A0hS9ij/Gf/3VWszndHg1xaSTkSycAcsDkueejf4FdeUu3mTGD1LdeEXY4zOXYofTulBQptqEF0PEAQJwJzOWSkLHYqtT0Kb3DeBDfxGAVzTeolqtNEMaxjTea6X1AAAJB9G8du5ebLLe3q70qNfyhuccKMCQYNS9z9UDtSXa9O2Ne04TFzK80kAkOjAZ3TyVgsfkMrn/ABLVRb9xlSp4uuKXs3kIpftLZVP3aTGfzFyv+CeaE/vFszqTWmnarwxn9WJGeAeGt6uOQAyUW7Xt97q0+V50GOTQtGoeRGwjN1pd/usbP4aakqHkg0c39jUd960VfykJax+hM5FT0Bpp9podI9rWkVLoDZyDGmcSd5U9Z3K0aO1FsdFpbToQ0m8QalV2MRMuedikqWgKDcqLO6feouFo5xmumNU6doqdI+o5vVAwDY6oOOKEPJjRLWxaXXnAQx1JsuJEw3IEYEzhgJWsN0fTH7Nn4G/JFFnbndHcE5hfsfLZ6ZRo/wAmlnDniq6rVu4k0rjGtw6zTeEuOIyUbW8mTi49GXFsm6DRcSBJgEjAmNuHJbVTpxO6erwG7vlLLU/j/sTzZRlWitTrRTpdGKROJMwGDGNjiNycv1JtTvVaOdRvwlaXdXLqXxF8tZl/dxaDm+iP9Tz7mJTPJa/1rQwcqbj73BaUWpJaj44PkyZ2PJWNtpPZSA/OljyWU4g16nYxg+avxavXUuA+TL7UD+6qmP29X8LPkpSx6pdDTeylWqMvkElvUc0BjmSC04mXgydrVaHJN3E8j8Ea1ehc7Zqq03QNoblpC1dpDo/FKhtPai1bYxrLRpGvUaw3mg0rOIcW3ZlrATgTmry5qE5iOWU/ZbZTW8izPVtdTtpMPuITnR3kzfRBAtIdjImkWkHsedy0o00g0kr5MrNWqmVU+nqvUEfaMPY4KSFCsPVpnk9w97FOGmkFindguSIvVBnSHZUHxaErzh22k78TD8QpJ1NDcxPnS2ibYXPDQKbhDrxm77LgMjvcE1dRePVPdKnSxIcOCfLY2q2k74pVCGmRTfHVMk3DGXYsv0RTItFMOBBBJggtPVa45Hkt0e1A6Mkw0Xjui94LXx+TjRcurFJbSmldBcJxMOInAgCAYjaueZfUrSaGgaTqZ84osafVLepVE5k3ezPtCj/7D0//ANqn4Qu+Z7efrRdh0gwjF0Hj8Cpag9pyIPIg+5ZHZdPPb9SpSz60bwvN413WNSY1GYFntk1yj1nDtlTFm1zac3DtEe6E06W9oRGqBs+srXbjycn9PTDDv8D8VXKEkwEoJmzSTD63gUVtrYfWHeq3AcLqG2oDkR3hLlUTq7CTK9KA6vELkryDeISSF0lcSoJISS1LKSVJkEJMZ8viEspG/l8VFMJwSCEUoZCimGWpJaiFIKgEFqQ5qKGk5LrbKTw5o1aZq5qE4KUbYW7ZPgEoups9kK5hf2W0W2xvdk09uHvRmaHO1wHLFctmsdJgOMqtaS14cZFMAcSqmMHdWoaPpNzx+8cO4JvbNN06TTDgI2CGjwzWf2jT9Z/pPPuUaKhJkrWdFwXO062zg3qzuz4oP9rz+9+MfJV6x0JmT27ez39iceYM3u/EPkurCdOXyXHG6U+ysvNHj3Z9yU2ZjamWgrZepg8ACn1U9aVyx30em9OWPTRhR6aaKd065GRTyjpJw2/BR7UuUtQk5Q084bSnVPWV6rYKWCVPGBbKetB2tTulrYOIVMa4pQqFHEl6ZrcN7k4p62N9o9qoLapRBWS0GiUtZGn1vcnbNNNO0d39Vmja5RWW5w2o7+xppY0o3ePFK/SA4d6zcaUfv9yKzTVQbfBK2jTQ/PRw714WkHd3rPXabqb0kabqe0lunpovTD2m+PyXDVHtDx+Sz06xVN4QzrHU3pXKnMWhmqN6Sard6zo6x1d6FU1hqn1kt0+DSOmbwXvOW8Flz9MVT65Qn6Wq+27vS5VXBqrtING0JnatYWN2929ZzSt9RxxeT2or3b+1G6OCy27XCMjPJVzSenXvwmJTECTP1ySCZKZzGR7pTGJXGGSuuaiMYrgDdlgl06aWylJyT6jZN6uJtBYwAAHmiQEOrMk7EK+dy7seo8zPdtrN9WLR1nN3iR7j8O9WCVUdE1btZh3m6e3D3wrc1cdnb1IPSThhTemEdqSaOClShgpYKCEaURpQgltTIYJYKCCltKQECUEMFKvJGIEqUIFLCQKKUEMuXA5Kge8kEpN5clSbzihkpRSCVKoSUgrpXElkuSCEQBeFNSY1mbivVqslEYOrPYuCkM1RORA47UNlNOHUTkAcfrNSli0PEXk9ptRDLKTjHBPqGjd4U8yzAZBcfTAxT2m5IttiAXrRAEb5jfxTi1WgAFV59qqPtbiWOFJlO6wkem9zmue4DOAAACdx3rfwzlky8m+NOntSbyJjuPcvQdx7iu/jHn8smXWTQ21xk5gN38Sp2m5ep2deqNurz9vY0cUyjscmdJ8o7XIRToFLam7aiIxyEnAXQhByWHIIUFKDkOV2UAWV2UNKCRigpYKClApAsriQXL0pUy5Xg5ILl68pOFkpDly8uXlKnCuErxK5KlRTUsDFIaU90fQvO4IFIDCYAUjYNGEmTkpKy6PAxOKkLoAwQi0CjYmjFFOHikVLSBmUxtWkmgZpp1TqpaICjrZpYAKLtekS7IwPFBsllLzed6I/5HcFeMPWi7RVcQ178Gum5JAvREkDdx4FcpWrHMd6Rr24mhSBH7TAAeq2m4TG4SO8KkupcPBdPjxn6TrlO2iMtCL5zx8VnlKqdhP4kbzp3tO/EV08WN8ZNbSAYCbhgbSWsHiZ8FEVdYy9wBY1rd8ku/8AOxQle1ueZc4n4chsQb65Ji6drhRq48E9ZUUFoamTSBnMmOWQ+KfNrEYFSKlA5HY5RjbRxThlZBaPgURrk0ZVRmvQk4ldDkEPXr6QOmlECaNeiiqgDlelDD14uQRZK8ChTilXlKi11CL128ppwolJlcLkglRVlly5eSZS2MlQYlnpFxVlsFmAChbKQ0SpGjbA1t4lNNSwtAbmm1XSwAxICg7XpKSTPyTIOJ+sUDif2nSpcTd/qU1DSTGJJ2fMo1CxTngN3rFT1k0OAJf1R7I9I/eOz3q5CuWvSJsui7xyvHd6o4lStWrToNLnubgMScGtHCcuajtZNc6FjbcbDqkYU258C87Bz7FlmmNYqtpdNV2GYaMGDkNvMq5unj47l7XGz6zG1Wqs4T0TGtbT2Ey6XPPFxaI3ABSHTTuVT1MYT0p+4P5j8laG0idi3xmizmqVcBzAP+kfJd6BnsN7giNsjty90D/YPgtpWFYwSuSkrwKyarToSrNFo2iR4kqRgEQVU9FW+46CcD71ZqNcEKNHaU6gR6J7D81wVSMxCMHrxKBt1loR2WlNugB4JJoOGWKRpBtoS21FFNqkZo7LRxSGkm16WHJg20orbSgtHzai7fTLzhdFfikNHd9evpp0y70ymno6vrt5NhVSulU09HF5cvJv0q7fUVWhy5ebXhAL0kOnAKT0dOtJOCW2oSIQqVm357lIWexFxAiScmhVIVugqVEn57FMaK0Q5/ojLN5wA5f070/segog1SPuD8xHuCY6za70bIy7Mvjq02xe4cGjiVSO76S9R9GysL3OHVEue7COU5LONaPKc6pLLMLo21D6R+4NnM9gVT09rNVtbpqOho9Fg9FvzOOZUTfVzH7bY+OTujVKpJJJJJMkkkkneSc090ToepaHQwYD0nnBjeZ38BinGhdW3VYfUllPMRg9/wB3cOJ7JWg2GxNpsDGtDQNgyHxJ4laDLPXo30JoptmZdYSSSC9xzcYjLYBuUqKiRdSoVRhexBWKV0x3eKE1iX0atnYwdeBXF5JTpTmyaRdTyMjcfgmq8kayWbTrXZmDxUjTtgO1Uko1G2ObkUgvDaiMxyq9k06PWwUzZ7a1wwKnRpOAcwChOsrTlI5JLaqMyqEgF5mdh70noXbu5Ow5Lag9mJJGYI7CvCsN/ipG8ldnxQfJHGolCon5pN9lvcEnom7h3BTYczhn0iU16dhg3DuCWIWdPkbMBOSO2gduHil30tkkwASeCkciBRHE+7uRaTJ4BPbNoV7sXENHeVJ0dHUWelLjxOHcEJuQejNGOqejg3a4/DeVNuqUrKwmQIHWc44nmdgUBp7XijZqeBBdHVY2JPyHFZZpzWeranE1CbvqsBhreY9Y8Srk36EwuXtbdaPKY5807MYGRqf9Pms/q1y4kuJJJkkmSTvJQy5dpUHPdDR8hxJWkmm/WM6eDpMCSTgIzKsur+gRfaagvv8AVZEtHF2wx3Dil6v6BLnXWAE+s85NHD5ZlX3R2jmUWwyZObj6R+Q4J3pOWQVmsV3F2LvAcvmndwogC8Sp2yChKhLAwQ3K5U0RpXekCCCvQrTphpSUY00no0wSCklLLF4M+CQDXkotXQzFIyEulXLciQvMMEHA5HHEdqTCAlbNp9wwdjxGakrPp5p2wqzC9CDXWlpEHIo7LeFRWVSMiQnFPSLxtlLRr5TtIRPOgdqplDSjzu70+o6QduS0ell6fildIoSnbSdnj/RPKVpJ2KKekh0i9fTbpsQIz4rlW0wJjxUVUxStCiM3Hs+ZTsaRpswED63Kj23WB7TAYOZcT4QFEWnS1V+b4G5vVHhiiY2nw+2g27XGnTmXY7ifgMVVNKa61KkhmA4j8vzlVy6u3FUwipjJ6eq1i4lziSTmTmkFyU4J3ouwtqON4mBs38zuVwUOxWB1Tg3aflvKuur2rYe0GLlPfm55yN2ff3IurOhKdUkvyaRDQIaduJnLgrkKYAgDgOG7JFukZXXUBoWdtNoawBo3AeJ3niigbUq4u3FCA1xyWWrse9UADKTKPcSDTVQgyYzXOkRSMEiOKuJf/9k="/>
          <p:cNvSpPr>
            <a:spLocks noChangeAspect="1" noChangeArrowheads="1"/>
          </p:cNvSpPr>
          <p:nvPr/>
        </p:nvSpPr>
        <p:spPr bwMode="auto">
          <a:xfrm>
            <a:off x="63500" y="-698500"/>
            <a:ext cx="200025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AutoShape 10" descr="data:image/jpg;base64,/9j/4AAQSkZJRgABAQAAAQABAAD/2wCEAAkGBhQSEBQUEhIVFRUVFxcVFBcXFBcUFBQVFxQVFRQUFBUXHCYeFxokGRQUHy8gIycpLCwsFR4xNTAqNSYrLCkBCQoKDgwOFA8PFykcHBwpKSkpLCkpKSkpKSkpKSkpKSkpKSkpKSkpKSkpKSkpKSkpKSksKSwpKSkpKSksLCksKf/AABEIAL4BCQMBIgACEQEDEQH/xAAbAAABBQEBAAAAAAAAAAAAAAADAgQFBgcBAP/EAEYQAAEDAQQGBQkEBwkBAQAAAAEAAhEDBBIhMQUGQVFhcRMigZGhBxQyQlKxwdHwI3KSwhUkQ2KTsuEWFzNzgoOi0vFEU//EABkBAAMBAQEAAAAAAAAAAAAAAAABAgMEBf/EACURAQEAAgICAgICAwEAAAAAAAABAhESIQMxE1EyQSJhFHGRBP/aAAwDAQACEQMRAD8AnNHv6jeSlKJUNo5/VClrPUXJl7dh/SzHYpTV+rNlo8GNb+EXfgodpT7QT4ox7L6w7q1SPCEtpsJ0g49IQIxc0Y5C9A2LnRvb6QbGUteTy6paPehaQrAPMjG9TIdeIjFuzI7e9O7W7q9o94U09I0P+1d2HwGSn7HUVcqH7XsCmLJUwTlLJNMqJfSKnfpu1mo8U2UCwVHsaXOcD1XRjjn7152sFsH/AM9J3FtTONgkjFK+bGdL/wAfK/S3uqJpaKmCrDtZ7XMGyM/itw59ZAray2qJ8zHD7SJ5YpXzY0/8fP8Ar/p7bsXAHIkA8pjNc0hq3Rk9V2ftOUXYNM+cUmVYuy6C2ZuubUukA7cs+Ksdvpgk9U7cZJ+KvHtnlLjdM61gsTaVdzGSAA0iZJxaCcTxlQvR4bPo81O60mLQ77rJzn0eJUC60Z7O0e5K+22Pou59Tn9YpP0MEgWobd2/mlGqfrhmUtK0I2fljKUXJuamH18NqX0myfr6hGj0M0c04oPy+u/co4V0ZlbagrKmqVRNtS6s2+sf3anjWZ8kClXxEb9qb+Tq0XrTaXfuj/lWcfyq56qLj1Wt2WoikX6jQXEC7OHeoyy1phP7E+avJqMaxsPv0YwAklxjHPcmmjGsqtvFoggOEPcRByBJjGIxGGKh9dfKLR0eAxzTVrPaXNpggADEB1RxyaSDgASYKplh8qrLNZ6AaDXdUDzXE3HUS0sa0AY3pmocSJgHCVW8r6VMdytLt1FgaYABw96bWB0U+bqh76r/AOijNH6fZartSm68wiR3wQeMyCnthf8AZM+7Pf1vinLePacpoeq9UnX+t/gj75/kCt9R6oev1b7amN1Mn8T3f9Vp4vyidD6hU5tFL/NJ/Cwn8q12Csr8m7orU3ROFU+8ArT/AD3iF25y9PMyuPK7rMdHO6o5D3BPjaCDAg4E5xABA+KjLFIa0HOBPMCEdtSarR+4/wB4+S8zL29lINtZ494+IXrPbazbwY8BpcXQW4y7E4g44zsTMHgj0XZ4bvcfkokMetaHuDi8iYGXDHbllsUxWrktM/WIKgqjsOwp8y2sLIvtmMrzZmBhEypyJ6ueuOXxKkbNUwUTaHdZvL4p7ZqmCaQtHmX2gGYFd+UDNrHZ9qc1ngzi0RhM4TG8HA55RnKiG1y2rai0AnpG3QTEl1KnGOcYI9auS0XmiRMwTdOGGByx2Lly911/Rz5zj6QO676QAwOGWRwCTVc4iQZEYY3hn6scOOajKFoaSbl4RdBJaAcZBOA34rnTFxM9cgxBaMD7QnYpywPFF6qPPmbf8yrG/CpKeW3WGvjNRv8ACp9uxReqr4sfHpav86s1p1oo4/4n8I/NdeHph5PyvSkaTtrqjy97gXEASA1uQgCBhsUVomw03Cq99NrocfSaDGJJgxjsVv09p6lVoOY2+XG6RNJzRAcCZJwyBVAsttNE1C91xr3G7Ls8XXsBzCWe+N028PdS+l7HS81eWMYIEiGhpEH3I40W/wBpo78pw2KOtVe/ZXva4ERAh2JOExvwVgs9R0EOiQTEbjklhLrtXksl6M/0O8DNvj8kGrYy0G8Rs35qarV+Xeo20Mc8gBuBIBO6ThsV6ZciLNo5rhPTsGJEXXmNk4BC81I2jxjmpvReqdofTDm3ADLQHXmkwYmCNqg7XXe03XU8ZIwM4gxGW+VtnhZJdaZ4eSZWyXbzaoBPCZ2DD/xC8mjutXdwpjv6QptWNQXrzC2Q44zz3fUI3k8lra3E0x3Nf81nJ1WmXpp1kq5KX0dVAL3uMBrZcdgAxPgFWrJWXdKadZZ6R6SCHtPVOF8NguaOJDo7UfqsZju6ZPrRb6lqd59UcP1ipUbTZ7NKkGBp5C9d5tcdqhGOxU5rnpJ1ptN+7ADQABlLus8jZmYw9lRujaJ6RkjAuAI3g4EFdOG9bba100fyW0iyhVcdsOHAQfgwFXuz4U2DKGNH/EKq6r0SLNaDvlo/AQI/ErPUqZ81nlXPn7dqPWd67V5tRHssYO27e/Mr3WfO1ZprPVJtVY7nQP8AS0CPBaeH8kLt5NbGXOEerSnnec3D3rQfM3eyPBVryWUop1Tu6Jvc1x+IV6XT5M7Lp53wzP8AlWPMdgMZSWO+3pztBH13rzmwwYRjz3ps6r9rSP7y4M/b1oevqNBgxiYGUk8EYudddc9KGmMp9IRj2Kt6daemZDZl0TnjIPZhPcpuhXxP3Rt3OHzUzo6XSdVvtvkXSwOJiDLxIZE7Bmezgj0KTZyAx3DmgSdoiZI3ESYK6ytBPNTl3REtaKmLe34JzZ6mCj7S/wBH62I9nqYJJBpH9YtOfpUzhMyaLUSrUlxx9HrGY+7ido8FA6S09SoWqs2pULS/oiML3V6KDjjjI8VyjrTZZP6w0g7HMdAGER1Ttk9q5c5eTtxm8ZVjruvDIAgHINaDBnZnko8V5aOs0DBwF0QMcYdhPZ4pm/WWzH0a1EACJlwmMnEXcT9FN26cpN/+miZnAvaORnD6Kmy7VjjqA6sO/VT/AJlT+YJVr2oGq9SbKSNtSpHeIKNatq656c2X5VFWgSclFWixMJMtB5qYr8lH1RJThwyFiZ7IHf4KxteYOGZChiFJv03UIkwTgOwCBxyhPdGXbU9UtMi00ujqtaarBBvNB6RuQeJGJ2Hv2qZGgLPeDhQpAghwLWBpvCYPViTisYsOtFam9r2kAtMjOOII3EYHmtm1f02y10G1WYTg5u1jx6TT9Yggrowy25M8bj/pEa2aVdZQxwouqUzIvNcBcfsDgdhGR4HhOW+f3S4lvWBlwzguJI5HORxW6WyytqMcx4lrhBGWG8HYdoO9YprfYjYq3Q1SBTd1qbzID2ggTh6wwnjGwhHluWU1Ff8Amxwxt+6ZW/SYq0aggCWu7wJB7wmupTvs6h3v9zG/NK0jWoGz1G0qtNxLDADoJI2RmCU11QqRTO4vMcw1o8fgsMPxrq8mv0vdkqJ5a7DTq3ekpMeQDdvNDrsxMTvgdyirM9TrsxyV4Oeo/wDs3ZjnZqJ/2R80ZmrNlGIstHCIIpDPf9bk9B596OH8+9a7RaEbMxlIhjA0FzJAEYl7JPcF570u1O6jeL2545En8qauqZKMvYKqP96yzSdovV6h9qo/xeQFpLqkZ8/iskstS9VZxc097pK18Psa6rVtW3UhSeX077r8DrOaAA0ZkEbSU/8A0hS9ij/Gf/3VWszndHg1xaSTkSycAcsDkueejf4FdeUu3mTGD1LdeEXY4zOXYofTulBQptqEF0PEAQJwJzOWSkLHYqtT0Kb3DeBDfxGAVzTeolqtNEMaxjTea6X1AAAJB9G8du5ebLLe3q70qNfyhuccKMCQYNS9z9UDtSXa9O2Ne04TFzK80kAkOjAZ3TyVgsfkMrn/ABLVRb9xlSp4uuKXs3kIpftLZVP3aTGfzFyv+CeaE/vFszqTWmnarwxn9WJGeAeGt6uOQAyUW7Xt97q0+V50GOTQtGoeRGwjN1pd/usbP4aakqHkg0c39jUd960VfykJax+hM5FT0Bpp9podI9rWkVLoDZyDGmcSd5U9Z3K0aO1FsdFpbToQ0m8QalV2MRMuedikqWgKDcqLO6feouFo5xmumNU6doqdI+o5vVAwDY6oOOKEPJjRLWxaXXnAQx1JsuJEw3IEYEzhgJWsN0fTH7Nn4G/JFFnbndHcE5hfsfLZ6ZRo/wAmlnDniq6rVu4k0rjGtw6zTeEuOIyUbW8mTi49GXFsm6DRcSBJgEjAmNuHJbVTpxO6erwG7vlLLU/j/sTzZRlWitTrRTpdGKROJMwGDGNjiNycv1JtTvVaOdRvwlaXdXLqXxF8tZl/dxaDm+iP9Tz7mJTPJa/1rQwcqbj73BaUWpJaj44PkyZ2PJWNtpPZSA/OljyWU4g16nYxg+avxavXUuA+TL7UD+6qmP29X8LPkpSx6pdDTeylWqMvkElvUc0BjmSC04mXgydrVaHJN3E8j8Ea1ehc7Zqq03QNoblpC1dpDo/FKhtPai1bYxrLRpGvUaw3mg0rOIcW3ZlrATgTmry5qE5iOWU/ZbZTW8izPVtdTtpMPuITnR3kzfRBAtIdjImkWkHsedy0o00g0kr5MrNWqmVU+nqvUEfaMPY4KSFCsPVpnk9w97FOGmkFindguSIvVBnSHZUHxaErzh22k78TD8QpJ1NDcxPnS2ibYXPDQKbhDrxm77LgMjvcE1dRePVPdKnSxIcOCfLY2q2k74pVCGmRTfHVMk3DGXYsv0RTItFMOBBBJggtPVa45Hkt0e1A6Mkw0Xjui94LXx+TjRcurFJbSmldBcJxMOInAgCAYjaueZfUrSaGgaTqZ84osafVLepVE5k3ezPtCj/7D0//ANqn4Qu+Z7efrRdh0gwjF0Hj8Cpag9pyIPIg+5ZHZdPPb9SpSz60bwvN413WNSY1GYFntk1yj1nDtlTFm1zac3DtEe6E06W9oRGqBs+srXbjycn9PTDDv8D8VXKEkwEoJmzSTD63gUVtrYfWHeq3AcLqG2oDkR3hLlUTq7CTK9KA6vELkryDeISSF0lcSoJISS1LKSVJkEJMZ8viEspG/l8VFMJwSCEUoZCimGWpJaiFIKgEFqQ5qKGk5LrbKTw5o1aZq5qE4KUbYW7ZPgEoups9kK5hf2W0W2xvdk09uHvRmaHO1wHLFctmsdJgOMqtaS14cZFMAcSqmMHdWoaPpNzx+8cO4JvbNN06TTDgI2CGjwzWf2jT9Z/pPPuUaKhJkrWdFwXO062zg3qzuz4oP9rz+9+MfJV6x0JmT27ez39iceYM3u/EPkurCdOXyXHG6U+ysvNHj3Z9yU2ZjamWgrZepg8ACn1U9aVyx30em9OWPTRhR6aaKd065GRTyjpJw2/BR7UuUtQk5Q084bSnVPWV6rYKWCVPGBbKetB2tTulrYOIVMa4pQqFHEl6ZrcN7k4p62N9o9qoLapRBWS0GiUtZGn1vcnbNNNO0d39Vmja5RWW5w2o7+xppY0o3ePFK/SA4d6zcaUfv9yKzTVQbfBK2jTQ/PRw714WkHd3rPXabqb0kabqe0lunpovTD2m+PyXDVHtDx+Sz06xVN4QzrHU3pXKnMWhmqN6Sard6zo6x1d6FU1hqn1kt0+DSOmbwXvOW8Flz9MVT65Qn6Wq+27vS5VXBqrtING0JnatYWN2929ZzSt9RxxeT2or3b+1G6OCy27XCMjPJVzSenXvwmJTECTP1ySCZKZzGR7pTGJXGGSuuaiMYrgDdlgl06aWylJyT6jZN6uJtBYwAAHmiQEOrMk7EK+dy7seo8zPdtrN9WLR1nN3iR7j8O9WCVUdE1btZh3m6e3D3wrc1cdnb1IPSThhTemEdqSaOClShgpYKCEaURpQgltTIYJYKCCltKQECUEMFKvJGIEqUIFLCQKKUEMuXA5Kge8kEpN5clSbzihkpRSCVKoSUgrpXElkuSCEQBeFNSY1mbivVqslEYOrPYuCkM1RORA47UNlNOHUTkAcfrNSli0PEXk9ptRDLKTjHBPqGjd4U8yzAZBcfTAxT2m5IttiAXrRAEb5jfxTi1WgAFV59qqPtbiWOFJlO6wkem9zmue4DOAAACdx3rfwzlky8m+NOntSbyJjuPcvQdx7iu/jHn8smXWTQ21xk5gN38Sp2m5ep2deqNurz9vY0cUyjscmdJ8o7XIRToFLam7aiIxyEnAXQhByWHIIUFKDkOV2UAWV2UNKCRigpYKClApAsriQXL0pUy5Xg5ILl68pOFkpDly8uXlKnCuErxK5KlRTUsDFIaU90fQvO4IFIDCYAUjYNGEmTkpKy6PAxOKkLoAwQi0CjYmjFFOHikVLSBmUxtWkmgZpp1TqpaICjrZpYAKLtekS7IwPFBsllLzed6I/5HcFeMPWi7RVcQ178Gum5JAvREkDdx4FcpWrHMd6Rr24mhSBH7TAAeq2m4TG4SO8KkupcPBdPjxn6TrlO2iMtCL5zx8VnlKqdhP4kbzp3tO/EV08WN8ZNbSAYCbhgbSWsHiZ8FEVdYy9wBY1rd8ku/8AOxQle1ueZc4n4chsQb65Ji6drhRq48E9ZUUFoamTSBnMmOWQ+KfNrEYFSKlA5HY5RjbRxThlZBaPgURrk0ZVRmvQk4ldDkEPXr6QOmlECaNeiiqgDlelDD14uQRZK8ChTilXlKi11CL128ppwolJlcLkglRVlly5eSZS2MlQYlnpFxVlsFmAChbKQ0SpGjbA1t4lNNSwtAbmm1XSwAxICg7XpKSTPyTIOJ+sUDif2nSpcTd/qU1DSTGJJ2fMo1CxTngN3rFT1k0OAJf1R7I9I/eOz3q5CuWvSJsui7xyvHd6o4lStWrToNLnubgMScGtHCcuajtZNc6FjbcbDqkYU258C87Bz7FlmmNYqtpdNV2GYaMGDkNvMq5unj47l7XGz6zG1Wqs4T0TGtbT2Ey6XPPFxaI3ABSHTTuVT1MYT0p+4P5j8laG0idi3xmizmqVcBzAP+kfJd6BnsN7giNsjty90D/YPgtpWFYwSuSkrwKyarToSrNFo2iR4kqRgEQVU9FW+46CcD71ZqNcEKNHaU6gR6J7D81wVSMxCMHrxKBt1loR2WlNugB4JJoOGWKRpBtoS21FFNqkZo7LRxSGkm16WHJg20orbSgtHzai7fTLzhdFfikNHd9evpp0y70ymno6vrt5NhVSulU09HF5cvJv0q7fUVWhy5ebXhAL0kOnAKT0dOtJOCW2oSIQqVm357lIWexFxAiScmhVIVugqVEn57FMaK0Q5/ojLN5wA5f070/segog1SPuD8xHuCY6za70bIy7Mvjq02xe4cGjiVSO76S9R9GysL3OHVEue7COU5LONaPKc6pLLMLo21D6R+4NnM9gVT09rNVtbpqOho9Fg9FvzOOZUTfVzH7bY+OTujVKpJJJJJMkkkkneSc090ToepaHQwYD0nnBjeZ38BinGhdW3VYfUllPMRg9/wB3cOJ7JWg2GxNpsDGtDQNgyHxJ4laDLPXo30JoptmZdYSSSC9xzcYjLYBuUqKiRdSoVRhexBWKV0x3eKE1iX0atnYwdeBXF5JTpTmyaRdTyMjcfgmq8kayWbTrXZmDxUjTtgO1Uko1G2ObkUgvDaiMxyq9k06PWwUzZ7a1wwKnRpOAcwChOsrTlI5JLaqMyqEgF5mdh70noXbu5Ow5Lag9mJJGYI7CvCsN/ipG8ldnxQfJHGolCon5pN9lvcEnom7h3BTYczhn0iU16dhg3DuCWIWdPkbMBOSO2gduHil30tkkwASeCkciBRHE+7uRaTJ4BPbNoV7sXENHeVJ0dHUWelLjxOHcEJuQejNGOqejg3a4/DeVNuqUrKwmQIHWc44nmdgUBp7XijZqeBBdHVY2JPyHFZZpzWeranE1CbvqsBhreY9Y8Srk36EwuXtbdaPKY5807MYGRqf9Pms/q1y4kuJJJkkmSTvJQy5dpUHPdDR8hxJWkmm/WM6eDpMCSTgIzKsur+gRfaagvv8AVZEtHF2wx3Dil6v6BLnXWAE+s85NHD5ZlX3R2jmUWwyZObj6R+Q4J3pOWQVmsV3F2LvAcvmndwogC8Sp2yChKhLAwQ3K5U0RpXekCCCvQrTphpSUY00no0wSCklLLF4M+CQDXkotXQzFIyEulXLciQvMMEHA5HHEdqTCAlbNp9wwdjxGakrPp5p2wqzC9CDXWlpEHIo7LeFRWVSMiQnFPSLxtlLRr5TtIRPOgdqplDSjzu70+o6QduS0ell6fildIoSnbSdnj/RPKVpJ2KKekh0i9fTbpsQIz4rlW0wJjxUVUxStCiM3Hs+ZTsaRpswED63Kj23WB7TAYOZcT4QFEWnS1V+b4G5vVHhiiY2nw+2g27XGnTmXY7ifgMVVNKa61KkhmA4j8vzlVy6u3FUwipjJ6eq1i4lziSTmTmkFyU4J3ouwtqON4mBs38zuVwUOxWB1Tg3aflvKuur2rYe0GLlPfm55yN2ff3IurOhKdUkvyaRDQIaduJnLgrkKYAgDgOG7JFukZXXUBoWdtNoawBo3AeJ3niigbUq4u3FCA1xyWWrse9UADKTKPcSDTVQgyYzXOkRSMEiOKuJf/9k="/>
          <p:cNvSpPr>
            <a:spLocks noChangeAspect="1" noChangeArrowheads="1"/>
          </p:cNvSpPr>
          <p:nvPr/>
        </p:nvSpPr>
        <p:spPr bwMode="auto">
          <a:xfrm>
            <a:off x="63500" y="-698500"/>
            <a:ext cx="200025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AutoShape 12" descr="data:image/jpg;base64,/9j/4AAQSkZJRgABAQAAAQABAAD/2wCEAAkGBhQSEBQUEhIVFRUVFxcVFBcXFBcUFBQVFxQVFRQUFBUXHCYeFxokGRQUHy8gIycpLCwsFR4xNTAqNSYrLCkBCQoKDgwOFA8PFykcHBwpKSkpLCkpKSkpKSkpKSkpKSkpKSkpKSkpKSkpKSkpKSkpKSksKSwpKSkpKSksLCksKf/AABEIAL4BCQMBIgACEQEDEQH/xAAbAAABBQEBAAAAAAAAAAAAAAADAgQFBgcBAP/EAEYQAAEDAQQGBQkEBwkBAQAAAAEAAhEDBBIhMQUGQVFhcRMigZGhBxQyQlKxwdHwI3KSwhUkQ2KTsuEWFzNzgoOi0vFEU//EABkBAAMBAQEAAAAAAAAAAAAAAAABAgMEBf/EACURAQEAAgICAgICAwEAAAAAAAABAhESIQMxE1EyQSJhFHGRBP/aAAwDAQACEQMRAD8AnNHv6jeSlKJUNo5/VClrPUXJl7dh/SzHYpTV+rNlo8GNb+EXfgodpT7QT4ox7L6w7q1SPCEtpsJ0g49IQIxc0Y5C9A2LnRvb6QbGUteTy6paPehaQrAPMjG9TIdeIjFuzI7e9O7W7q9o94U09I0P+1d2HwGSn7HUVcqH7XsCmLJUwTlLJNMqJfSKnfpu1mo8U2UCwVHsaXOcD1XRjjn7152sFsH/AM9J3FtTONgkjFK+bGdL/wAfK/S3uqJpaKmCrDtZ7XMGyM/itw59ZAray2qJ8zHD7SJ5YpXzY0/8fP8Ar/p7bsXAHIkA8pjNc0hq3Rk9V2ftOUXYNM+cUmVYuy6C2ZuubUukA7cs+Ksdvpgk9U7cZJ+KvHtnlLjdM61gsTaVdzGSAA0iZJxaCcTxlQvR4bPo81O60mLQ77rJzn0eJUC60Z7O0e5K+22Pou59Tn9YpP0MEgWobd2/mlGqfrhmUtK0I2fljKUXJuamH18NqX0myfr6hGj0M0c04oPy+u/co4V0ZlbagrKmqVRNtS6s2+sf3anjWZ8kClXxEb9qb+Tq0XrTaXfuj/lWcfyq56qLj1Wt2WoikX6jQXEC7OHeoyy1phP7E+avJqMaxsPv0YwAklxjHPcmmjGsqtvFoggOEPcRByBJjGIxGGKh9dfKLR0eAxzTVrPaXNpggADEB1RxyaSDgASYKplh8qrLNZ6AaDXdUDzXE3HUS0sa0AY3pmocSJgHCVW8r6VMdytLt1FgaYABw96bWB0U+bqh76r/AOijNH6fZartSm68wiR3wQeMyCnthf8AZM+7Pf1vinLePacpoeq9UnX+t/gj75/kCt9R6oev1b7amN1Mn8T3f9Vp4vyidD6hU5tFL/NJ/Cwn8q12Csr8m7orU3ROFU+8ArT/AD3iF25y9PMyuPK7rMdHO6o5D3BPjaCDAg4E5xABA+KjLFIa0HOBPMCEdtSarR+4/wB4+S8zL29lINtZ494+IXrPbazbwY8BpcXQW4y7E4g44zsTMHgj0XZ4bvcfkokMetaHuDi8iYGXDHbllsUxWrktM/WIKgqjsOwp8y2sLIvtmMrzZmBhEypyJ6ueuOXxKkbNUwUTaHdZvL4p7ZqmCaQtHmX2gGYFd+UDNrHZ9qc1ngzi0RhM4TG8HA55RnKiG1y2rai0AnpG3QTEl1KnGOcYI9auS0XmiRMwTdOGGByx2Lly911/Rz5zj6QO676QAwOGWRwCTVc4iQZEYY3hn6scOOajKFoaSbl4RdBJaAcZBOA34rnTFxM9cgxBaMD7QnYpywPFF6qPPmbf8yrG/CpKeW3WGvjNRv8ACp9uxReqr4sfHpav86s1p1oo4/4n8I/NdeHph5PyvSkaTtrqjy97gXEASA1uQgCBhsUVomw03Cq99NrocfSaDGJJgxjsVv09p6lVoOY2+XG6RNJzRAcCZJwyBVAsttNE1C91xr3G7Ls8XXsBzCWe+N028PdS+l7HS81eWMYIEiGhpEH3I40W/wBpo78pw2KOtVe/ZXva4ERAh2JOExvwVgs9R0EOiQTEbjklhLrtXksl6M/0O8DNvj8kGrYy0G8Rs35qarV+Xeo20Mc8gBuBIBO6ThsV6ZciLNo5rhPTsGJEXXmNk4BC81I2jxjmpvReqdofTDm3ADLQHXmkwYmCNqg7XXe03XU8ZIwM4gxGW+VtnhZJdaZ4eSZWyXbzaoBPCZ2DD/xC8mjutXdwpjv6QptWNQXrzC2Q44zz3fUI3k8lra3E0x3Nf81nJ1WmXpp1kq5KX0dVAL3uMBrZcdgAxPgFWrJWXdKadZZ6R6SCHtPVOF8NguaOJDo7UfqsZju6ZPrRb6lqd59UcP1ipUbTZ7NKkGBp5C9d5tcdqhGOxU5rnpJ1ptN+7ADQABlLus8jZmYw9lRujaJ6RkjAuAI3g4EFdOG9bba100fyW0iyhVcdsOHAQfgwFXuz4U2DKGNH/EKq6r0SLNaDvlo/AQI/ErPUqZ81nlXPn7dqPWd67V5tRHssYO27e/Mr3WfO1ZprPVJtVY7nQP8AS0CPBaeH8kLt5NbGXOEerSnnec3D3rQfM3eyPBVryWUop1Tu6Jvc1x+IV6XT5M7Lp53wzP8AlWPMdgMZSWO+3pztBH13rzmwwYRjz3ps6r9rSP7y4M/b1oevqNBgxiYGUk8EYudddc9KGmMp9IRj2Kt6daemZDZl0TnjIPZhPcpuhXxP3Rt3OHzUzo6XSdVvtvkXSwOJiDLxIZE7Bmezgj0KTZyAx3DmgSdoiZI3ESYK6ytBPNTl3REtaKmLe34JzZ6mCj7S/wBH62I9nqYJJBpH9YtOfpUzhMyaLUSrUlxx9HrGY+7ido8FA6S09SoWqs2pULS/oiML3V6KDjjjI8VyjrTZZP6w0g7HMdAGER1Ttk9q5c5eTtxm8ZVjruvDIAgHINaDBnZnko8V5aOs0DBwF0QMcYdhPZ4pm/WWzH0a1EACJlwmMnEXcT9FN26cpN/+miZnAvaORnD6Kmy7VjjqA6sO/VT/AJlT+YJVr2oGq9SbKSNtSpHeIKNatq656c2X5VFWgSclFWixMJMtB5qYr8lH1RJThwyFiZ7IHf4KxteYOGZChiFJv03UIkwTgOwCBxyhPdGXbU9UtMi00ujqtaarBBvNB6RuQeJGJ2Hv2qZGgLPeDhQpAghwLWBpvCYPViTisYsOtFam9r2kAtMjOOII3EYHmtm1f02y10G1WYTg5u1jx6TT9Yggrowy25M8bj/pEa2aVdZQxwouqUzIvNcBcfsDgdhGR4HhOW+f3S4lvWBlwzguJI5HORxW6WyytqMcx4lrhBGWG8HYdoO9YprfYjYq3Q1SBTd1qbzID2ggTh6wwnjGwhHluWU1Ff8Amxwxt+6ZW/SYq0aggCWu7wJB7wmupTvs6h3v9zG/NK0jWoGz1G0qtNxLDADoJI2RmCU11QqRTO4vMcw1o8fgsMPxrq8mv0vdkqJ5a7DTq3ekpMeQDdvNDrsxMTvgdyirM9TrsxyV4Oeo/wDs3ZjnZqJ/2R80ZmrNlGIstHCIIpDPf9bk9B596OH8+9a7RaEbMxlIhjA0FzJAEYl7JPcF570u1O6jeL2545En8qauqZKMvYKqP96yzSdovV6h9qo/xeQFpLqkZ8/iskstS9VZxc097pK18Psa6rVtW3UhSeX077r8DrOaAA0ZkEbSU/8A0hS9ij/Gf/3VWszndHg1xaSTkSycAcsDkueejf4FdeUu3mTGD1LdeEXY4zOXYofTulBQptqEF0PEAQJwJzOWSkLHYqtT0Kb3DeBDfxGAVzTeolqtNEMaxjTea6X1AAAJB9G8du5ebLLe3q70qNfyhuccKMCQYNS9z9UDtSXa9O2Ne04TFzK80kAkOjAZ3TyVgsfkMrn/ABLVRb9xlSp4uuKXs3kIpftLZVP3aTGfzFyv+CeaE/vFszqTWmnarwxn9WJGeAeGt6uOQAyUW7Xt97q0+V50GOTQtGoeRGwjN1pd/usbP4aakqHkg0c39jUd960VfykJax+hM5FT0Bpp9podI9rWkVLoDZyDGmcSd5U9Z3K0aO1FsdFpbToQ0m8QalV2MRMuedikqWgKDcqLO6feouFo5xmumNU6doqdI+o5vVAwDY6oOOKEPJjRLWxaXXnAQx1JsuJEw3IEYEzhgJWsN0fTH7Nn4G/JFFnbndHcE5hfsfLZ6ZRo/wAmlnDniq6rVu4k0rjGtw6zTeEuOIyUbW8mTi49GXFsm6DRcSBJgEjAmNuHJbVTpxO6erwG7vlLLU/j/sTzZRlWitTrRTpdGKROJMwGDGNjiNycv1JtTvVaOdRvwlaXdXLqXxF8tZl/dxaDm+iP9Tz7mJTPJa/1rQwcqbj73BaUWpJaj44PkyZ2PJWNtpPZSA/OljyWU4g16nYxg+avxavXUuA+TL7UD+6qmP29X8LPkpSx6pdDTeylWqMvkElvUc0BjmSC04mXgydrVaHJN3E8j8Ea1ehc7Zqq03QNoblpC1dpDo/FKhtPai1bYxrLRpGvUaw3mg0rOIcW3ZlrATgTmry5qE5iOWU/ZbZTW8izPVtdTtpMPuITnR3kzfRBAtIdjImkWkHsedy0o00g0kr5MrNWqmVU+nqvUEfaMPY4KSFCsPVpnk9w97FOGmkFindguSIvVBnSHZUHxaErzh22k78TD8QpJ1NDcxPnS2ibYXPDQKbhDrxm77LgMjvcE1dRePVPdKnSxIcOCfLY2q2k74pVCGmRTfHVMk3DGXYsv0RTItFMOBBBJggtPVa45Hkt0e1A6Mkw0Xjui94LXx+TjRcurFJbSmldBcJxMOInAgCAYjaueZfUrSaGgaTqZ84osafVLepVE5k3ezPtCj/7D0//ANqn4Qu+Z7efrRdh0gwjF0Hj8Cpag9pyIPIg+5ZHZdPPb9SpSz60bwvN413WNSY1GYFntk1yj1nDtlTFm1zac3DtEe6E06W9oRGqBs+srXbjycn9PTDDv8D8VXKEkwEoJmzSTD63gUVtrYfWHeq3AcLqG2oDkR3hLlUTq7CTK9KA6vELkryDeISSF0lcSoJISS1LKSVJkEJMZ8viEspG/l8VFMJwSCEUoZCimGWpJaiFIKgEFqQ5qKGk5LrbKTw5o1aZq5qE4KUbYW7ZPgEoups9kK5hf2W0W2xvdk09uHvRmaHO1wHLFctmsdJgOMqtaS14cZFMAcSqmMHdWoaPpNzx+8cO4JvbNN06TTDgI2CGjwzWf2jT9Z/pPPuUaKhJkrWdFwXO062zg3qzuz4oP9rz+9+MfJV6x0JmT27ez39iceYM3u/EPkurCdOXyXHG6U+ysvNHj3Z9yU2ZjamWgrZepg8ACn1U9aVyx30em9OWPTRhR6aaKd065GRTyjpJw2/BR7UuUtQk5Q084bSnVPWV6rYKWCVPGBbKetB2tTulrYOIVMa4pQqFHEl6ZrcN7k4p62N9o9qoLapRBWS0GiUtZGn1vcnbNNNO0d39Vmja5RWW5w2o7+xppY0o3ePFK/SA4d6zcaUfv9yKzTVQbfBK2jTQ/PRw714WkHd3rPXabqb0kabqe0lunpovTD2m+PyXDVHtDx+Sz06xVN4QzrHU3pXKnMWhmqN6Sard6zo6x1d6FU1hqn1kt0+DSOmbwXvOW8Flz9MVT65Qn6Wq+27vS5VXBqrtING0JnatYWN2929ZzSt9RxxeT2or3b+1G6OCy27XCMjPJVzSenXvwmJTECTP1ySCZKZzGR7pTGJXGGSuuaiMYrgDdlgl06aWylJyT6jZN6uJtBYwAAHmiQEOrMk7EK+dy7seo8zPdtrN9WLR1nN3iR7j8O9WCVUdE1btZh3m6e3D3wrc1cdnb1IPSThhTemEdqSaOClShgpYKCEaURpQgltTIYJYKCCltKQECUEMFKvJGIEqUIFLCQKKUEMuXA5Kge8kEpN5clSbzihkpRSCVKoSUgrpXElkuSCEQBeFNSY1mbivVqslEYOrPYuCkM1RORA47UNlNOHUTkAcfrNSli0PEXk9ptRDLKTjHBPqGjd4U8yzAZBcfTAxT2m5IttiAXrRAEb5jfxTi1WgAFV59qqPtbiWOFJlO6wkem9zmue4DOAAACdx3rfwzlky8m+NOntSbyJjuPcvQdx7iu/jHn8smXWTQ21xk5gN38Sp2m5ep2deqNurz9vY0cUyjscmdJ8o7XIRToFLam7aiIxyEnAXQhByWHIIUFKDkOV2UAWV2UNKCRigpYKClApAsriQXL0pUy5Xg5ILl68pOFkpDly8uXlKnCuErxK5KlRTUsDFIaU90fQvO4IFIDCYAUjYNGEmTkpKy6PAxOKkLoAwQi0CjYmjFFOHikVLSBmUxtWkmgZpp1TqpaICjrZpYAKLtekS7IwPFBsllLzed6I/5HcFeMPWi7RVcQ178Gum5JAvREkDdx4FcpWrHMd6Rr24mhSBH7TAAeq2m4TG4SO8KkupcPBdPjxn6TrlO2iMtCL5zx8VnlKqdhP4kbzp3tO/EV08WN8ZNbSAYCbhgbSWsHiZ8FEVdYy9wBY1rd8ku/8AOxQle1ueZc4n4chsQb65Ji6drhRq48E9ZUUFoamTSBnMmOWQ+KfNrEYFSKlA5HY5RjbRxThlZBaPgURrk0ZVRmvQk4ldDkEPXr6QOmlECaNeiiqgDlelDD14uQRZK8ChTilXlKi11CL128ppwolJlcLkglRVlly5eSZS2MlQYlnpFxVlsFmAChbKQ0SpGjbA1t4lNNSwtAbmm1XSwAxICg7XpKSTPyTIOJ+sUDif2nSpcTd/qU1DSTGJJ2fMo1CxTngN3rFT1k0OAJf1R7I9I/eOz3q5CuWvSJsui7xyvHd6o4lStWrToNLnubgMScGtHCcuajtZNc6FjbcbDqkYU258C87Bz7FlmmNYqtpdNV2GYaMGDkNvMq5unj47l7XGz6zG1Wqs4T0TGtbT2Ey6XPPFxaI3ABSHTTuVT1MYT0p+4P5j8laG0idi3xmizmqVcBzAP+kfJd6BnsN7giNsjty90D/YPgtpWFYwSuSkrwKyarToSrNFo2iR4kqRgEQVU9FW+46CcD71ZqNcEKNHaU6gR6J7D81wVSMxCMHrxKBt1loR2WlNugB4JJoOGWKRpBtoS21FFNqkZo7LRxSGkm16WHJg20orbSgtHzai7fTLzhdFfikNHd9evpp0y70ymno6vrt5NhVSulU09HF5cvJv0q7fUVWhy5ebXhAL0kOnAKT0dOtJOCW2oSIQqVm357lIWexFxAiScmhVIVugqVEn57FMaK0Q5/ojLN5wA5f070/segog1SPuD8xHuCY6za70bIy7Mvjq02xe4cGjiVSO76S9R9GysL3OHVEue7COU5LONaPKc6pLLMLo21D6R+4NnM9gVT09rNVtbpqOho9Fg9FvzOOZUTfVzH7bY+OTujVKpJJJJJMkkkkneSc090ToepaHQwYD0nnBjeZ38BinGhdW3VYfUllPMRg9/wB3cOJ7JWg2GxNpsDGtDQNgyHxJ4laDLPXo30JoptmZdYSSSC9xzcYjLYBuUqKiRdSoVRhexBWKV0x3eKE1iX0atnYwdeBXF5JTpTmyaRdTyMjcfgmq8kayWbTrXZmDxUjTtgO1Uko1G2ObkUgvDaiMxyq9k06PWwUzZ7a1wwKnRpOAcwChOsrTlI5JLaqMyqEgF5mdh70noXbu5Ow5Lag9mJJGYI7CvCsN/ipG8ldnxQfJHGolCon5pN9lvcEnom7h3BTYczhn0iU16dhg3DuCWIWdPkbMBOSO2gduHil30tkkwASeCkciBRHE+7uRaTJ4BPbNoV7sXENHeVJ0dHUWelLjxOHcEJuQejNGOqejg3a4/DeVNuqUrKwmQIHWc44nmdgUBp7XijZqeBBdHVY2JPyHFZZpzWeranE1CbvqsBhreY9Y8Srk36EwuXtbdaPKY5807MYGRqf9Pms/q1y4kuJJJkkmSTvJQy5dpUHPdDR8hxJWkmm/WM6eDpMCSTgIzKsur+gRfaagvv8AVZEtHF2wx3Dil6v6BLnXWAE+s85NHD5ZlX3R2jmUWwyZObj6R+Q4J3pOWQVmsV3F2LvAcvmndwogC8Sp2yChKhLAwQ3K5U0RpXekCCCvQrTphpSUY00no0wSCklLLF4M+CQDXkotXQzFIyEulXLciQvMMEHA5HHEdqTCAlbNp9wwdjxGakrPp5p2wqzC9CDXWlpEHIo7LeFRWVSMiQnFPSLxtlLRr5TtIRPOgdqplDSjzu70+o6QduS0ell6fildIoSnbSdnj/RPKVpJ2KKekh0i9fTbpsQIz4rlW0wJjxUVUxStCiM3Hs+ZTsaRpswED63Kj23WB7TAYOZcT4QFEWnS1V+b4G5vVHhiiY2nw+2g27XGnTmXY7ifgMVVNKa61KkhmA4j8vzlVy6u3FUwipjJ6eq1i4lziSTmTmkFyU4J3ouwtqON4mBs38zuVwUOxWB1Tg3aflvKuur2rYe0GLlPfm55yN2ff3IurOhKdUkvyaRDQIaduJnLgrkKYAgDgOG7JFukZXXUBoWdtNoawBo3AeJ3niigbUq4u3FCA1xyWWrse9UADKTKPcSDTVQgyYzXOkRSMEiOKuJf/9k="/>
          <p:cNvSpPr>
            <a:spLocks noChangeAspect="1" noChangeArrowheads="1"/>
          </p:cNvSpPr>
          <p:nvPr/>
        </p:nvSpPr>
        <p:spPr bwMode="auto">
          <a:xfrm>
            <a:off x="63500" y="-698500"/>
            <a:ext cx="200025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AutoShape 14" descr="data:image/jpg;base64,/9j/4AAQSkZJRgABAQAAAQABAAD/2wCEAAkGBhQSEBQUEhIVFRUVFxcVFBcXFBcUFBQVFxQVFRQUFBUXHCYeFxokGRQUHy8gIycpLCwsFR4xNTAqNSYrLCkBCQoKDgwOFA8PFykcHBwpKSkpLCkpKSkpKSkpKSkpKSkpKSkpKSkpKSkpKSkpKSkpKSksKSwpKSkpKSksLCksKf/AABEIAL4BCQMBIgACEQEDEQH/xAAbAAABBQEBAAAAAAAAAAAAAAADAgQFBgcBAP/EAEYQAAEDAQQGBQkEBwkBAQAAAAEAAhEDBBIhMQUGQVFhcRMigZGhBxQyQlKxwdHwI3KSwhUkQ2KTsuEWFzNzgoOi0vFEU//EABkBAAMBAQEAAAAAAAAAAAAAAAABAgMEBf/EACURAQEAAgICAgICAwEAAAAAAAABAhESIQMxE1EyQSJhFHGRBP/aAAwDAQACEQMRAD8AnNHv6jeSlKJUNo5/VClrPUXJl7dh/SzHYpTV+rNlo8GNb+EXfgodpT7QT4ox7L6w7q1SPCEtpsJ0g49IQIxc0Y5C9A2LnRvb6QbGUteTy6paPehaQrAPMjG9TIdeIjFuzI7e9O7W7q9o94U09I0P+1d2HwGSn7HUVcqH7XsCmLJUwTlLJNMqJfSKnfpu1mo8U2UCwVHsaXOcD1XRjjn7152sFsH/AM9J3FtTONgkjFK+bGdL/wAfK/S3uqJpaKmCrDtZ7XMGyM/itw59ZAray2qJ8zHD7SJ5YpXzY0/8fP8Ar/p7bsXAHIkA8pjNc0hq3Rk9V2ftOUXYNM+cUmVYuy6C2ZuubUukA7cs+Ksdvpgk9U7cZJ+KvHtnlLjdM61gsTaVdzGSAA0iZJxaCcTxlQvR4bPo81O60mLQ77rJzn0eJUC60Z7O0e5K+22Pou59Tn9YpP0MEgWobd2/mlGqfrhmUtK0I2fljKUXJuamH18NqX0myfr6hGj0M0c04oPy+u/co4V0ZlbagrKmqVRNtS6s2+sf3anjWZ8kClXxEb9qb+Tq0XrTaXfuj/lWcfyq56qLj1Wt2WoikX6jQXEC7OHeoyy1phP7E+avJqMaxsPv0YwAklxjHPcmmjGsqtvFoggOEPcRByBJjGIxGGKh9dfKLR0eAxzTVrPaXNpggADEB1RxyaSDgASYKplh8qrLNZ6AaDXdUDzXE3HUS0sa0AY3pmocSJgHCVW8r6VMdytLt1FgaYABw96bWB0U+bqh76r/AOijNH6fZartSm68wiR3wQeMyCnthf8AZM+7Pf1vinLePacpoeq9UnX+t/gj75/kCt9R6oev1b7amN1Mn8T3f9Vp4vyidD6hU5tFL/NJ/Cwn8q12Csr8m7orU3ROFU+8ArT/AD3iF25y9PMyuPK7rMdHO6o5D3BPjaCDAg4E5xABA+KjLFIa0HOBPMCEdtSarR+4/wB4+S8zL29lINtZ494+IXrPbazbwY8BpcXQW4y7E4g44zsTMHgj0XZ4bvcfkokMetaHuDi8iYGXDHbllsUxWrktM/WIKgqjsOwp8y2sLIvtmMrzZmBhEypyJ6ueuOXxKkbNUwUTaHdZvL4p7ZqmCaQtHmX2gGYFd+UDNrHZ9qc1ngzi0RhM4TG8HA55RnKiG1y2rai0AnpG3QTEl1KnGOcYI9auS0XmiRMwTdOGGByx2Lly911/Rz5zj6QO676QAwOGWRwCTVc4iQZEYY3hn6scOOajKFoaSbl4RdBJaAcZBOA34rnTFxM9cgxBaMD7QnYpywPFF6qPPmbf8yrG/CpKeW3WGvjNRv8ACp9uxReqr4sfHpav86s1p1oo4/4n8I/NdeHph5PyvSkaTtrqjy97gXEASA1uQgCBhsUVomw03Cq99NrocfSaDGJJgxjsVv09p6lVoOY2+XG6RNJzRAcCZJwyBVAsttNE1C91xr3G7Ls8XXsBzCWe+N028PdS+l7HS81eWMYIEiGhpEH3I40W/wBpo78pw2KOtVe/ZXva4ERAh2JOExvwVgs9R0EOiQTEbjklhLrtXksl6M/0O8DNvj8kGrYy0G8Rs35qarV+Xeo20Mc8gBuBIBO6ThsV6ZciLNo5rhPTsGJEXXmNk4BC81I2jxjmpvReqdofTDm3ADLQHXmkwYmCNqg7XXe03XU8ZIwM4gxGW+VtnhZJdaZ4eSZWyXbzaoBPCZ2DD/xC8mjutXdwpjv6QptWNQXrzC2Q44zz3fUI3k8lra3E0x3Nf81nJ1WmXpp1kq5KX0dVAL3uMBrZcdgAxPgFWrJWXdKadZZ6R6SCHtPVOF8NguaOJDo7UfqsZju6ZPrRb6lqd59UcP1ipUbTZ7NKkGBp5C9d5tcdqhGOxU5rnpJ1ptN+7ADQABlLus8jZmYw9lRujaJ6RkjAuAI3g4EFdOG9bba100fyW0iyhVcdsOHAQfgwFXuz4U2DKGNH/EKq6r0SLNaDvlo/AQI/ErPUqZ81nlXPn7dqPWd67V5tRHssYO27e/Mr3WfO1ZprPVJtVY7nQP8AS0CPBaeH8kLt5NbGXOEerSnnec3D3rQfM3eyPBVryWUop1Tu6Jvc1x+IV6XT5M7Lp53wzP8AlWPMdgMZSWO+3pztBH13rzmwwYRjz3ps6r9rSP7y4M/b1oevqNBgxiYGUk8EYudddc9KGmMp9IRj2Kt6daemZDZl0TnjIPZhPcpuhXxP3Rt3OHzUzo6XSdVvtvkXSwOJiDLxIZE7Bmezgj0KTZyAx3DmgSdoiZI3ESYK6ytBPNTl3REtaKmLe34JzZ6mCj7S/wBH62I9nqYJJBpH9YtOfpUzhMyaLUSrUlxx9HrGY+7ido8FA6S09SoWqs2pULS/oiML3V6KDjjjI8VyjrTZZP6w0g7HMdAGER1Ttk9q5c5eTtxm8ZVjruvDIAgHINaDBnZnko8V5aOs0DBwF0QMcYdhPZ4pm/WWzH0a1EACJlwmMnEXcT9FN26cpN/+miZnAvaORnD6Kmy7VjjqA6sO/VT/AJlT+YJVr2oGq9SbKSNtSpHeIKNatq656c2X5VFWgSclFWixMJMtB5qYr8lH1RJThwyFiZ7IHf4KxteYOGZChiFJv03UIkwTgOwCBxyhPdGXbU9UtMi00ujqtaarBBvNB6RuQeJGJ2Hv2qZGgLPeDhQpAghwLWBpvCYPViTisYsOtFam9r2kAtMjOOII3EYHmtm1f02y10G1WYTg5u1jx6TT9Yggrowy25M8bj/pEa2aVdZQxwouqUzIvNcBcfsDgdhGR4HhOW+f3S4lvWBlwzguJI5HORxW6WyytqMcx4lrhBGWG8HYdoO9YprfYjYq3Q1SBTd1qbzID2ggTh6wwnjGwhHluWU1Ff8Amxwxt+6ZW/SYq0aggCWu7wJB7wmupTvs6h3v9zG/NK0jWoGz1G0qtNxLDADoJI2RmCU11QqRTO4vMcw1o8fgsMPxrq8mv0vdkqJ5a7DTq3ekpMeQDdvNDrsxMTvgdyirM9TrsxyV4Oeo/wDs3ZjnZqJ/2R80ZmrNlGIstHCIIpDPf9bk9B596OH8+9a7RaEbMxlIhjA0FzJAEYl7JPcF570u1O6jeL2545En8qauqZKMvYKqP96yzSdovV6h9qo/xeQFpLqkZ8/iskstS9VZxc097pK18Psa6rVtW3UhSeX077r8DrOaAA0ZkEbSU/8A0hS9ij/Gf/3VWszndHg1xaSTkSycAcsDkueejf4FdeUu3mTGD1LdeEXY4zOXYofTulBQptqEF0PEAQJwJzOWSkLHYqtT0Kb3DeBDfxGAVzTeolqtNEMaxjTea6X1AAAJB9G8du5ebLLe3q70qNfyhuccKMCQYNS9z9UDtSXa9O2Ne04TFzK80kAkOjAZ3TyVgsfkMrn/ABLVRb9xlSp4uuKXs3kIpftLZVP3aTGfzFyv+CeaE/vFszqTWmnarwxn9WJGeAeGt6uOQAyUW7Xt97q0+V50GOTQtGoeRGwjN1pd/usbP4aakqHkg0c39jUd960VfykJax+hM5FT0Bpp9podI9rWkVLoDZyDGmcSd5U9Z3K0aO1FsdFpbToQ0m8QalV2MRMuedikqWgKDcqLO6feouFo5xmumNU6doqdI+o5vVAwDY6oOOKEPJjRLWxaXXnAQx1JsuJEw3IEYEzhgJWsN0fTH7Nn4G/JFFnbndHcE5hfsfLZ6ZRo/wAmlnDniq6rVu4k0rjGtw6zTeEuOIyUbW8mTi49GXFsm6DRcSBJgEjAmNuHJbVTpxO6erwG7vlLLU/j/sTzZRlWitTrRTpdGKROJMwGDGNjiNycv1JtTvVaOdRvwlaXdXLqXxF8tZl/dxaDm+iP9Tz7mJTPJa/1rQwcqbj73BaUWpJaj44PkyZ2PJWNtpPZSA/OljyWU4g16nYxg+avxavXUuA+TL7UD+6qmP29X8LPkpSx6pdDTeylWqMvkElvUc0BjmSC04mXgydrVaHJN3E8j8Ea1ehc7Zqq03QNoblpC1dpDo/FKhtPai1bYxrLRpGvUaw3mg0rOIcW3ZlrATgTmry5qE5iOWU/ZbZTW8izPVtdTtpMPuITnR3kzfRBAtIdjImkWkHsedy0o00g0kr5MrNWqmVU+nqvUEfaMPY4KSFCsPVpnk9w97FOGmkFindguSIvVBnSHZUHxaErzh22k78TD8QpJ1NDcxPnS2ibYXPDQKbhDrxm77LgMjvcE1dRePVPdKnSxIcOCfLY2q2k74pVCGmRTfHVMk3DGXYsv0RTItFMOBBBJggtPVa45Hkt0e1A6Mkw0Xjui94LXx+TjRcurFJbSmldBcJxMOInAgCAYjaueZfUrSaGgaTqZ84osafVLepVE5k3ezPtCj/7D0//ANqn4Qu+Z7efrRdh0gwjF0Hj8Cpag9pyIPIg+5ZHZdPPb9SpSz60bwvN413WNSY1GYFntk1yj1nDtlTFm1zac3DtEe6E06W9oRGqBs+srXbjycn9PTDDv8D8VXKEkwEoJmzSTD63gUVtrYfWHeq3AcLqG2oDkR3hLlUTq7CTK9KA6vELkryDeISSF0lcSoJISS1LKSVJkEJMZ8viEspG/l8VFMJwSCEUoZCimGWpJaiFIKgEFqQ5qKGk5LrbKTw5o1aZq5qE4KUbYW7ZPgEoups9kK5hf2W0W2xvdk09uHvRmaHO1wHLFctmsdJgOMqtaS14cZFMAcSqmMHdWoaPpNzx+8cO4JvbNN06TTDgI2CGjwzWf2jT9Z/pPPuUaKhJkrWdFwXO062zg3qzuz4oP9rz+9+MfJV6x0JmT27ez39iceYM3u/EPkurCdOXyXHG6U+ysvNHj3Z9yU2ZjamWgrZepg8ACn1U9aVyx30em9OWPTRhR6aaKd065GRTyjpJw2/BR7UuUtQk5Q084bSnVPWV6rYKWCVPGBbKetB2tTulrYOIVMa4pQqFHEl6ZrcN7k4p62N9o9qoLapRBWS0GiUtZGn1vcnbNNNO0d39Vmja5RWW5w2o7+xppY0o3ePFK/SA4d6zcaUfv9yKzTVQbfBK2jTQ/PRw714WkHd3rPXabqb0kabqe0lunpovTD2m+PyXDVHtDx+Sz06xVN4QzrHU3pXKnMWhmqN6Sard6zo6x1d6FU1hqn1kt0+DSOmbwXvOW8Flz9MVT65Qn6Wq+27vS5VXBqrtING0JnatYWN2929ZzSt9RxxeT2or3b+1G6OCy27XCMjPJVzSenXvwmJTECTP1ySCZKZzGR7pTGJXGGSuuaiMYrgDdlgl06aWylJyT6jZN6uJtBYwAAHmiQEOrMk7EK+dy7seo8zPdtrN9WLR1nN3iR7j8O9WCVUdE1btZh3m6e3D3wrc1cdnb1IPSThhTemEdqSaOClShgpYKCEaURpQgltTIYJYKCCltKQECUEMFKvJGIEqUIFLCQKKUEMuXA5Kge8kEpN5clSbzihkpRSCVKoSUgrpXElkuSCEQBeFNSY1mbivVqslEYOrPYuCkM1RORA47UNlNOHUTkAcfrNSli0PEXk9ptRDLKTjHBPqGjd4U8yzAZBcfTAxT2m5IttiAXrRAEb5jfxTi1WgAFV59qqPtbiWOFJlO6wkem9zmue4DOAAACdx3rfwzlky8m+NOntSbyJjuPcvQdx7iu/jHn8smXWTQ21xk5gN38Sp2m5ep2deqNurz9vY0cUyjscmdJ8o7XIRToFLam7aiIxyEnAXQhByWHIIUFKDkOV2UAWV2UNKCRigpYKClApAsriQXL0pUy5Xg5ILl68pOFkpDly8uXlKnCuErxK5KlRTUsDFIaU90fQvO4IFIDCYAUjYNGEmTkpKy6PAxOKkLoAwQi0CjYmjFFOHikVLSBmUxtWkmgZpp1TqpaICjrZpYAKLtekS7IwPFBsllLzed6I/5HcFeMPWi7RVcQ178Gum5JAvREkDdx4FcpWrHMd6Rr24mhSBH7TAAeq2m4TG4SO8KkupcPBdPjxn6TrlO2iMtCL5zx8VnlKqdhP4kbzp3tO/EV08WN8ZNbSAYCbhgbSWsHiZ8FEVdYy9wBY1rd8ku/8AOxQle1ueZc4n4chsQb65Ji6drhRq48E9ZUUFoamTSBnMmOWQ+KfNrEYFSKlA5HY5RjbRxThlZBaPgURrk0ZVRmvQk4ldDkEPXr6QOmlECaNeiiqgDlelDD14uQRZK8ChTilXlKi11CL128ppwolJlcLkglRVlly5eSZS2MlQYlnpFxVlsFmAChbKQ0SpGjbA1t4lNNSwtAbmm1XSwAxICg7XpKSTPyTIOJ+sUDif2nSpcTd/qU1DSTGJJ2fMo1CxTngN3rFT1k0OAJf1R7I9I/eOz3q5CuWvSJsui7xyvHd6o4lStWrToNLnubgMScGtHCcuajtZNc6FjbcbDqkYU258C87Bz7FlmmNYqtpdNV2GYaMGDkNvMq5unj47l7XGz6zG1Wqs4T0TGtbT2Ey6XPPFxaI3ABSHTTuVT1MYT0p+4P5j8laG0idi3xmizmqVcBzAP+kfJd6BnsN7giNsjty90D/YPgtpWFYwSuSkrwKyarToSrNFo2iR4kqRgEQVU9FW+46CcD71ZqNcEKNHaU6gR6J7D81wVSMxCMHrxKBt1loR2WlNugB4JJoOGWKRpBtoS21FFNqkZo7LRxSGkm16WHJg20orbSgtHzai7fTLzhdFfikNHd9evpp0y70ymno6vrt5NhVSulU09HF5cvJv0q7fUVWhy5ebXhAL0kOnAKT0dOtJOCW2oSIQqVm357lIWexFxAiScmhVIVugqVEn57FMaK0Q5/ojLN5wA5f070/segog1SPuD8xHuCY6za70bIy7Mvjq02xe4cGjiVSO76S9R9GysL3OHVEue7COU5LONaPKc6pLLMLo21D6R+4NnM9gVT09rNVtbpqOho9Fg9FvzOOZUTfVzH7bY+OTujVKpJJJJJMkkkkneSc090ToepaHQwYD0nnBjeZ38BinGhdW3VYfUllPMRg9/wB3cOJ7JWg2GxNpsDGtDQNgyHxJ4laDLPXo30JoptmZdYSSSC9xzcYjLYBuUqKiRdSoVRhexBWKV0x3eKE1iX0atnYwdeBXF5JTpTmyaRdTyMjcfgmq8kayWbTrXZmDxUjTtgO1Uko1G2ObkUgvDaiMxyq9k06PWwUzZ7a1wwKnRpOAcwChOsrTlI5JLaqMyqEgF5mdh70noXbu5Ow5Lag9mJJGYI7CvCsN/ipG8ldnxQfJHGolCon5pN9lvcEnom7h3BTYczhn0iU16dhg3DuCWIWdPkbMBOSO2gduHil30tkkwASeCkciBRHE+7uRaTJ4BPbNoV7sXENHeVJ0dHUWelLjxOHcEJuQejNGOqejg3a4/DeVNuqUrKwmQIHWc44nmdgUBp7XijZqeBBdHVY2JPyHFZZpzWeranE1CbvqsBhreY9Y8Srk36EwuXtbdaPKY5807MYGRqf9Pms/q1y4kuJJJkkmSTvJQy5dpUHPdDR8hxJWkmm/WM6eDpMCSTgIzKsur+gRfaagvv8AVZEtHF2wx3Dil6v6BLnXWAE+s85NHD5ZlX3R2jmUWwyZObj6R+Q4J3pOWQVmsV3F2LvAcvmndwogC8Sp2yChKhLAwQ3K5U0RpXekCCCvQrTphpSUY00no0wSCklLLF4M+CQDXkotXQzFIyEulXLciQvMMEHA5HHEdqTCAlbNp9wwdjxGakrPp5p2wqzC9CDXWlpEHIo7LeFRWVSMiQnFPSLxtlLRr5TtIRPOgdqplDSjzu70+o6QduS0ell6fildIoSnbSdnj/RPKVpJ2KKekh0i9fTbpsQIz4rlW0wJjxUVUxStCiM3Hs+ZTsaRpswED63Kj23WB7TAYOZcT4QFEWnS1V+b4G5vVHhiiY2nw+2g27XGnTmXY7ifgMVVNKa61KkhmA4j8vzlVy6u3FUwipjJ6eq1i4lziSTmTmkFyU4J3ouwtqON4mBs38zuVwUOxWB1Tg3aflvKuur2rYe0GLlPfm55yN2ff3IurOhKdUkvyaRDQIaduJnLgrkKYAgDgOG7JFukZXXUBoWdtNoawBo3AeJ3niigbUq4u3FCA1xyWWrse9UADKTKPcSDTVQgyYzXOkRSMEiOKuJf/9k="/>
          <p:cNvSpPr>
            <a:spLocks noChangeAspect="1" noChangeArrowheads="1"/>
          </p:cNvSpPr>
          <p:nvPr/>
        </p:nvSpPr>
        <p:spPr bwMode="auto">
          <a:xfrm>
            <a:off x="63500" y="-698500"/>
            <a:ext cx="2000250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AutoShape 16" descr="data:image/jpg;base64,/9j/4AAQSkZJRgABAQAAAQABAAD/2wCEAAkGBhQSEBQUEhIVFRUVFxcVFBcXFBcUFBQVFxQVFRQUFBUXHCYeFxokGRQUHy8gIycpLCwsFR4xNTAqNSYrLCkBCQoKDgwOFA8PFykcHBwpKSkpLCkpKSkpKSkpKSkpKSkpKSkpKSkpKSkpKSkpKSkpKSksKSwpKSkpKSksLCksKf/AABEIAL4BCQMBIgACEQEDEQH/xAAbAAABBQEBAAAAAAAAAAAAAAADAgQFBgcBAP/EAEYQAAEDAQQGBQkEBwkBAQAAAAEAAhEDBBIhMQUGQVFhcRMigZGhBxQyQlKxwdHwI3KSwhUkQ2KTsuEWFzNzgoOi0vFEU//EABkBAAMBAQEAAAAAAAAAAAAAAAABAgMEBf/EACURAQEAAgICAgICAwEAAAAAAAABAhESIQMxE1EyQSJhFHGRBP/aAAwDAQACEQMRAD8AnNHv6jeSlKJUNo5/VClrPUXJl7dh/SzHYpTV+rNlo8GNb+EXfgodpT7QT4ox7L6w7q1SPCEtpsJ0g49IQIxc0Y5C9A2LnRvb6QbGUteTy6paPehaQrAPMjG9TIdeIjFuzI7e9O7W7q9o94U09I0P+1d2HwGSn7HUVcqH7XsCmLJUwTlLJNMqJfSKnfpu1mo8U2UCwVHsaXOcD1XRjjn7152sFsH/AM9J3FtTONgkjFK+bGdL/wAfK/S3uqJpaKmCrDtZ7XMGyM/itw59ZAray2qJ8zHD7SJ5YpXzY0/8fP8Ar/p7bsXAHIkA8pjNc0hq3Rk9V2ftOUXYNM+cUmVYuy6C2ZuubUukA7cs+Ksdvpgk9U7cZJ+KvHtnlLjdM61gsTaVdzGSAA0iZJxaCcTxlQvR4bPo81O60mLQ77rJzn0eJUC60Z7O0e5K+22Pou59Tn9YpP0MEgWobd2/mlGqfrhmUtK0I2fljKUXJuamH18NqX0myfr6hGj0M0c04oPy+u/co4V0ZlbagrKmqVRNtS6s2+sf3anjWZ8kClXxEb9qb+Tq0XrTaXfuj/lWcfyq56qLj1Wt2WoikX6jQXEC7OHeoyy1phP7E+avJqMaxsPv0YwAklxjHPcmmjGsqtvFoggOEPcRByBJjGIxGGKh9dfKLR0eAxzTVrPaXNpggADEB1RxyaSDgASYKplh8qrLNZ6AaDXdUDzXE3HUS0sa0AY3pmocSJgHCVW8r6VMdytLt1FgaYABw96bWB0U+bqh76r/AOijNH6fZartSm68wiR3wQeMyCnthf8AZM+7Pf1vinLePacpoeq9UnX+t/gj75/kCt9R6oev1b7amN1Mn8T3f9Vp4vyidD6hU5tFL/NJ/Cwn8q12Csr8m7orU3ROFU+8ArT/AD3iF25y9PMyuPK7rMdHO6o5D3BPjaCDAg4E5xABA+KjLFIa0HOBPMCEdtSarR+4/wB4+S8zL29lINtZ494+IXrPbazbwY8BpcXQW4y7E4g44zsTMHgj0XZ4bvcfkokMetaHuDi8iYGXDHbllsUxWrktM/WIKgqjsOwp8y2sLIvtmMrzZmBhEypyJ6ueuOXxKkbNUwUTaHdZvL4p7ZqmCaQtHmX2gGYFd+UDNrHZ9qc1ngzi0RhM4TG8HA55RnKiG1y2rai0AnpG3QTEl1KnGOcYI9auS0XmiRMwTdOGGByx2Lly911/Rz5zj6QO676QAwOGWRwCTVc4iQZEYY3hn6scOOajKFoaSbl4RdBJaAcZBOA34rnTFxM9cgxBaMD7QnYpywPFF6qPPmbf8yrG/CpKeW3WGvjNRv8ACp9uxReqr4sfHpav86s1p1oo4/4n8I/NdeHph5PyvSkaTtrqjy97gXEASA1uQgCBhsUVomw03Cq99NrocfSaDGJJgxjsVv09p6lVoOY2+XG6RNJzRAcCZJwyBVAsttNE1C91xr3G7Ls8XXsBzCWe+N028PdS+l7HS81eWMYIEiGhpEH3I40W/wBpo78pw2KOtVe/ZXva4ERAh2JOExvwVgs9R0EOiQTEbjklhLrtXksl6M/0O8DNvj8kGrYy0G8Rs35qarV+Xeo20Mc8gBuBIBO6ThsV6ZciLNo5rhPTsGJEXXmNk4BC81I2jxjmpvReqdofTDm3ADLQHXmkwYmCNqg7XXe03XU8ZIwM4gxGW+VtnhZJdaZ4eSZWyXbzaoBPCZ2DD/xC8mjutXdwpjv6QptWNQXrzC2Q44zz3fUI3k8lra3E0x3Nf81nJ1WmXpp1kq5KX0dVAL3uMBrZcdgAxPgFWrJWXdKadZZ6R6SCHtPVOF8NguaOJDo7UfqsZju6ZPrRb6lqd59UcP1ipUbTZ7NKkGBp5C9d5tcdqhGOxU5rnpJ1ptN+7ADQABlLus8jZmYw9lRujaJ6RkjAuAI3g4EFdOG9bba100fyW0iyhVcdsOHAQfgwFXuz4U2DKGNH/EKq6r0SLNaDvlo/AQI/ErPUqZ81nlXPn7dqPWd67V5tRHssYO27e/Mr3WfO1ZprPVJtVY7nQP8AS0CPBaeH8kLt5NbGXOEerSnnec3D3rQfM3eyPBVryWUop1Tu6Jvc1x+IV6XT5M7Lp53wzP8AlWPMdgMZSWO+3pztBH13rzmwwYRjz3ps6r9rSP7y4M/b1oevqNBgxiYGUk8EYudddc9KGmMp9IRj2Kt6daemZDZl0TnjIPZhPcpuhXxP3Rt3OHzUzo6XSdVvtvkXSwOJiDLxIZE7Bmezgj0KTZyAx3DmgSdoiZI3ESYK6ytBPNTl3REtaKmLe34JzZ6mCj7S/wBH62I9nqYJJBpH9YtOfpUzhMyaLUSrUlxx9HrGY+7ido8FA6S09SoWqs2pULS/oiML3V6KDjjjI8VyjrTZZP6w0g7HMdAGER1Ttk9q5c5eTtxm8ZVjruvDIAgHINaDBnZnko8V5aOs0DBwF0QMcYdhPZ4pm/WWzH0a1EACJlwmMnEXcT9FN26cpN/+miZnAvaORnD6Kmy7VjjqA6sO/VT/AJlT+YJVr2oGq9SbKSNtSpHeIKNatq656c2X5VFWgSclFWixMJMtB5qYr8lH1RJThwyFiZ7IHf4KxteYOGZChiFJv03UIkwTgOwCBxyhPdGXbU9UtMi00ujqtaarBBvNB6RuQeJGJ2Hv2qZGgLPeDhQpAghwLWBpvCYPViTisYsOtFam9r2kAtMjOOII3EYHmtm1f02y10G1WYTg5u1jx6TT9Yggrowy25M8bj/pEa2aVdZQxwouqUzIvNcBcfsDgdhGR4HhOW+f3S4lvWBlwzguJI5HORxW6WyytqMcx4lrhBGWG8HYdoO9YprfYjYq3Q1SBTd1qbzID2ggTh6wwnjGwhHluWU1Ff8Amxwxt+6ZW/SYq0aggCWu7wJB7wmupTvs6h3v9zG/NK0jWoGz1G0qtNxLDADoJI2RmCU11QqRTO4vMcw1o8fgsMPxrq8mv0vdkqJ5a7DTq3ekpMeQDdvNDrsxMTvgdyirM9TrsxyV4Oeo/wDs3ZjnZqJ/2R80ZmrNlGIstHCIIpDPf9bk9B596OH8+9a7RaEbMxlIhjA0FzJAEYl7JPcF570u1O6jeL2545En8qauqZKMvYKqP96yzSdovV6h9qo/xeQFpLqkZ8/iskstS9VZxc097pK18Psa6rVtW3UhSeX077r8DrOaAA0ZkEbSU/8A0hS9ij/Gf/3VWszndHg1xaSTkSycAcsDkueejf4FdeUu3mTGD1LdeEXY4zOXYofTulBQptqEF0PEAQJwJzOWSkLHYqtT0Kb3DeBDfxGAVzTeolqtNEMaxjTea6X1AAAJB9G8du5ebLLe3q70qNfyhuccKMCQYNS9z9UDtSXa9O2Ne04TFzK80kAkOjAZ3TyVgsfkMrn/ABLVRb9xlSp4uuKXs3kIpftLZVP3aTGfzFyv+CeaE/vFszqTWmnarwxn9WJGeAeGt6uOQAyUW7Xt97q0+V50GOTQtGoeRGwjN1pd/usbP4aakqHkg0c39jUd960VfykJax+hM5FT0Bpp9podI9rWkVLoDZyDGmcSd5U9Z3K0aO1FsdFpbToQ0m8QalV2MRMuedikqWgKDcqLO6feouFo5xmumNU6doqdI+o5vVAwDY6oOOKEPJjRLWxaXXnAQx1JsuJEw3IEYEzhgJWsN0fTH7Nn4G/JFFnbndHcE5hfsfLZ6ZRo/wAmlnDniq6rVu4k0rjGtw6zTeEuOIyUbW8mTi49GXFsm6DRcSBJgEjAmNuHJbVTpxO6erwG7vlLLU/j/sTzZRlWitTrRTpdGKROJMwGDGNjiNycv1JtTvVaOdRvwlaXdXLqXxF8tZl/dxaDm+iP9Tz7mJTPJa/1rQwcqbj73BaUWpJaj44PkyZ2PJWNtpPZSA/OljyWU4g16nYxg+avxavXUuA+TL7UD+6qmP29X8LPkpSx6pdDTeylWqMvkElvUc0BjmSC04mXgydrVaHJN3E8j8Ea1ehc7Zqq03QNoblpC1dpDo/FKhtPai1bYxrLRpGvUaw3mg0rOIcW3ZlrATgTmry5qE5iOWU/ZbZTW8izPVtdTtpMPuITnR3kzfRBAtIdjImkWkHsedy0o00g0kr5MrNWqmVU+nqvUEfaMPY4KSFCsPVpnk9w97FOGmkFindguSIvVBnSHZUHxaErzh22k78TD8QpJ1NDcxPnS2ibYXPDQKbhDrxm77LgMjvcE1dRePVPdKnSxIcOCfLY2q2k74pVCGmRTfHVMk3DGXYsv0RTItFMOBBBJggtPVa45Hkt0e1A6Mkw0Xjui94LXx+TjRcurFJbSmldBcJxMOInAgCAYjaueZfUrSaGgaTqZ84osafVLepVE5k3ezPtCj/7D0//ANqn4Qu+Z7efrRdh0gwjF0Hj8Cpag9pyIPIg+5ZHZdPPb9SpSz60bwvN413WNSY1GYFntk1yj1nDtlTFm1zac3DtEe6E06W9oRGqBs+srXbjycn9PTDDv8D8VXKEkwEoJmzSTD63gUVtrYfWHeq3AcLqG2oDkR3hLlUTq7CTK9KA6vELkryDeISSF0lcSoJISS1LKSVJkEJMZ8viEspG/l8VFMJwSCEUoZCimGWpJaiFIKgEFqQ5qKGk5LrbKTw5o1aZq5qE4KUbYW7ZPgEoups9kK5hf2W0W2xvdk09uHvRmaHO1wHLFctmsdJgOMqtaS14cZFMAcSqmMHdWoaPpNzx+8cO4JvbNN06TTDgI2CGjwzWf2jT9Z/pPPuUaKhJkrWdFwXO062zg3qzuz4oP9rz+9+MfJV6x0JmT27ez39iceYM3u/EPkurCdOXyXHG6U+ysvNHj3Z9yU2ZjamWgrZepg8ACn1U9aVyx30em9OWPTRhR6aaKd065GRTyjpJw2/BR7UuUtQk5Q084bSnVPWV6rYKWCVPGBbKetB2tTulrYOIVMa4pQqFHEl6ZrcN7k4p62N9o9qoLapRBWS0GiUtZGn1vcnbNNNO0d39Vmja5RWW5w2o7+xppY0o3ePFK/SA4d6zcaUfv9yKzTVQbfBK2jTQ/PRw714WkHd3rPXabqb0kabqe0lunpovTD2m+PyXDVHtDx+Sz06xVN4QzrHU3pXKnMWhmqN6Sard6zo6x1d6FU1hqn1kt0+DSOmbwXvOW8Flz9MVT65Qn6Wq+27vS5VXBqrtING0JnatYWN2929ZzSt9RxxeT2or3b+1G6OCy27XCMjPJVzSenXvwmJTECTP1ySCZKZzGR7pTGJXGGSuuaiMYrgDdlgl06aWylJyT6jZN6uJtBYwAAHmiQEOrMk7EK+dy7seo8zPdtrN9WLR1nN3iR7j8O9WCVUdE1btZh3m6e3D3wrc1cdnb1IPSThhTemEdqSaOClShgpYKCEaURpQgltTIYJYKCCltKQECUEMFKvJGIEqUIFLCQKKUEMuXA5Kge8kEpN5clSbzihkpRSCVKoSUgrpXElkuSCEQBeFNSY1mbivVqslEYOrPYuCkM1RORA47UNlNOHUTkAcfrNSli0PEXk9ptRDLKTjHBPqGjd4U8yzAZBcfTAxT2m5IttiAXrRAEb5jfxTi1WgAFV59qqPtbiWOFJlO6wkem9zmue4DOAAACdx3rfwzlky8m+NOntSbyJjuPcvQdx7iu/jHn8smXWTQ21xk5gN38Sp2m5ep2deqNurz9vY0cUyjscmdJ8o7XIRToFLam7aiIxyEnAXQhByWHIIUFKDkOV2UAWV2UNKCRigpYKClApAsriQXL0pUy5Xg5ILl68pOFkpDly8uXlKnCuErxK5KlRTUsDFIaU90fQvO4IFIDCYAUjYNGEmTkpKy6PAxOKkLoAwQi0CjYmjFFOHikVLSBmUxtWkmgZpp1TqpaICjrZpYAKLtekS7IwPFBsllLzed6I/5HcFeMPWi7RVcQ178Gum5JAvREkDdx4FcpWrHMd6Rr24mhSBH7TAAeq2m4TG4SO8KkupcPBdPjxn6TrlO2iMtCL5zx8VnlKqdhP4kbzp3tO/EV08WN8ZNbSAYCbhgbSWsHiZ8FEVdYy9wBY1rd8ku/8AOxQle1ueZc4n4chsQb65Ji6drhRq48E9ZUUFoamTSBnMmOWQ+KfNrEYFSKlA5HY5RjbRxThlZBaPgURrk0ZVRmvQk4ldDkEPXr6QOmlECaNeiiqgDlelDD14uQRZK8ChTilXlKi11CL128ppwolJlcLkglRVlly5eSZS2MlQYlnpFxVlsFmAChbKQ0SpGjbA1t4lNNSwtAbmm1XSwAxICg7XpKSTPyTIOJ+sUDif2nSpcTd/qU1DSTGJJ2fMo1CxTngN3rFT1k0OAJf1R7I9I/eOz3q5CuWvSJsui7xyvHd6o4lStWrToNLnubgMScGtHCcuajtZNc6FjbcbDqkYU258C87Bz7FlmmNYqtpdNV2GYaMGDkNvMq5unj47l7XGz6zG1Wqs4T0TGtbT2Ey6XPPFxaI3ABSHTTuVT1MYT0p+4P5j8laG0idi3xmizmqVcBzAP+kfJd6BnsN7giNsjty90D/YPgtpWFYwSuSkrwKyarToSrNFo2iR4kqRgEQVU9FW+46CcD71ZqNcEKNHaU6gR6J7D81wVSMxCMHrxKBt1loR2WlNugB4JJoOGWKRpBtoS21FFNqkZo7LRxSGkm16WHJg20orbSgtHzai7fTLzhdFfikNHd9evpp0y70ymno6vrt5NhVSulU09HF5cvJv0q7fUVWhy5ebXhAL0kOnAKT0dOtJOCW2oSIQqVm357lIWexFxAiScmhVIVugqVEn57FMaK0Q5/ojLN5wA5f070/segog1SPuD8xHuCY6za70bIy7Mvjq02xe4cGjiVSO76S9R9GysL3OHVEue7COU5LONaPKc6pLLMLo21D6R+4NnM9gVT09rNVtbpqOho9Fg9FvzOOZUTfVzH7bY+OTujVKpJJJJJMkkkkneSc090ToepaHQwYD0nnBjeZ38BinGhdW3VYfUllPMRg9/wB3cOJ7JWg2GxNpsDGtDQNgyHxJ4laDLPXo30JoptmZdYSSSC9xzcYjLYBuUqKiRdSoVRhexBWKV0x3eKE1iX0atnYwdeBXF5JTpTmyaRdTyMjcfgmq8kayWbTrXZmDxUjTtgO1Uko1G2ObkUgvDaiMxyq9k06PWwUzZ7a1wwKnRpOAcwChOsrTlI5JLaqMyqEgF5mdh70noXbu5Ow5Lag9mJJGYI7CvCsN/ipG8ldnxQfJHGolCon5pN9lvcEnom7h3BTYczhn0iU16dhg3DuCWIWdPkbMBOSO2gduHil30tkkwASeCkciBRHE+7uRaTJ4BPbNoV7sXENHeVJ0dHUWelLjxOHcEJuQejNGOqejg3a4/DeVNuqUrKwmQIHWc44nmdgUBp7XijZqeBBdHVY2JPyHFZZpzWeranE1CbvqsBhreY9Y8Srk36EwuXtbdaPKY5807MYGRqf9Pms/q1y4kuJJJkkmSTvJQy5dpUHPdDR8hxJWkmm/WM6eDpMCSTgIzKsur+gRfaagvv8AVZEtHF2wx3Dil6v6BLnXWAE+s85NHD5ZlX3R2jmUWwyZObj6R+Q4J3pOWQVmsV3F2LvAcvmndwogC8Sp2yChKhLAwQ3K5U0RpXekCCCvQrTphpSUY00no0wSCklLLF4M+CQDXkotXQzFIyEulXLciQvMMEHA5HHEdqTCAlbNp9wwdjxGakrPp5p2wqzC9CDXWlpEHIo7LeFRWVSMiQnFPSLxtlLRr5TtIRPOgdqplDSjzu70+o6QduS0ell6fildIoSnbSdnj/RPKVpJ2KKekh0i9fTbpsQIz4rlW0wJjxUVUxStCiM3Hs+ZTsaRpswED63Kj23WB7TAYOZcT4QFEWnS1V+b4G5vVHhiiY2nw+2g27XGnTmXY7ifgMVVNKa61KkhmA4j8vzlVy6u3FUwipjJ6eq1i4lziSTmTmkFyU4J3ouwtqON4mBs38zuVwUOxWB1Tg3aflvKuur2rYe0GLlPfm55yN2ff3IurOhKdUkvyaRDQIaduJnLgrkKYAgDgOG7JFukZXXUBoWdtNoawBo3AeJ3niigbUq4u3FCA1xyWWrse9UADKTKPcSDTVQgyYzXOkRSMEiOKuJf/9k="/>
          <p:cNvSpPr>
            <a:spLocks noChangeAspect="1" noChangeArrowheads="1"/>
          </p:cNvSpPr>
          <p:nvPr/>
        </p:nvSpPr>
        <p:spPr bwMode="auto">
          <a:xfrm>
            <a:off x="63500" y="-881063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2722" name="Picture 18" descr="http://t3.gstatic.com/images?q=tbn:ANd9GcQVio7wVx5aWQFdm0JUvrTPEEHb1aGSKKEGVnUbxky3enyucwcYf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343400" cy="312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George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1879: </a:t>
            </a:r>
            <a:r>
              <a:rPr lang="en-US" i="1" dirty="0" smtClean="0"/>
              <a:t>Progress &amp; Poverty</a:t>
            </a:r>
          </a:p>
          <a:p>
            <a:pPr>
              <a:buNone/>
            </a:pPr>
            <a:endParaRPr lang="en-US" i="1" dirty="0" smtClean="0"/>
          </a:p>
          <a:p>
            <a:pPr lvl="1"/>
            <a:r>
              <a:rPr lang="en-US" dirty="0" smtClean="0"/>
              <a:t>He thought poverty arose because some people bought &amp; held onto land until the price went up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Believed that the government should charge a tax for holding the land, not just for improvements</a:t>
            </a:r>
          </a:p>
          <a:p>
            <a:pPr lvl="1"/>
            <a:endParaRPr lang="en-US" i="1" dirty="0"/>
          </a:p>
        </p:txBody>
      </p:sp>
      <p:pic>
        <p:nvPicPr>
          <p:cNvPr id="12290" name="Picture 2" descr="Henry Geo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2209800" cy="29058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b="1" dirty="0"/>
              <a:t>Conflict over Tariffs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2"/>
            <a:r>
              <a:rPr lang="en-US" sz="2400" dirty="0" smtClean="0"/>
              <a:t>Taft was supposed to support Progressives goals much as TR had, but he ended up angering and alienating the Progressives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The </a:t>
            </a:r>
            <a:r>
              <a:rPr lang="en-US" sz="2400" b="1" dirty="0" smtClean="0"/>
              <a:t>Payne-Aldrich Tariff</a:t>
            </a:r>
            <a:r>
              <a:rPr lang="en-US" sz="2400" dirty="0" smtClean="0"/>
              <a:t> passed in 1909 which raised tariff rates, angered the Progressives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dirty="0" smtClean="0"/>
              <a:t>Most Progressives were against raising tariff rates since they felt that it raised the price of goods that the poor had to buy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 descr="Payne-Aldrich Tariff Political 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47585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http://www.ectolearning.com/File.aspx?f=66A75E3D-8AA3-49E5-A513-551E3E3796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720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229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b="1" dirty="0" smtClean="0"/>
              <a:t>Ballinger-Pinchot </a:t>
            </a:r>
            <a:r>
              <a:rPr lang="en-US" sz="2800" b="1" dirty="0"/>
              <a:t>Affair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229600" cy="5181600"/>
          </a:xfrm>
        </p:spPr>
        <p:txBody>
          <a:bodyPr/>
          <a:lstStyle/>
          <a:p>
            <a:pPr lvl="2"/>
            <a:r>
              <a:rPr lang="en-US" sz="2400" dirty="0" smtClean="0"/>
              <a:t>Taft chose Richard A. Ballinger for the Secretary of the Interior post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dirty="0" smtClean="0"/>
              <a:t>This </a:t>
            </a:r>
            <a:r>
              <a:rPr lang="en-US" b="1" dirty="0" smtClean="0"/>
              <a:t>angered conservationists </a:t>
            </a:r>
            <a:r>
              <a:rPr lang="en-US" dirty="0" smtClean="0"/>
              <a:t>because </a:t>
            </a:r>
            <a:r>
              <a:rPr lang="en-US" b="1" dirty="0" smtClean="0"/>
              <a:t>Ballinger opposed conservationist policies </a:t>
            </a:r>
            <a:r>
              <a:rPr lang="en-US" dirty="0" smtClean="0"/>
              <a:t>on federal lands in the West, siding with business interests that sought unrestricted development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en-US" dirty="0" smtClean="0"/>
              <a:t>Ballinger was in conflict with TR-appointed Pinchot, head of the Forest Service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en-US" dirty="0" smtClean="0"/>
              <a:t>1909 it became known that Ballinger gave several million acres of Alaskan public lands containing rich coal deposits to private business companies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79874" name="Picture 2" descr="http://upload.wikimedia.org/wikipedia/commons/thumb/d/d7/RABallinger.jpg/220px-RABalling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20955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pPr lvl="4"/>
            <a:r>
              <a:rPr lang="en-US" sz="2400" dirty="0" smtClean="0"/>
              <a:t>Pinchot charged that Ballinger had been shown special preference</a:t>
            </a:r>
          </a:p>
          <a:p>
            <a:pPr lvl="4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Taft fired Pinchot when he began to try to get Ballinger investigated on corruption charges</a:t>
            </a:r>
          </a:p>
          <a:p>
            <a:pPr lvl="4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Ballinger was never found guilty of wrongdoing, but he eventually resigned</a:t>
            </a:r>
          </a:p>
          <a:p>
            <a:pPr lvl="4">
              <a:buNone/>
            </a:pPr>
            <a:endParaRPr lang="en-US" sz="2400" dirty="0" smtClean="0"/>
          </a:p>
          <a:p>
            <a:pPr lvl="4"/>
            <a:r>
              <a:rPr lang="en-US" sz="2400" dirty="0" smtClean="0"/>
              <a:t>Pinchot remained a public hero, and Taft’s popularity continued to decline.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400" b="1" dirty="0"/>
              <a:t>Divisions in the Republican Party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lvl="2"/>
            <a:r>
              <a:rPr lang="en-US" sz="2400" dirty="0" smtClean="0"/>
              <a:t>TR aggressively campaigned for Progressive candidates in the 1910 midterm elections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dirty="0" smtClean="0"/>
              <a:t>He called for business regulation, welfare laws, workplace protection for women and children, income and inheritance taxes, and voting reform. TR called this plan</a:t>
            </a:r>
            <a:r>
              <a:rPr lang="en-US" b="1" dirty="0" smtClean="0"/>
              <a:t> New Nationalism.</a:t>
            </a:r>
            <a:endParaRPr lang="en-US" sz="1800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733800"/>
            <a:ext cx="23235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Election of 1912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229600" cy="44958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Roosevelt challenged Taft for the Republican nomination for the 1912 election</a:t>
            </a:r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dirty="0" smtClean="0"/>
              <a:t>Taft nominated for the Republican Party</a:t>
            </a:r>
          </a:p>
        </p:txBody>
      </p:sp>
      <p:pic>
        <p:nvPicPr>
          <p:cNvPr id="76802" name="Picture 2" descr="http://bpeoples.upsd.wikispaces.net/file/view/325px-Old-friend.jpg/127339951/325px-Old-frie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598" y="0"/>
            <a:ext cx="3972330" cy="4876800"/>
          </a:xfrm>
          <a:prstGeom prst="rect">
            <a:avLst/>
          </a:prstGeom>
          <a:noFill/>
        </p:spPr>
      </p:pic>
      <p:sp>
        <p:nvSpPr>
          <p:cNvPr id="76804" name="AutoShape 4" descr="data:image/jpg;base64,/9j/4AAQSkZJRgABAQAAAQABAAD/2wCEAAkGBhESEBUUExQWFBQVFxcWFhYUFRoTFBUYGBwWFRcjFhQaHyggFxwjGRgVIDssIzMqLzgsFyMxNjAqNiYrLCoBCQoKDgwOGA8PGTAiHiE1LCk1NSw1KiksNTQpNSkpLS0pKiksKS0sLCwsKSwsLCwpLCwsLCwpKSwtLCksLCwsKf/AABEIAFQAbAMBIgACEQEDEQH/xAAcAAABBAMBAAAAAAAAAAAAAAAABQYHCAECBAP/xABDEAACAQMCBAMFAQwIBwAAAAABAgMABBESIQUGBzETUWEiQXGBkaEUMjNSVGJygrLB0dIVIyRCc5Lw8RYlU3STorH/xAAbAQACAwEBAQAAAAAAAAAAAAABAwAEBQIHBv/EAC4RAAIBAwEFBgYDAAAAAAAAAAECAAMEESEFEhMxQRQVUZGh4SIjMmHR8FNxsf/aAAwDAQACEQMRAD8Am+iiipJCiiipJCiiipJNJGwM+QzsM/YO9RbcdfLdZmQW0xRSRq1KrnG34NsEb+4mpUYU1OZ+mlhfZaSPRKd/Fiwj5/O20v8ArA0ymUz8c5YN0kdW3XWRbyWRome2cIEi1gPFpzkg4wxbO4O2cb7bq69Rre845Y+AWESLMjO40ammUHGk9gDGnxJ9Blt81dE7q3UvbN90oO6BdMwHogOH/VwfSo5lhZGKsCrA4KsCrAjvkHcGrq0qb/TK5dl5y4YakPjHNCxTRW8S+PcSsv8AVK2CkWQHkkODpVR59zsKrDDxidIGgWV1hc5aMMQjH1WlrkDmCe0utULRKGUh/Hfw4MAE5cjBOnc4G5OwHalm1IBOZ3xgdJaHNFRtB1xsNciOJMIpKyKnszsMAhEzqXPcaseuKfHBeIyTQJJJE1uzjPhOQzqMnGojscYOPd2qqUZeccCDFGiimP1C6nR8NxGqeLcMAwQ5VFUkjLOPh2FcqpY4EhOBkx8UFqrDx3qZxK6PtztGv4kGYk+w6j8yf3UjQPdTFmV5XKI0jN4jkhVxqOc+oq0LVsanEVxh0ltq1eUKMkgDzJwPrVUrTma/Qjw7m4B2AAlc9+2xPwo5h4neyysl3LLI6MyFZGLAMp0kBe3fPaj2Q55wcb7SYeees0ECmKzImmOQZBvDH7sg9pT37beZ91Q9f82300hkkuZix74kZB8lUgKPgK4JeHyLGkjKQkmrQ2O+g6X+GCaLexkdXdVJWNA7nyUsqZ9faYCrNOkiDMSzs0VOH878Rg/B3cwHkzmQfR80ncU4pNcytLM5kkbGpm7nGw+QG1cpFYpwVRqBFknxhXpBp1LrJC5GoqAWC5GSqkjJwTXnWaJwRIDLBdO5+BL7NkyeMQMmfK3LfDXjPn7G3wp/snr9tU+KnG4OD2yNj8Kk3knqVxGG1Ea2sl4qMQsntMVGFIXVg5x3+DAe6qFWgeYOZaSp0xJ5NV86p8KvbrikzJbSsiaY0ZUZgwUA5zjHcmrBVW3n5R/Sl3sPwp9fcKpcfgnexmaVrZdrYpnGIhf8H3/5LP8A+Jv4U7eSuI8T4ckirZ3EiyFcqVZVRdw5T2Th29nc7ezuDnZoaB5D6UaB5D6UG2iWGCs0BsAA6VPT3i5wC14nbXi3X3PdOwYs2VcNLnO0jYOQTgn/AGxtzbFxO/uBM9rcKdCjQEcorAe14YxlQx3wc9+5pB0DyH0rGgeQ+lTvA5zuiHuAYxxPT3jz47xfitzYpaNaXICaP6zS5eXCkP4uwyC2GGPxRnPescq8U4pY28kC2lw6yE76XBiUqRmEY9ltR1b7eyuwyTTO0DyH0o0DyH0odv0xuiHuEfyenvPRuU+IMSTbTknckxuSSdzk43rr4R074jcShFt3TzeVTHGo/OYj7Bk1waB5D6VOXSLliS2tmkkGlpyjquMMqAHTq8idRPwxT02g7nAWUbvZKWybxfJ8P0yK+ZOld7aPGiKbkuuSYY2IVs6cH/Q71JnLPRKzgKSTlriRQCVbAg1e/CAZYD3aifUU5uNclw3V3b3MjNm3zpUAYY5DKSTvsRnbvTiAotcOwxM7hIMEHWeLWiEAFFIGwBUED4Z7VukQUYUBR5AYH0Fb0UmdYiHzXzRFZW7SuRqwfDQ95HxsB6Zxk+4b1XeKGe7uMKDLNKxPqzMSST5DufQCn31xlP3XAvuWEt8y7Z/YFPjpzyZHZ26uy/2iRQZGPdQd9A8gNs+Z79hiswNR8dBN23dLO3FXmzxNs+k9nDaSa18aYxtl2JwraT+DTsuD7zk1CINWl4ucW8v+HJ+y1Vs5Z4K95cxQL/fIyfxUAyx+S5+eK5rJggCP2ZcMy1HqHlr/ALHxyV0mW5gE1y7oJAGjSPGdB7FiQe/uHlv76cTdELL/AKs/+ZP5af8Aa26xoqKMKoCqB2AAwB9AK9qcKSgazKqbRrsxIbErrz7yd/R9wqKzPHIupGYDIwcMDjbI2PwIpIsOCySwzzL95bqrOT+cwUAev3x/VqWutvB2ktI5l7QuQ2392TC5+RC/WkbpBaCW1v4yMhwqkHfOUk/eartT+ZibVK9bsgqHUggHz/EZHJlis3ELaNl1K0q6gdwQMsc+m1WWAqBujq/80GRuIpO/cHC5+B71PIp1AYXMzdruTWC+AmcVnFYop8yIVnFYoqSSEet7f26L/tx+3LUycMD+DH4n3+hNX6WkavtzVcuceYjfXck2CqkBUUnJVQMDONsk5PzqRrHrdAsSCSCYuFUMQY8FgACRlgcE7/OqyVBvEmb91Z1jb0kUZIzJPZc1CnErVeE8dSQDw7dm1g49kRyArIB6Kxz6U4j1ztfyef6x/wA1M7qDz/HxFYljiaPw2ZtTspJyMYAXt5/IeVGo6kZB1irK1ro5DL8LAg8pPMbhgCDkEAgjcEHcYNbioU4F1lkghiia3VxGipqEhViFAUbaSM4FLw66W/5NN/mT+Ndisp6yq+zbhTgLnyjr6iDPC7r/AAj9hBH20zOhX3l3+nF/8euHmrq9DdWksCQSKZV06mZMDcHsM57Uh9PufE4d4oeJpBKUOVYKV0hh2PfOaUXXfBl6naVhaOhXUkeH2i1yXbGLmOdGGDm5OPRjrXH6pFTLUAcQ56jk4tFexxvEqlBINQZnAyrdtt0IGPzRUmWvVzhbnBlZP043UfXFd02XXWIvresxVt08h5x50U2x1G4Z+VxfU/wpZ4bxWG4jEkLrIhJAZTkZGx+dOyDMtqbrqwInXRRRRnEqce/zP76KKKy56Cp0hRRRQEJhRRRRgEKKKKkMKzmsUUDEhjCp46OxgcLU+csp/wDbH7qKKfb/AFTL2sfkj+4+RWaKKvmfLz//2Q=="/>
          <p:cNvSpPr>
            <a:spLocks noChangeAspect="1" noChangeArrowheads="1"/>
          </p:cNvSpPr>
          <p:nvPr/>
        </p:nvSpPr>
        <p:spPr bwMode="auto">
          <a:xfrm>
            <a:off x="63500" y="-393700"/>
            <a:ext cx="102870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6" name="AutoShape 6" descr="data:image/jpg;base64,/9j/4AAQSkZJRgABAQAAAQABAAD/2wCEAAkGBhESEBUUExQWFBQVFxcWFhYUFRoTFBUYGBwWFRcjFhQaHyggFxwjGRgVIDssIzMqLzgsFyMxNjAqNiYrLCoBCQoKDgwOGA8PGTAiHiE1LCk1NSw1KiksNTQpNSkpLS0pKiksKS0sLCwsKSwsLCwpLCwsLCwpKSwtLCksLCwsKf/AABEIAFQAbAMBIgACEQEDEQH/xAAcAAABBAMBAAAAAAAAAAAAAAAABQYHCAECBAP/xABDEAACAQMCBAMFAQwIBwAAAAABAgMABBESIQUGBzETUWEiQXGBkaEUMjNSVGJygrLB0dIVIyRCc5Lw8RYlU3STorH/xAAbAQACAwEBAQAAAAAAAAAAAAABAwAEBQIHBv/EAC4RAAIBAwEFBgYDAAAAAAAAAAECAAMEESEFEhMxQRQVUZGh4SIjMmHR8FNxsf/aAAwDAQACEQMRAD8Am+iiipJCiiipJCiiipJNJGwM+QzsM/YO9RbcdfLdZmQW0xRSRq1KrnG34NsEb+4mpUYU1OZ+mlhfZaSPRKd/Fiwj5/O20v8ArA0ymUz8c5YN0kdW3XWRbyWRome2cIEi1gPFpzkg4wxbO4O2cb7bq69Rre845Y+AWESLMjO40ammUHGk9gDGnxJ9Blt81dE7q3UvbN90oO6BdMwHogOH/VwfSo5lhZGKsCrA4KsCrAjvkHcGrq0qb/TK5dl5y4YakPjHNCxTRW8S+PcSsv8AVK2CkWQHkkODpVR59zsKrDDxidIGgWV1hc5aMMQjH1WlrkDmCe0utULRKGUh/Hfw4MAE5cjBOnc4G5OwHalm1IBOZ3xgdJaHNFRtB1xsNciOJMIpKyKnszsMAhEzqXPcaseuKfHBeIyTQJJJE1uzjPhOQzqMnGojscYOPd2qqUZeccCDFGiimP1C6nR8NxGqeLcMAwQ5VFUkjLOPh2FcqpY4EhOBkx8UFqrDx3qZxK6PtztGv4kGYk+w6j8yf3UjQPdTFmV5XKI0jN4jkhVxqOc+oq0LVsanEVxh0ltq1eUKMkgDzJwPrVUrTma/Qjw7m4B2AAlc9+2xPwo5h4neyysl3LLI6MyFZGLAMp0kBe3fPaj2Q55wcb7SYeees0ECmKzImmOQZBvDH7sg9pT37beZ91Q9f82300hkkuZix74kZB8lUgKPgK4JeHyLGkjKQkmrQ2O+g6X+GCaLexkdXdVJWNA7nyUsqZ9faYCrNOkiDMSzs0VOH878Rg/B3cwHkzmQfR80ncU4pNcytLM5kkbGpm7nGw+QG1cpFYpwVRqBFknxhXpBp1LrJC5GoqAWC5GSqkjJwTXnWaJwRIDLBdO5+BL7NkyeMQMmfK3LfDXjPn7G3wp/snr9tU+KnG4OD2yNj8Kk3knqVxGG1Ea2sl4qMQsntMVGFIXVg5x3+DAe6qFWgeYOZaSp0xJ5NV86p8KvbrikzJbSsiaY0ZUZgwUA5zjHcmrBVW3n5R/Sl3sPwp9fcKpcfgnexmaVrZdrYpnGIhf8H3/5LP8A+Jv4U7eSuI8T4ckirZ3EiyFcqVZVRdw5T2Th29nc7ezuDnZoaB5D6UaB5D6UG2iWGCs0BsAA6VPT3i5wC14nbXi3X3PdOwYs2VcNLnO0jYOQTgn/AGxtzbFxO/uBM9rcKdCjQEcorAe14YxlQx3wc9+5pB0DyH0rGgeQ+lTvA5zuiHuAYxxPT3jz47xfitzYpaNaXICaP6zS5eXCkP4uwyC2GGPxRnPescq8U4pY28kC2lw6yE76XBiUqRmEY9ltR1b7eyuwyTTO0DyH0o0DyH0odv0xuiHuEfyenvPRuU+IMSTbTknckxuSSdzk43rr4R074jcShFt3TzeVTHGo/OYj7Bk1waB5D6VOXSLliS2tmkkGlpyjquMMqAHTq8idRPwxT02g7nAWUbvZKWybxfJ8P0yK+ZOld7aPGiKbkuuSYY2IVs6cH/Q71JnLPRKzgKSTlriRQCVbAg1e/CAZYD3aifUU5uNclw3V3b3MjNm3zpUAYY5DKSTvsRnbvTiAotcOwxM7hIMEHWeLWiEAFFIGwBUED4Z7VukQUYUBR5AYH0Fb0UmdYiHzXzRFZW7SuRqwfDQ95HxsB6Zxk+4b1XeKGe7uMKDLNKxPqzMSST5DufQCn31xlP3XAvuWEt8y7Z/YFPjpzyZHZ26uy/2iRQZGPdQd9A8gNs+Z79hiswNR8dBN23dLO3FXmzxNs+k9nDaSa18aYxtl2JwraT+DTsuD7zk1CINWl4ucW8v+HJ+y1Vs5Z4K95cxQL/fIyfxUAyx+S5+eK5rJggCP2ZcMy1HqHlr/ALHxyV0mW5gE1y7oJAGjSPGdB7FiQe/uHlv76cTdELL/AKs/+ZP5af8Aa26xoqKMKoCqB2AAwB9AK9qcKSgazKqbRrsxIbErrz7yd/R9wqKzPHIupGYDIwcMDjbI2PwIpIsOCySwzzL95bqrOT+cwUAev3x/VqWutvB2ktI5l7QuQ2392TC5+RC/WkbpBaCW1v4yMhwqkHfOUk/eartT+ZibVK9bsgqHUggHz/EZHJlis3ELaNl1K0q6gdwQMsc+m1WWAqBujq/80GRuIpO/cHC5+B71PIp1AYXMzdruTWC+AmcVnFYop8yIVnFYoqSSEet7f26L/tx+3LUycMD+DH4n3+hNX6WkavtzVcuceYjfXck2CqkBUUnJVQMDONsk5PzqRrHrdAsSCSCYuFUMQY8FgACRlgcE7/OqyVBvEmb91Z1jb0kUZIzJPZc1CnErVeE8dSQDw7dm1g49kRyArIB6Kxz6U4j1ztfyef6x/wA1M7qDz/HxFYljiaPw2ZtTspJyMYAXt5/IeVGo6kZB1irK1ro5DL8LAg8pPMbhgCDkEAgjcEHcYNbioU4F1lkghiia3VxGipqEhViFAUbaSM4FLw66W/5NN/mT+Ndisp6yq+zbhTgLnyjr6iDPC7r/AAj9hBH20zOhX3l3+nF/8euHmrq9DdWksCQSKZV06mZMDcHsM57Uh9PufE4d4oeJpBKUOVYKV0hh2PfOaUXXfBl6naVhaOhXUkeH2i1yXbGLmOdGGDm5OPRjrXH6pFTLUAcQ56jk4tFexxvEqlBINQZnAyrdtt0IGPzRUmWvVzhbnBlZP043UfXFd02XXWIvresxVt08h5x50U2x1G4Z+VxfU/wpZ4bxWG4jEkLrIhJAZTkZGx+dOyDMtqbrqwInXRRRRnEqce/zP76KKKy56Cp0hRRRQEJhRRRRgEKKKKkMKzmsUUDEhjCp46OxgcLU+csp/wDbH7qKKfb/AFTL2sfkj+4+RWaKKvmfLz//2Q=="/>
          <p:cNvSpPr>
            <a:spLocks noChangeAspect="1" noChangeArrowheads="1"/>
          </p:cNvSpPr>
          <p:nvPr/>
        </p:nvSpPr>
        <p:spPr bwMode="auto">
          <a:xfrm>
            <a:off x="63500" y="-393700"/>
            <a:ext cx="102870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Bull Moose Party</a:t>
            </a: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400" b="1" dirty="0" smtClean="0"/>
              <a:t>Platform (Issues they supported)</a:t>
            </a:r>
            <a:endParaRPr lang="en-US" sz="2000" dirty="0" smtClean="0"/>
          </a:p>
          <a:p>
            <a:pPr lvl="3"/>
            <a:r>
              <a:rPr lang="en-US" dirty="0" smtClean="0"/>
              <a:t>Tariff reduction</a:t>
            </a:r>
            <a:endParaRPr lang="en-US" sz="1800" dirty="0" smtClean="0"/>
          </a:p>
          <a:p>
            <a:pPr lvl="3"/>
            <a:r>
              <a:rPr lang="en-US" dirty="0" smtClean="0"/>
              <a:t>Women’s suffrage</a:t>
            </a:r>
            <a:endParaRPr lang="en-US" sz="1800" dirty="0" smtClean="0"/>
          </a:p>
          <a:p>
            <a:pPr lvl="3"/>
            <a:r>
              <a:rPr lang="en-US" dirty="0" smtClean="0"/>
              <a:t>More regulation of business</a:t>
            </a:r>
            <a:endParaRPr lang="en-US" sz="1800" dirty="0" smtClean="0"/>
          </a:p>
          <a:p>
            <a:pPr lvl="3"/>
            <a:r>
              <a:rPr lang="en-US" dirty="0" smtClean="0"/>
              <a:t>A child labor ban</a:t>
            </a:r>
            <a:endParaRPr lang="en-US" sz="1800" dirty="0" smtClean="0"/>
          </a:p>
          <a:p>
            <a:pPr lvl="3"/>
            <a:r>
              <a:rPr lang="en-US" dirty="0" smtClean="0"/>
              <a:t>An eight-hour workday</a:t>
            </a:r>
            <a:endParaRPr lang="en-US" sz="1800" dirty="0" smtClean="0"/>
          </a:p>
          <a:p>
            <a:pPr lvl="3"/>
            <a:r>
              <a:rPr lang="en-US" dirty="0" smtClean="0"/>
              <a:t>Federal worker’s compensation system</a:t>
            </a:r>
            <a:endParaRPr lang="en-US" sz="1800" dirty="0" smtClean="0"/>
          </a:p>
          <a:p>
            <a:pPr lvl="3"/>
            <a:r>
              <a:rPr lang="en-US" dirty="0" smtClean="0"/>
              <a:t>Direct election of senators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75778" name="Picture 2" descr="http://t3.gstatic.com/images?q=tbn:ANd9GcQr0K3eD2Dlw7X25BdfDZFNuiqOcHB9JxVaczKEk9MADATNMFrnF-UAxQ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752600" cy="3372093"/>
          </a:xfrm>
          <a:prstGeom prst="rect">
            <a:avLst/>
          </a:prstGeom>
          <a:noFill/>
        </p:spPr>
      </p:pic>
      <p:pic>
        <p:nvPicPr>
          <p:cNvPr id="75780" name="Picture 4" descr="http://mrparallel.files.wordpress.com/2010/10/1286988096-disguises.jpg?w=500&amp;h=4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30421"/>
            <a:ext cx="3276600" cy="3027579"/>
          </a:xfrm>
          <a:prstGeom prst="rect">
            <a:avLst/>
          </a:prstGeom>
          <a:noFill/>
        </p:spPr>
      </p:pic>
      <p:sp>
        <p:nvSpPr>
          <p:cNvPr id="75782" name="AutoShape 6" descr="data:image/jpg;base64,/9j/4AAQSkZJRgABAQAAAQABAAD/2wCEAAkGBhESEBUUExQWFBQVFxcWFhYUFRoTFBUYGBwWFRcjFhQaHyggFxwjGRgVIDssIzMqLzgsFyMxNjAqNiYrLCoBCQoKDgwOGA8PGTAiHiE1LCk1NSw1KiksNTQpNSkpLS0pKiksKS0sLCwsKSwsLCwpLCwsLCwpKSwtLCksLCwsKf/AABEIAFQAbAMBIgACEQEDEQH/xAAcAAABBAMBAAAAAAAAAAAAAAAABQYHCAECBAP/xABDEAACAQMCBAMFAQwIBwAAAAABAgMABBESIQUGBzETUWEiQXGBkaEUMjNSVGJygrLB0dIVIyRCc5Lw8RYlU3STorH/xAAbAQACAwEBAQAAAAAAAAAAAAABAwAEBQIHBv/EAC4RAAIBAwEFBgYDAAAAAAAAAAECAAMEESEFEhMxQRQVUZGh4SIjMmHR8FNxsf/aAAwDAQACEQMRAD8Am+iiipJCiiipJCiiipJNJGwM+QzsM/YO9RbcdfLdZmQW0xRSRq1KrnG34NsEb+4mpUYU1OZ+mlhfZaSPRKd/Fiwj5/O20v8ArA0ymUz8c5YN0kdW3XWRbyWRome2cIEi1gPFpzkg4wxbO4O2cb7bq69Rre845Y+AWESLMjO40ammUHGk9gDGnxJ9Blt81dE7q3UvbN90oO6BdMwHogOH/VwfSo5lhZGKsCrA4KsCrAjvkHcGrq0qb/TK5dl5y4YakPjHNCxTRW8S+PcSsv8AVK2CkWQHkkODpVR59zsKrDDxidIGgWV1hc5aMMQjH1WlrkDmCe0utULRKGUh/Hfw4MAE5cjBOnc4G5OwHalm1IBOZ3xgdJaHNFRtB1xsNciOJMIpKyKnszsMAhEzqXPcaseuKfHBeIyTQJJJE1uzjPhOQzqMnGojscYOPd2qqUZeccCDFGiimP1C6nR8NxGqeLcMAwQ5VFUkjLOPh2FcqpY4EhOBkx8UFqrDx3qZxK6PtztGv4kGYk+w6j8yf3UjQPdTFmV5XKI0jN4jkhVxqOc+oq0LVsanEVxh0ltq1eUKMkgDzJwPrVUrTma/Qjw7m4B2AAlc9+2xPwo5h4neyysl3LLI6MyFZGLAMp0kBe3fPaj2Q55wcb7SYeees0ECmKzImmOQZBvDH7sg9pT37beZ91Q9f82300hkkuZix74kZB8lUgKPgK4JeHyLGkjKQkmrQ2O+g6X+GCaLexkdXdVJWNA7nyUsqZ9faYCrNOkiDMSzs0VOH878Rg/B3cwHkzmQfR80ncU4pNcytLM5kkbGpm7nGw+QG1cpFYpwVRqBFknxhXpBp1LrJC5GoqAWC5GSqkjJwTXnWaJwRIDLBdO5+BL7NkyeMQMmfK3LfDXjPn7G3wp/snr9tU+KnG4OD2yNj8Kk3knqVxGG1Ea2sl4qMQsntMVGFIXVg5x3+DAe6qFWgeYOZaSp0xJ5NV86p8KvbrikzJbSsiaY0ZUZgwUA5zjHcmrBVW3n5R/Sl3sPwp9fcKpcfgnexmaVrZdrYpnGIhf8H3/5LP8A+Jv4U7eSuI8T4ckirZ3EiyFcqVZVRdw5T2Th29nc7ezuDnZoaB5D6UaB5D6UG2iWGCs0BsAA6VPT3i5wC14nbXi3X3PdOwYs2VcNLnO0jYOQTgn/AGxtzbFxO/uBM9rcKdCjQEcorAe14YxlQx3wc9+5pB0DyH0rGgeQ+lTvA5zuiHuAYxxPT3jz47xfitzYpaNaXICaP6zS5eXCkP4uwyC2GGPxRnPescq8U4pY28kC2lw6yE76XBiUqRmEY9ltR1b7eyuwyTTO0DyH0o0DyH0odv0xuiHuEfyenvPRuU+IMSTbTknckxuSSdzk43rr4R074jcShFt3TzeVTHGo/OYj7Bk1waB5D6VOXSLliS2tmkkGlpyjquMMqAHTq8idRPwxT02g7nAWUbvZKWybxfJ8P0yK+ZOld7aPGiKbkuuSYY2IVs6cH/Q71JnLPRKzgKSTlriRQCVbAg1e/CAZYD3aifUU5uNclw3V3b3MjNm3zpUAYY5DKSTvsRnbvTiAotcOwxM7hIMEHWeLWiEAFFIGwBUED4Z7VukQUYUBR5AYH0Fb0UmdYiHzXzRFZW7SuRqwfDQ95HxsB6Zxk+4b1XeKGe7uMKDLNKxPqzMSST5DufQCn31xlP3XAvuWEt8y7Z/YFPjpzyZHZ26uy/2iRQZGPdQd9A8gNs+Z79hiswNR8dBN23dLO3FXmzxNs+k9nDaSa18aYxtl2JwraT+DTsuD7zk1CINWl4ucW8v+HJ+y1Vs5Z4K95cxQL/fIyfxUAyx+S5+eK5rJggCP2ZcMy1HqHlr/ALHxyV0mW5gE1y7oJAGjSPGdB7FiQe/uHlv76cTdELL/AKs/+ZP5af8Aa26xoqKMKoCqB2AAwB9AK9qcKSgazKqbRrsxIbErrz7yd/R9wqKzPHIupGYDIwcMDjbI2PwIpIsOCySwzzL95bqrOT+cwUAev3x/VqWutvB2ktI5l7QuQ2392TC5+RC/WkbpBaCW1v4yMhwqkHfOUk/eartT+ZibVK9bsgqHUggHz/EZHJlis3ELaNl1K0q6gdwQMsc+m1WWAqBujq/80GRuIpO/cHC5+B71PIp1AYXMzdruTWC+AmcVnFYop8yIVnFYoqSSEet7f26L/tx+3LUycMD+DH4n3+hNX6WkavtzVcuceYjfXck2CqkBUUnJVQMDONsk5PzqRrHrdAsSCSCYuFUMQY8FgACRlgcE7/OqyVBvEmb91Z1jb0kUZIzJPZc1CnErVeE8dSQDw7dm1g49kRyArIB6Kxz6U4j1ztfyef6x/wA1M7qDz/HxFYljiaPw2ZtTspJyMYAXt5/IeVGo6kZB1irK1ro5DL8LAg8pPMbhgCDkEAgjcEHcYNbioU4F1lkghiia3VxGipqEhViFAUbaSM4FLw66W/5NN/mT+Ndisp6yq+zbhTgLnyjr6iDPC7r/AAj9hBH20zOhX3l3+nF/8euHmrq9DdWksCQSKZV06mZMDcHsM57Uh9PufE4d4oeJpBKUOVYKV0hh2PfOaUXXfBl6naVhaOhXUkeH2i1yXbGLmOdGGDm5OPRjrXH6pFTLUAcQ56jk4tFexxvEqlBINQZnAyrdtt0IGPzRUmWvVzhbnBlZP043UfXFd02XXWIvresxVt08h5x50U2x1G4Z+VxfU/wpZ4bxWG4jEkLrIhJAZTkZGx+dOyDMtqbrqwInXRRRRnEqce/zP76KKKy56Cp0hRRRQEJhRRRRgEKKKKkMKzmsUUDEhjCp46OxgcLU+csp/wDbH7qKKfb/AFTL2sfkj+4+RWaKKvmfLz//2Q=="/>
          <p:cNvSpPr>
            <a:spLocks noChangeAspect="1" noChangeArrowheads="1"/>
          </p:cNvSpPr>
          <p:nvPr/>
        </p:nvSpPr>
        <p:spPr bwMode="auto">
          <a:xfrm>
            <a:off x="63500" y="-393700"/>
            <a:ext cx="102870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4" name="AutoShape 8" descr="data:image/jpg;base64,/9j/4AAQSkZJRgABAQAAAQABAAD/2wCEAAkGBhESEBUUExQWFBQVFxcWFhYUFRoTFBUYGBwWFRcjFhQaHyggFxwjGRgVIDssIzMqLzgsFyMxNjAqNiYrLCoBCQoKDgwOGA8PGTAiHiE1LCk1NSw1KiksNTQpNSkpLS0pKiksKS0sLCwsKSwsLCwpLCwsLCwpKSwtLCksLCwsKf/AABEIAFQAbAMBIgACEQEDEQH/xAAcAAABBAMBAAAAAAAAAAAAAAAABQYHCAECBAP/xABDEAACAQMCBAMFAQwIBwAAAAABAgMABBESIQUGBzETUWEiQXGBkaEUMjNSVGJygrLB0dIVIyRCc5Lw8RYlU3STorH/xAAbAQACAwEBAQAAAAAAAAAAAAABAwAEBQIHBv/EAC4RAAIBAwEFBgYDAAAAAAAAAAECAAMEESEFEhMxQRQVUZGh4SIjMmHR8FNxsf/aAAwDAQACEQMRAD8Am+iiipJCiiipJCiiipJNJGwM+QzsM/YO9RbcdfLdZmQW0xRSRq1KrnG34NsEb+4mpUYU1OZ+mlhfZaSPRKd/Fiwj5/O20v8ArA0ymUz8c5YN0kdW3XWRbyWRome2cIEi1gPFpzkg4wxbO4O2cb7bq69Rre845Y+AWESLMjO40ammUHGk9gDGnxJ9Blt81dE7q3UvbN90oO6BdMwHogOH/VwfSo5lhZGKsCrA4KsCrAjvkHcGrq0qb/TK5dl5y4YakPjHNCxTRW8S+PcSsv8AVK2CkWQHkkODpVR59zsKrDDxidIGgWV1hc5aMMQjH1WlrkDmCe0utULRKGUh/Hfw4MAE5cjBOnc4G5OwHalm1IBOZ3xgdJaHNFRtB1xsNciOJMIpKyKnszsMAhEzqXPcaseuKfHBeIyTQJJJE1uzjPhOQzqMnGojscYOPd2qqUZeccCDFGiimP1C6nR8NxGqeLcMAwQ5VFUkjLOPh2FcqpY4EhOBkx8UFqrDx3qZxK6PtztGv4kGYk+w6j8yf3UjQPdTFmV5XKI0jN4jkhVxqOc+oq0LVsanEVxh0ltq1eUKMkgDzJwPrVUrTma/Qjw7m4B2AAlc9+2xPwo5h4neyysl3LLI6MyFZGLAMp0kBe3fPaj2Q55wcb7SYeees0ECmKzImmOQZBvDH7sg9pT37beZ91Q9f82300hkkuZix74kZB8lUgKPgK4JeHyLGkjKQkmrQ2O+g6X+GCaLexkdXdVJWNA7nyUsqZ9faYCrNOkiDMSzs0VOH878Rg/B3cwHkzmQfR80ncU4pNcytLM5kkbGpm7nGw+QG1cpFYpwVRqBFknxhXpBp1LrJC5GoqAWC5GSqkjJwTXnWaJwRIDLBdO5+BL7NkyeMQMmfK3LfDXjPn7G3wp/snr9tU+KnG4OD2yNj8Kk3knqVxGG1Ea2sl4qMQsntMVGFIXVg5x3+DAe6qFWgeYOZaSp0xJ5NV86p8KvbrikzJbSsiaY0ZUZgwUA5zjHcmrBVW3n5R/Sl3sPwp9fcKpcfgnexmaVrZdrYpnGIhf8H3/5LP8A+Jv4U7eSuI8T4ckirZ3EiyFcqVZVRdw5T2Th29nc7ezuDnZoaB5D6UaB5D6UG2iWGCs0BsAA6VPT3i5wC14nbXi3X3PdOwYs2VcNLnO0jYOQTgn/AGxtzbFxO/uBM9rcKdCjQEcorAe14YxlQx3wc9+5pB0DyH0rGgeQ+lTvA5zuiHuAYxxPT3jz47xfitzYpaNaXICaP6zS5eXCkP4uwyC2GGPxRnPescq8U4pY28kC2lw6yE76XBiUqRmEY9ltR1b7eyuwyTTO0DyH0o0DyH0odv0xuiHuEfyenvPRuU+IMSTbTknckxuSSdzk43rr4R074jcShFt3TzeVTHGo/OYj7Bk1waB5D6VOXSLliS2tmkkGlpyjquMMqAHTq8idRPwxT02g7nAWUbvZKWybxfJ8P0yK+ZOld7aPGiKbkuuSYY2IVs6cH/Q71JnLPRKzgKSTlriRQCVbAg1e/CAZYD3aifUU5uNclw3V3b3MjNm3zpUAYY5DKSTvsRnbvTiAotcOwxM7hIMEHWeLWiEAFFIGwBUED4Z7VukQUYUBR5AYH0Fb0UmdYiHzXzRFZW7SuRqwfDQ95HxsB6Zxk+4b1XeKGe7uMKDLNKxPqzMSST5DufQCn31xlP3XAvuWEt8y7Z/YFPjpzyZHZ26uy/2iRQZGPdQd9A8gNs+Z79hiswNR8dBN23dLO3FXmzxNs+k9nDaSa18aYxtl2JwraT+DTsuD7zk1CINWl4ucW8v+HJ+y1Vs5Z4K95cxQL/fIyfxUAyx+S5+eK5rJggCP2ZcMy1HqHlr/ALHxyV0mW5gE1y7oJAGjSPGdB7FiQe/uHlv76cTdELL/AKs/+ZP5af8Aa26xoqKMKoCqB2AAwB9AK9qcKSgazKqbRrsxIbErrz7yd/R9wqKzPHIupGYDIwcMDjbI2PwIpIsOCySwzzL95bqrOT+cwUAev3x/VqWutvB2ktI5l7QuQ2392TC5+RC/WkbpBaCW1v4yMhwqkHfOUk/eartT+ZibVK9bsgqHUggHz/EZHJlis3ELaNl1K0q6gdwQMsc+m1WWAqBujq/80GRuIpO/cHC5+B71PIp1AYXMzdruTWC+AmcVnFYop8yIVnFYoqSSEet7f26L/tx+3LUycMD+DH4n3+hNX6WkavtzVcuceYjfXck2CqkBUUnJVQMDONsk5PzqRrHrdAsSCSCYuFUMQY8FgACRlgcE7/OqyVBvEmb91Z1jb0kUZIzJPZc1CnErVeE8dSQDw7dm1g49kRyArIB6Kxz6U4j1ztfyef6x/wA1M7qDz/HxFYljiaPw2ZtTspJyMYAXt5/IeVGo6kZB1irK1ro5DL8LAg8pPMbhgCDkEAgjcEHcYNbioU4F1lkghiia3VxGipqEhViFAUbaSM4FLw66W/5NN/mT+Ndisp6yq+zbhTgLnyjr6iDPC7r/AAj9hBH20zOhX3l3+nF/8euHmrq9DdWksCQSKZV06mZMDcHsM57Uh9PufE4d4oeJpBKUOVYKV0hh2PfOaUXXfBl6naVhaOhXUkeH2i1yXbGLmOdGGDm5OPRjrXH6pFTLUAcQ56jk4tFexxvEqlBINQZnAyrdtt0IGPzRUmWvVzhbnBlZP043UfXFd02XXWIvresxVt08h5x50U2x1G4Z+VxfU/wpZ4bxWG4jEkLrIhJAZTkZGx+dOyDMtqbrqwInXRRRRnEqce/zP76KKKy56Cp0hRRRQEJhRRRRgEKKKKkMKzmsUUDEhjCp46OxgcLU+csp/wDbH7qKKfb/AFTL2sfkj+4+RWaKKvmfLz//2Q=="/>
          <p:cNvSpPr>
            <a:spLocks noChangeAspect="1" noChangeArrowheads="1"/>
          </p:cNvSpPr>
          <p:nvPr/>
        </p:nvSpPr>
        <p:spPr bwMode="auto">
          <a:xfrm>
            <a:off x="63500" y="-393700"/>
            <a:ext cx="102870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AutoShape 10" descr="data:image/jpg;base64,/9j/4AAQSkZJRgABAQAAAQABAAD/2wCEAAkGBhESEBUUExQWFBQVFxcWFhYUFRoTFBUYGBwWFRcjFhQaHyggFxwjGRgVIDssIzMqLzgsFyMxNjAqNiYrLCoBCQoKDgwOGA8PGTAiHiE1LCk1NSw1KiksNTQpNSkpLS0pKiksKS0sLCwsKSwsLCwpLCwsLCwpKSwtLCksLCwsKf/AABEIAFQAbAMBIgACEQEDEQH/xAAcAAABBAMBAAAAAAAAAAAAAAAABQYHCAECBAP/xABDEAACAQMCBAMFAQwIBwAAAAABAgMABBESIQUGBzETUWEiQXGBkaEUMjNSVGJygrLB0dIVIyRCc5Lw8RYlU3STorH/xAAbAQACAwEBAQAAAAAAAAAAAAABAwAEBQIHBv/EAC4RAAIBAwEFBgYDAAAAAAAAAAECAAMEESEFEhMxQRQVUZGh4SIjMmHR8FNxsf/aAAwDAQACEQMRAD8Am+iiipJCiiipJCiiipJNJGwM+QzsM/YO9RbcdfLdZmQW0xRSRq1KrnG34NsEb+4mpUYU1OZ+mlhfZaSPRKd/Fiwj5/O20v8ArA0ymUz8c5YN0kdW3XWRbyWRome2cIEi1gPFpzkg4wxbO4O2cb7bq69Rre845Y+AWESLMjO40ammUHGk9gDGnxJ9Blt81dE7q3UvbN90oO6BdMwHogOH/VwfSo5lhZGKsCrA4KsCrAjvkHcGrq0qb/TK5dl5y4YakPjHNCxTRW8S+PcSsv8AVK2CkWQHkkODpVR59zsKrDDxidIGgWV1hc5aMMQjH1WlrkDmCe0utULRKGUh/Hfw4MAE5cjBOnc4G5OwHalm1IBOZ3xgdJaHNFRtB1xsNciOJMIpKyKnszsMAhEzqXPcaseuKfHBeIyTQJJJE1uzjPhOQzqMnGojscYOPd2qqUZeccCDFGiimP1C6nR8NxGqeLcMAwQ5VFUkjLOPh2FcqpY4EhOBkx8UFqrDx3qZxK6PtztGv4kGYk+w6j8yf3UjQPdTFmV5XKI0jN4jkhVxqOc+oq0LVsanEVxh0ltq1eUKMkgDzJwPrVUrTma/Qjw7m4B2AAlc9+2xPwo5h4neyysl3LLI6MyFZGLAMp0kBe3fPaj2Q55wcb7SYeees0ECmKzImmOQZBvDH7sg9pT37beZ91Q9f82300hkkuZix74kZB8lUgKPgK4JeHyLGkjKQkmrQ2O+g6X+GCaLexkdXdVJWNA7nyUsqZ9faYCrNOkiDMSzs0VOH878Rg/B3cwHkzmQfR80ncU4pNcytLM5kkbGpm7nGw+QG1cpFYpwVRqBFknxhXpBp1LrJC5GoqAWC5GSqkjJwTXnWaJwRIDLBdO5+BL7NkyeMQMmfK3LfDXjPn7G3wp/snr9tU+KnG4OD2yNj8Kk3knqVxGG1Ea2sl4qMQsntMVGFIXVg5x3+DAe6qFWgeYOZaSp0xJ5NV86p8KvbrikzJbSsiaY0ZUZgwUA5zjHcmrBVW3n5R/Sl3sPwp9fcKpcfgnexmaVrZdrYpnGIhf8H3/5LP8A+Jv4U7eSuI8T4ckirZ3EiyFcqVZVRdw5T2Th29nc7ezuDnZoaB5D6UaB5D6UG2iWGCs0BsAA6VPT3i5wC14nbXi3X3PdOwYs2VcNLnO0jYOQTgn/AGxtzbFxO/uBM9rcKdCjQEcorAe14YxlQx3wc9+5pB0DyH0rGgeQ+lTvA5zuiHuAYxxPT3jz47xfitzYpaNaXICaP6zS5eXCkP4uwyC2GGPxRnPescq8U4pY28kC2lw6yE76XBiUqRmEY9ltR1b7eyuwyTTO0DyH0o0DyH0odv0xuiHuEfyenvPRuU+IMSTbTknckxuSSdzk43rr4R074jcShFt3TzeVTHGo/OYj7Bk1waB5D6VOXSLliS2tmkkGlpyjquMMqAHTq8idRPwxT02g7nAWUbvZKWybxfJ8P0yK+ZOld7aPGiKbkuuSYY2IVs6cH/Q71JnLPRKzgKSTlriRQCVbAg1e/CAZYD3aifUU5uNclw3V3b3MjNm3zpUAYY5DKSTvsRnbvTiAotcOwxM7hIMEHWeLWiEAFFIGwBUED4Z7VukQUYUBR5AYH0Fb0UmdYiHzXzRFZW7SuRqwfDQ95HxsB6Zxk+4b1XeKGe7uMKDLNKxPqzMSST5DufQCn31xlP3XAvuWEt8y7Z/YFPjpzyZHZ26uy/2iRQZGPdQd9A8gNs+Z79hiswNR8dBN23dLO3FXmzxNs+k9nDaSa18aYxtl2JwraT+DTsuD7zk1CINWl4ucW8v+HJ+y1Vs5Z4K95cxQL/fIyfxUAyx+S5+eK5rJggCP2ZcMy1HqHlr/ALHxyV0mW5gE1y7oJAGjSPGdB7FiQe/uHlv76cTdELL/AKs/+ZP5af8Aa26xoqKMKoCqB2AAwB9AK9qcKSgazKqbRrsxIbErrz7yd/R9wqKzPHIupGYDIwcMDjbI2PwIpIsOCySwzzL95bqrOT+cwUAev3x/VqWutvB2ktI5l7QuQ2392TC5+RC/WkbpBaCW1v4yMhwqkHfOUk/eartT+ZibVK9bsgqHUggHz/EZHJlis3ELaNl1K0q6gdwQMsc+m1WWAqBujq/80GRuIpO/cHC5+B71PIp1AYXMzdruTWC+AmcVnFYop8yIVnFYoqSSEet7f26L/tx+3LUycMD+DH4n3+hNX6WkavtzVcuceYjfXck2CqkBUUnJVQMDONsk5PzqRrHrdAsSCSCYuFUMQY8FgACRlgcE7/OqyVBvEmb91Z1jb0kUZIzJPZc1CnErVeE8dSQDw7dm1g49kRyArIB6Kxz6U4j1ztfyef6x/wA1M7qDz/HxFYljiaPw2ZtTspJyMYAXt5/IeVGo6kZB1irK1ro5DL8LAg8pPMbhgCDkEAgjcEHcYNbioU4F1lkghiia3VxGipqEhViFAUbaSM4FLw66W/5NN/mT+Ndisp6yq+zbhTgLnyjr6iDPC7r/AAj9hBH20zOhX3l3+nF/8euHmrq9DdWksCQSKZV06mZMDcHsM57Uh9PufE4d4oeJpBKUOVYKV0hh2PfOaUXXfBl6naVhaOhXUkeH2i1yXbGLmOdGGDm5OPRjrXH6pFTLUAcQ56jk4tFexxvEqlBINQZnAyrdtt0IGPzRUmWvVzhbnBlZP043UfXFd02XXWIvresxVt08h5x50U2x1G4Z+VxfU/wpZ4bxWG4jEkLrIhJAZTkZGx+dOyDMtqbrqwInXRRRRnEqce/zP76KKKy56Cp0hRRRQEJhRRRRgEKKKKkMKzmsUUDEhjCp46OxgcLU+csp/wDbH7qKKfb/AFTL2sfkj+4+RWaKKvmfLz//2Q=="/>
          <p:cNvSpPr>
            <a:spLocks noChangeAspect="1" noChangeArrowheads="1"/>
          </p:cNvSpPr>
          <p:nvPr/>
        </p:nvSpPr>
        <p:spPr bwMode="auto">
          <a:xfrm>
            <a:off x="63500" y="-393700"/>
            <a:ext cx="1028700" cy="800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88" name="Picture 12" descr="https://rowellsapushistory.wikispaces.com/file/view/bull_moose.jpg/59910840/bull_mo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32348"/>
            <a:ext cx="2209800" cy="173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 descr="http://www.archives.gov/education/lessons/election-cartoons/images/anti-third-te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2075"/>
            <a:ext cx="5107352" cy="676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 descr="http://blog.riskmanagers.us/wp-content/uploads/2008/12/chem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399"/>
            <a:ext cx="6995465" cy="6453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Bellamy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1888: </a:t>
            </a:r>
            <a:r>
              <a:rPr lang="en-US" i="1" dirty="0" smtClean="0"/>
              <a:t>Looking Backward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In 1897, a man undergoes hypnosis  and wakes up in the  year 2000 where there is no longer any poverty, corruption, etc.</a:t>
            </a:r>
            <a:endParaRPr lang="en-US" dirty="0"/>
          </a:p>
        </p:txBody>
      </p:sp>
      <p:pic>
        <p:nvPicPr>
          <p:cNvPr id="11266" name="Picture 2" descr="http://upload.wikimedia.org/wikipedia/commons/thumb/0/0b/Edward_Bellamy_-_photograph_c.1889.jpg/220px-Edward_Bellamy_-_photograph_c.188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0"/>
            <a:ext cx="2095500" cy="30194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Roosevelt ran a vigorous campaign. On Oct. 14, 1912, at a speech in Milwaukee, Wisconsin, TR was shot by a would-be assassin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dirty="0" smtClean="0"/>
              <a:t>With a bullet lodged in his lung, he spoke for an hour and a half before seeking medical aid.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92162" name="Picture 2" descr="http://0.tqn.com/d/weirdnews/1/0/Y/X/-/-/X-Ray-Teddy-Roosevelt-Bu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8884"/>
            <a:ext cx="3352799" cy="2469116"/>
          </a:xfrm>
          <a:prstGeom prst="rect">
            <a:avLst/>
          </a:prstGeom>
          <a:noFill/>
        </p:spPr>
      </p:pic>
      <p:pic>
        <p:nvPicPr>
          <p:cNvPr id="92164" name="Picture 4" descr="http://americanhistory.si.edu/presidency/images/medium/2000-610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40505"/>
            <a:ext cx="2209800" cy="2817495"/>
          </a:xfrm>
          <a:prstGeom prst="rect">
            <a:avLst/>
          </a:prstGeom>
          <a:noFill/>
        </p:spPr>
      </p:pic>
      <p:pic>
        <p:nvPicPr>
          <p:cNvPr id="92166" name="Picture 6" descr="http://t3.gstatic.com/images?q=tbn:ANd9GcT4YmCd2zx_hAJShoBneMp_K3Bb3NTrndXQwJC71pvoVj3qJyS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029200"/>
            <a:ext cx="19145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3200" b="1" dirty="0"/>
              <a:t>Taft’s Record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lvl="2"/>
            <a:r>
              <a:rPr lang="en-US" sz="2400" dirty="0" smtClean="0"/>
              <a:t>reserved more public lands &amp; brought more antitrust suits in four years than TR had in seven. 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Taft supported the Children’s Bureau, the Sixteenth and Seventeenth Amendments, and the Mann-Elkins Act of 1910.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dirty="0" smtClean="0"/>
              <a:t>This act gave the ICC the power to regulate telephone and telegraph rates</a:t>
            </a:r>
          </a:p>
          <a:p>
            <a:pPr lvl="2"/>
            <a:endParaRPr lang="en-US" dirty="0" smtClean="0"/>
          </a:p>
        </p:txBody>
      </p:sp>
      <p:pic>
        <p:nvPicPr>
          <p:cNvPr id="91138" name="Picture 2" descr="http://upload.wikimedia.org/wikipedia/commons/thumb/e/e1/WmHTaft.jpg/200px-WmHTaf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314825"/>
            <a:ext cx="19050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Wilson’s New Freedom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2"/>
            <a:r>
              <a:rPr lang="en-US" sz="2400" dirty="0" smtClean="0"/>
              <a:t>Woodrow Wilson chosen to head the Democratic Party.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Wilson, like TR, ran on a reform platform, but unlike TR he criticized both big business and big government.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dirty="0" smtClean="0"/>
              <a:t>As part of his </a:t>
            </a:r>
            <a:r>
              <a:rPr lang="en-US" b="1" dirty="0" smtClean="0"/>
              <a:t>New Freedom </a:t>
            </a:r>
            <a:r>
              <a:rPr lang="en-US" dirty="0" smtClean="0"/>
              <a:t>policy, Wilson promised to enforce antitrust laws without threatening economic competition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Four main candidates sought the presidency in 1912</a:t>
            </a:r>
            <a:endParaRPr lang="en-US" sz="2000" dirty="0" smtClean="0"/>
          </a:p>
          <a:p>
            <a:pPr lvl="2"/>
            <a:r>
              <a:rPr lang="en-US" sz="2400" b="1" dirty="0" smtClean="0"/>
              <a:t>Republican</a:t>
            </a:r>
            <a:r>
              <a:rPr lang="en-US" sz="2400" dirty="0" smtClean="0"/>
              <a:t>= Taft</a:t>
            </a:r>
            <a:endParaRPr lang="en-US" sz="2000" dirty="0" smtClean="0"/>
          </a:p>
          <a:p>
            <a:pPr lvl="2"/>
            <a:r>
              <a:rPr lang="en-US" sz="2400" b="1" dirty="0" smtClean="0"/>
              <a:t>Bull Moose Progressives</a:t>
            </a:r>
            <a:r>
              <a:rPr lang="en-US" sz="2400" dirty="0" smtClean="0"/>
              <a:t>= Roosevelt</a:t>
            </a:r>
            <a:endParaRPr lang="en-US" sz="2000" dirty="0" smtClean="0"/>
          </a:p>
          <a:p>
            <a:pPr lvl="2"/>
            <a:r>
              <a:rPr lang="en-US" sz="2400" b="1" dirty="0" smtClean="0"/>
              <a:t>Democratic</a:t>
            </a:r>
            <a:r>
              <a:rPr lang="en-US" sz="2400" dirty="0" smtClean="0"/>
              <a:t>= Wilson</a:t>
            </a:r>
            <a:endParaRPr lang="en-US" sz="2000" dirty="0" smtClean="0"/>
          </a:p>
          <a:p>
            <a:pPr lvl="2"/>
            <a:r>
              <a:rPr lang="en-US" sz="2400" b="1" dirty="0" smtClean="0"/>
              <a:t>Socialists</a:t>
            </a:r>
            <a:r>
              <a:rPr lang="en-US" sz="2400" dirty="0" smtClean="0"/>
              <a:t>= Eugene V. Debs</a:t>
            </a:r>
          </a:p>
          <a:p>
            <a:pPr lvl="2"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2">
              <a:buNone/>
            </a:pPr>
            <a:endParaRPr lang="en-US" sz="2000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With the Republican vote split between Taft and Roosevelt, Wilson emerged the winner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800" dirty="0" smtClean="0"/>
              <a:t>Democrats also took control of both houses of Congress</a:t>
            </a:r>
            <a:endParaRPr lang="en-US" dirty="0"/>
          </a:p>
        </p:txBody>
      </p:sp>
      <p:pic>
        <p:nvPicPr>
          <p:cNvPr id="89092" name="Picture 4" descr="http://campaignrhetoric.files.wordpress.com/2011/05/1912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2819400"/>
            <a:ext cx="612014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 descr="http://images.wikia.com/genealogy/images/6/6f/ElectoralCollege1912-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51424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Wilson as President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Tariff reduction was his first major victory</a:t>
            </a:r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sz="2400" b="1" dirty="0" smtClean="0"/>
              <a:t>Underwood Tariff Act of 1913</a:t>
            </a:r>
            <a:r>
              <a:rPr lang="en-US" sz="2400" dirty="0" smtClean="0"/>
              <a:t> reduced average rates from 40% to 25%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To make up for the lost revenue, Wilson signed into law a </a:t>
            </a:r>
            <a:r>
              <a:rPr lang="en-US" sz="2400" b="1" dirty="0" smtClean="0"/>
              <a:t>federal income tax</a:t>
            </a:r>
            <a:r>
              <a:rPr lang="en-US" sz="2400" dirty="0" smtClean="0"/>
              <a:t>, made legal by the </a:t>
            </a:r>
            <a:r>
              <a:rPr lang="en-US" sz="2400" b="1" dirty="0" smtClean="0"/>
              <a:t>Sixteenth Amendment</a:t>
            </a:r>
          </a:p>
          <a:p>
            <a:pPr lvl="2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2" descr="http://3.bp.blogspot.com/_6-IIXAF5HOE/SvKI_DXiZmI/AAAAAAAAHcg/tQKzq1LzabE/s400/1105wilso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56008"/>
            <a:ext cx="2286000" cy="3001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Clayton Antitrust Act</a:t>
            </a:r>
            <a:r>
              <a:rPr lang="en-US" dirty="0" smtClean="0"/>
              <a:t> passed in 1914 continued to attack trusts by spelling out the specifics that businesses could and could not do</a:t>
            </a:r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The </a:t>
            </a:r>
            <a:r>
              <a:rPr lang="en-US" sz="2400" b="1" dirty="0" smtClean="0"/>
              <a:t>Federal Trade Commission (FTC) </a:t>
            </a:r>
            <a:r>
              <a:rPr lang="en-US" sz="2400" dirty="0" smtClean="0"/>
              <a:t>was set up to enforce the Clayton Antitrust Act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95234" name="Picture 2" descr="http://t1.gstatic.com/images?q=tbn:ANd9GcRAMoeNmwAUoWT4rulCVOA7X4bCpDVqvX8C8KTXiV4dEkNqVH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91000"/>
            <a:ext cx="2057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2800" b="1" dirty="0"/>
              <a:t>Federal Reserve System</a:t>
            </a: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lvl="2"/>
            <a:r>
              <a:rPr lang="en-US" sz="2400" dirty="0" smtClean="0"/>
              <a:t>Set up by the </a:t>
            </a:r>
            <a:r>
              <a:rPr lang="en-US" sz="2400" dirty="0" smtClean="0"/>
              <a:t>Owen-Glass Federal </a:t>
            </a:r>
            <a:r>
              <a:rPr lang="en-US" sz="2400" dirty="0" smtClean="0"/>
              <a:t>Reserve Act of 1913</a:t>
            </a:r>
          </a:p>
          <a:p>
            <a:pPr lvl="2">
              <a:buNone/>
            </a:pPr>
            <a:endParaRPr lang="en-US" sz="2000" dirty="0" smtClean="0"/>
          </a:p>
          <a:p>
            <a:pPr lvl="3"/>
            <a:r>
              <a:rPr lang="en-US" dirty="0" smtClean="0"/>
              <a:t>Divided the country into 12 districts, each with its own Federal Reserve bank owned by its member banks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en-US" dirty="0" smtClean="0"/>
              <a:t>System was supervised by a Federal Reserve Board appointed by the President</a:t>
            </a:r>
          </a:p>
          <a:p>
            <a:pPr lvl="3">
              <a:buNone/>
            </a:pPr>
            <a:endParaRPr lang="en-US" sz="1800" dirty="0" smtClean="0"/>
          </a:p>
          <a:p>
            <a:pPr lvl="3"/>
            <a:r>
              <a:rPr lang="en-US" b="1" dirty="0" smtClean="0"/>
              <a:t>System was intended to help prevent bank failures that occurred when large numbers of depositors withdrew funds during an economic panic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 descr="http://www.federalreserve.gov/communityaffairs/national/gifjpg/Usmap_c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89588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8229600" cy="4572000"/>
          </a:xfrm>
        </p:spPr>
        <p:txBody>
          <a:bodyPr/>
          <a:lstStyle/>
          <a:p>
            <a:pPr lvl="1"/>
            <a:r>
              <a:rPr lang="en-US" dirty="0" smtClean="0"/>
              <a:t>Wilson nominated Louis D. Brandeis to the Supreme Court in 1916</a:t>
            </a:r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First Jewish Supreme Court nominee</a:t>
            </a:r>
          </a:p>
          <a:p>
            <a:pPr lvl="2">
              <a:buNone/>
            </a:pPr>
            <a:endParaRPr lang="en-US" sz="2000" dirty="0" smtClean="0"/>
          </a:p>
          <a:p>
            <a:pPr lvl="2"/>
            <a:r>
              <a:rPr lang="en-US" sz="2400" b="1" dirty="0" smtClean="0"/>
              <a:t>The appointment of Brandeis marked a peak of federal progressive reforms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Wilson wins reelection in 1916 on the slogan “He kept us out of the war”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86018" name="AutoShape 2" descr="data:image/jpg;base64,/9j/4AAQSkZJRgABAQAAAQABAAD/2wCEAAkGBhQSERUUExQUFBQUFRQUFRQVFBUUFBQVFBQVFBcUFBQXHCYeFxkjGRUUHy8gIycpLCwsFR4xNTAqNSYsLCkBCQoKDgwOFA8PFCkYFBgpKSkpKSkpKSkpKSkpKSkpKSkpKSkpKSkpKSkpKSkpKSkpKSkpKSkpKSkpKSkpKSkpKf/AABEIAPwAsAMBIgACEQEDEQH/xAAcAAABBQEBAQAAAAAAAAAAAAADAQIEBQYABwj/xAA9EAABAwIEAwUGBgAEBwEAAAABAAIRAyEEEjFBBSJRBhNhcYEHFJGhscEjMkJS0fBicpLhFjRDU3OC8TP/xAAYAQEBAQEBAAAAAAAAAAAAAAAAAQIDBP/EABwRAQEBAQADAQEAAAAAAAAAAAABEQIhMUFhUf/aAAwDAQACEQMRAD8AsxXUhuMACo3YhcK68b0L5+O8UjcbPmqB+JTqVdDGg98TjjFRuxBTm1CUMXTcV4ogxapW1CisqHdVFwMQuqVlU+8dVzsRAkmANzZRVq2oEVmJ8VTd6RJ2Gp2+KEeKNmA6XTlyjWfoPVRWgFdNOK6qlbj+stPQi+sFFqEiPE//AEefgqmLB2LCG7GqtrVEMVVLTFp72ne9DqqbviuFUqlW5xnihuxN1XPrIJrlVFqK6Z35Vc3ElPFdQVDU8FB7yAuFVaaEm6KwqN3qeKiglB6KyqoDqqR2MDRJsFMFoyqq7iHaRlOw53DYGAPAuKp+IcWJaQ2W32u4wPkFX4HAEv8A1Tr6bQCIPnquk5/rFqbjO076oygBg3I/N5XkD0lRWd2OZ5JHVwcWuPQwC0nyMq5Zwtjpmq5jg2SxzS0naWZZGXwjXoq+pRytedZIAe22bXbfQTI2WvB5SKXGH8tNpOW1m8stA0Bd+WLRbqj+9Acry+k6bFzQ5p6Z/wArgNb3Q8BwZ7YcZa5xIDGyHusBJP6AS9tzC0f/AA5TaMkVWXkVHscA4wCSHgggDrBHmsXFjN4jjDmse0wDlzi+7SMxadwYJ9fjPwPaUPphkEvc9jW3/VBDubW0CPI9VE7T8GNJoEAObvYB/wCoEbXt08dnKB2OaxlVoqC7XEDMHEwRMhgInzkjwVyYNnjGlhc118pi37vHoIMn7KBSxM6Ttr9/qrfimGawGczpGhLWiOmQZbdDdZipj203w4uAMzrEncdTO/8AC55rWrYFPlMDhBvsD4X0iyZ3iqC1HJGtTGItNp9FAZtEJ/chLTIRQVFZAOT2ushApC5dUENVd3ijuXAphqQ6oo3eZ3lgvABHW1zHoDdLUfael0PgOOLW1HTctdfe8XHTcX6q4mowovkBrAZdklzgxoMRJna+vgtNwvs9VqOHetpNsSCA0gBukG+YDKQdIkyo3BcOwy972NzEkNc14cSSRmFtdDrtCvXsqw51OHACMli0yM1iQXPuNJG0myzejFDxjJEjKGkhsBsOcAczpdoBMi0zJV7wrCUK7qWoZRhwa1sucQXECYgXixO5JgyBXUMCHB7KlLO94DKYAzd3Lpe8ZdKhy620MRK2HD8O6m2G0w0NaA1lMXYAIEu6mJMkk76AIKviQfhgyKbWuAysmHvcSbXPiY6ACN1DHZarWcH18RLnXEOAJgmYOws6++wgLR43gFSoAcpDyAJcbMbsANAbk20Lih43gD3fmeCRGgywGsLQ0AaC/wAz1WTWK4kWsltJzqlMHmBu0kHVocbX3asziRlPehos7PkJLQcrtG7ht3GNoC9DxXACBG0ROh5Ra3QdFQcW4JDJ1gHXxG6vNnoq145xcVsNSq0y17SNHbHdpjR1vWFisfiC6mRAAkOgE7Ejl29P5RMHinUmmi48jpy9GuMfI6noQF2Io5KZka3E3kG2YHYzafBb5mM1K4PxQw1knU6XGkT5K+pwQCshwmnfWOpsfLzK2GHAyi8wLqd+F5K0I7HoTnJC5c2ksORg5RKbkZjlKrJ5k1xSFyTMu7JZTZSFybnRAeJPIYfSb2g+KdwDC2NUuAYydZMkxFgDHn5dUmJplzSLTsrDsrgX1SaJe0NcCdjJbEcp0G8xsEvontrsMxj6bajDDxIe0lwhpObV17Pkg3AzOHRO4gHPpllFoLiQXUmOaGMzOdDixgbJPNaQImbBVwwb8O4saDULiRLjLYYQWhzNxN46xOyvOzmIfnGdobbnygNbNpfYfndyE/5RsuTS17IdmxQaXPjvH2MADK0CIEaHX+laikxrQAAANICrqTwD66afFSmVL/7KsjvcI/lVWLqX+PyvZTcp+P8AdFW4gXv9v71UqxW4x2k21PTwsVRcTq2cPC2++t+qu6tFziQIETJ0hV+O4fykk2H0+H9hYaed8SYJ0VQ9pLhzONzyjQDeB/dFfcaw4BPhEglVWCqAP0Bs4eUtIXo59MX2Zg3HNEDbTQrX0HcohZcUfxJFhA8Oi0mHZYLPa8pGZc1yaE4tXNoZjkam5Rqal0WypRkSkIShMJXoYc9MBXOKaiHkq74L3bKoy0qz6oEPrtqBrGZh+RlP9QE3uqIG62PDXNzVSTyAh2loLW/wsd1qLHB1C0E1AHVC4uZUaSWuaQL+BzfpKs3V+WB/mJvMkx9gFncLj6PePpUHGoxjQ8u1Ac50uF9JIIV3SbYwLATc6DRcmljha5MfP5KfjO0OHw4HevAN4Gp9QFku0PEe7oFwe1h/K02JzDUWNj5rzr3etXmo572tzWLmnScuepUdysbOgknwst8zWa9nd2zw2XN3zYvvB+BUD/iGnVdyOkG8gzadLrxh/Dnub3gcS3MGhxiJMwCZtMW0Wi7IUahqNp/udlEgj5+Ct5/TXodXirGTOkR5rO8b7c02OjKZsZkHX6fyqzt/3mFeGE3ItBm6xTcC6pmc9xAEEmHEjNpIAtJ0nVTnj7S34uOJ9qG1bR8T9gq6i+Hg7fyFCbheaJzDxEEeKKy1ui7ZjGtNwygIDpnoRtG3iremFR9nXfgj/MVcMrQuPXt0npIyrihiukFVZVIYFKpmFEZVR6blBlZTCEZzEJzV3YMypuVEKa5UCcFqOzjhVpupEhpc0szHSdW3+SzRU3guNFOoM35Hcrx4dfRZ6mwjU8O4Z7tRe0tio9+ZxtOW7QCen8qxwuJ5TfwPkuxbBUaIyBobeoRzFoEhsnQTF1VUXFot9fqFxbafDcIpVRme1roFiQ0kR0kff0UnGcLdVYWy3KQZaZLY25TGkCIiFW8J4kdJsVpcPRD23VRhj2fh3dsZTIzAwA4363cZOtzpK1/CeBNpBkgZm6Ro3yVjSYym0mwTaNWXgEamyDzD2sf8zTzTAm4sYPTxWZOEpva2GOBZcFrhJ2JkxDupEytL7WWfjh3p91nOFUjs6PL7rrPTP1CrYLO8RYxGs2G19gLKHiaOVy0uLexkmZdETZZqu/MfVanlL4XHCBFIeZU4PUPDkBoHQI4KxY3EhtQI4UGVLpPWcUamVMpOVeH3Umi9ZsFK4ITiiOehOXaM0hTCU5McVUNSLiUhIRFxS7TVGYc0QAZBaHTcA6iFc4SvmptP+Ef0rEe9EuDGDM5xgDqStXhsO+g7uakZ2gZgNiQDlnwlY7kjUXXD7OHWfL5LT0MdAgEn7rPcLoaEz8x8Fc0KraJ715AFyJ2Eamd1yaWreGuLS913C7WT6wSVWYXtcM57yhXo5P8AuNyhxuIBVvQ4m1wBL2DMJH4jd9N7qk7TUjiG0qQcMhqMe9wMkNYScoLTYkSPVVHn/tA7TU8Q4Nbc5iSZt5D6qkwGIt6J3H+CdzWe1oMBxiehNvkoNF0ea7SeHOiY/F7WQMC2TPRDrGXR1sp7TA6LSC50RuJhRHPXMKjWrBleVJZWVY1yKyopiyrNlRSGVoVSyqje8LFjUoZCGU95QHFbjNcSmOcmVcQGiSVWVuMftHqbKpqwq12tuSqvF8RLjAsFFc8uuTKQtWsTWm9n2Jp0+I4Z1SMveRJ2c4ZWuPqQt/2/4OaeK70TlqHNb9ws5v3Xj1NxGltwehmZXvvZ3Ht4rw1uYjvmcjz+2qwQHHwcPqVz7n1rlRcLxo7sfypmJDa/K8SzcH9Q6HqqKpQfh6ha9mWDcdD18irPDcSZMAj4/QLi2fjuA4V4zPphjRHPS/CIgWkNEO9RKoMbiaFMEYTiGSxzNqgO1n8rgA4H4+a3VKjRLRngi2ptCyvaOhhKkhtGmY/UAAbf4uisqPOcbiajnGapeTrBJn4oeHZElynVcKwExZQMZUAC9ErnSUXS6eikd4o+HiEQlKkPNRPY9RyUrXKKl96ntqqKCnNKCY16I2qojXp/eKYo2KxzW6lVVfjJNmCPEqucCbm58VwW5EtOqOLrkkpoanArmIHBqRPCR2qBGiCtf7Ou1BwWLBcT3NWGVR0/a/0PyJWTLU+i5Sj6Y41wSniWQ6JjleL6j5heP9ouz1fB1CQCGg2Ny0+RXovs17R+9YNocZqUYpv8QByu9Wx8FqMVhWVWlj2hzTq1wkLj6revn+t2pqFuW4OnX4FQG8dcJzBek9sfZmBTNTDAuyye71dGpyfujpqvLMY0kX2t4ytzKl1FrY4uJ1v0UTElwMOtG38rS9nuzjnfjvGWm27Z/WR08As9xV+as89XFbl24zZ9Rm1CNCpNDGbOUMrgrUW0jZOCqxUI0KPRxMaqYJ6cHKM2sCntehqS0pxcozXp2dRdV0p2VdKRpWg3IulEcEMoCNKe5qC1yfmQOaU49d0JpujOUGq9nfaP3XGNJMU6n4b/AAk2PoV7810r5Xda4/vivc+wHaw4rCNYCO/ptDXTpawdG659z61E7tZ2/o4J3d5TVr5Q/u2nKGtOjqj/ANOkwJPlqvGuOcXfVxL676dIl5zloaQwjQWmT4ndej9oPZiKpLxUcarzmfUdfM46kjp9FiOP9lq2DexlaC14LWVGyWkR+XqHeHiE5sKdhu1T6+Hc2rGamSGw0NAYdAAOiw9a7iepVtgP/wBA3Z7Y/hB4/g+6rZRewW5JGbtVhakyo4bdDeFpA4TmrlyBQUWnWQSulBOY9OzKAHwpVOspgaWpoF08FJF1VPyobgjQmEIAAXTiITi1LFkDWtkEItF8j5INMwU9vK/wdceagJMGPgtR7N+NDD41ocYZV5Z6O2+azVSnItqLhDDpEixsfIhSzSPqVhkLAe2HFxh6NIQXOq94J2FMRMdCXAKZ7Nu2HvlDI8/jUgA//ENA/wBVnfa3iIxWH/8ADIPQmtEztpt0XKTy28+xjTAc0nldDczodcZwQwaCZ+SgcVxxqvD94E+e6uKpGUmCOWWloABNOpBLnOubHUbwqLHU4JHQn9QOh8PCPgu36zXMumPCSgbJxFkQAp6Qi6VpQcAuKWFz22VQMlPa5DTggnOpwmuT3PkA/wBsmEIQrHpXBc1qcWopgXRZOhciAkJ1VsjxFwlcFzSgJQfIBQTyvPQ3+KbTOUkeM+hRMaJZI/T9DqgsOB8dfgsSyuy4Fntmz2btWo9pPHGVqmGxFM5mVKItMQWVZLXAb3WFp87COmiFRqkcpncC+5N1jPLWrcVQQYA/6tsjjEkOEE/XZR8Y+ZiwnZkRLRP0/sogqTM5pl8nMIIgdP6VDxTtfTedltKj0rE+KLFkOiN09hsiAVDdcdSlqBOiQD6fBRStamPRwICA4qoZCVqRyUIJVAyCPX4WK5rkjhkeD438t07EMyuQEpJ5KFTciopAuBSOC6EDXJqcSmgIgeIFg7pY+RRcO+RGqUtmQotF0FFdhzkeW9LehTcU2HouJFw4eR+yTGCWh3koFo1bR4HbqlrukKPTcni5CoNo0JRolcUo09VBGOqfhnaj1C6F1Fv4gQdUqIYRH04JCbCAbtVxFlxF0jzZVFpiaWYZuv13CE9uZgO45T5t/wBoRcNUu5p35h57x8vmkYy7h1E/6bfRFRmlGY5Rn2R6TkQYtlcW2TQUYCQioxCbCMQhlEc1RK1nFS4UfFjdAjbsPofgntM03DoJ+CZT0PkU7B3Dh1aUVDaUehqo4KlYbX0UBHORGflUcm6k5rBAwNXUx+I3zSgpWHnCDsY2H+aEpeMbIBUJzrIoabV0TQUWqOUIyIKhBB6H5KxLxma7+wd/h9FVgaqdhHZmlp1H02+ZhFMxNHVApOVliGS0H/1Poq57IPmqiS1FaLIFMqXRbyooJaguClVmKK5EpEKuJCLCbVbylBGoImB/N5hw+SHh9Qj4Ac/x+iCDFlJwwv6KMApVDUf3ZQJUF0eo2yC43R62qKYxLUdBB8V0odcxCCZXPL6qvepr3cig1UA2hSMS3lCBQ1AU+tTBEIAUvI/Ao9Frg6cro0MNdobHZFbXaAJpU3EACTnE8upyuAm4/wBITaOLAuKdMWOxOtNwOpKqLD3V+U5mPAAmS1w9bjxUCvRsrzhvGhVw9VpoUGQKjWuY14c1uVjg0EuNhJiZsVV1BPzWZWrECk7YqzoDlVbiBEHxhT8G/l+K1WY6qbKM4I9Q/dRikKQFI82KQlI4fdER6OqNwy7vR30QWi6Pwocw8j9EVBKPQdcIB/lEw2vqFASoLo1bbyCE/VGxA0RTWlDrp0pj9QiJRHJ8FCrhTzoVBrGEUmEbdSaz7IOD3S1Sg//Z"/>
          <p:cNvSpPr>
            <a:spLocks noChangeAspect="1" noChangeArrowheads="1"/>
          </p:cNvSpPr>
          <p:nvPr/>
        </p:nvSpPr>
        <p:spPr bwMode="auto">
          <a:xfrm>
            <a:off x="63500" y="-1163638"/>
            <a:ext cx="16764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0" name="AutoShape 4" descr="data:image/jpg;base64,/9j/4AAQSkZJRgABAQAAAQABAAD/2wCEAAkGBhQSERUUExQUFBQUFRQUFRQVFBUUFBQVFBQVFBcUFBQXHCYeFxkjGRUUHy8gIycpLCwsFR4xNTAqNSYsLCkBCQoKDgwOFA8PFCkYFBgpKSkpKSkpKSkpKSkpKSkpKSkpKSkpKSkpKSkpKSkpKSkpKSkpKSkpKSkpKSkpKSkpKf/AABEIAPwAsAMBIgACEQEDEQH/xAAcAAABBQEBAQAAAAAAAAAAAAADAQIEBQYABwj/xAA9EAABAwIEAwUGBgAEBwEAAAABAAIRAyEEEjFBBSJRBhNhcYEHFJGhscEjMkJS0fBicpLhFjRDU3OC8TP/xAAYAQEBAQEBAAAAAAAAAAAAAAAAAQIDBP/EABwRAQEBAQADAQEAAAAAAAAAAAABEQIhMUFhUf/aAAwDAQACEQMRAD8AsxXUhuMACo3YhcK68b0L5+O8UjcbPmqB+JTqVdDGg98TjjFRuxBTm1CUMXTcV4ogxapW1CisqHdVFwMQuqVlU+8dVzsRAkmANzZRVq2oEVmJ8VTd6RJ2Gp2+KEeKNmA6XTlyjWfoPVRWgFdNOK6qlbj+stPQi+sFFqEiPE//AEefgqmLB2LCG7GqtrVEMVVLTFp72ne9DqqbviuFUqlW5xnihuxN1XPrIJrlVFqK6Z35Vc3ElPFdQVDU8FB7yAuFVaaEm6KwqN3qeKiglB6KyqoDqqR2MDRJsFMFoyqq7iHaRlOw53DYGAPAuKp+IcWJaQ2W32u4wPkFX4HAEv8A1Tr6bQCIPnquk5/rFqbjO076oygBg3I/N5XkD0lRWd2OZ5JHVwcWuPQwC0nyMq5Zwtjpmq5jg2SxzS0naWZZGXwjXoq+pRytedZIAe22bXbfQTI2WvB5SKXGH8tNpOW1m8stA0Bd+WLRbqj+9Acry+k6bFzQ5p6Z/wArgNb3Q8BwZ7YcZa5xIDGyHusBJP6AS9tzC0f/AA5TaMkVWXkVHscA4wCSHgggDrBHmsXFjN4jjDmse0wDlzi+7SMxadwYJ9fjPwPaUPphkEvc9jW3/VBDubW0CPI9VE7T8GNJoEAObvYB/wCoEbXt08dnKB2OaxlVoqC7XEDMHEwRMhgInzkjwVyYNnjGlhc118pi37vHoIMn7KBSxM6Ttr9/qrfimGawGczpGhLWiOmQZbdDdZipj203w4uAMzrEncdTO/8AC55rWrYFPlMDhBvsD4X0iyZ3iqC1HJGtTGItNp9FAZtEJ/chLTIRQVFZAOT2ushApC5dUENVd3ijuXAphqQ6oo3eZ3lgvABHW1zHoDdLUfael0PgOOLW1HTctdfe8XHTcX6q4mowovkBrAZdklzgxoMRJna+vgtNwvs9VqOHetpNsSCA0gBukG+YDKQdIkyo3BcOwy972NzEkNc14cSSRmFtdDrtCvXsqw51OHACMli0yM1iQXPuNJG0myzejFDxjJEjKGkhsBsOcAczpdoBMi0zJV7wrCUK7qWoZRhwa1sucQXECYgXixO5JgyBXUMCHB7KlLO94DKYAzd3Lpe8ZdKhy620MRK2HD8O6m2G0w0NaA1lMXYAIEu6mJMkk76AIKviQfhgyKbWuAysmHvcSbXPiY6ACN1DHZarWcH18RLnXEOAJgmYOws6++wgLR43gFSoAcpDyAJcbMbsANAbk20Lih43gD3fmeCRGgywGsLQ0AaC/wAz1WTWK4kWsltJzqlMHmBu0kHVocbX3asziRlPehos7PkJLQcrtG7ht3GNoC9DxXACBG0ROh5Ra3QdFQcW4JDJ1gHXxG6vNnoq145xcVsNSq0y17SNHbHdpjR1vWFisfiC6mRAAkOgE7Ejl29P5RMHinUmmi48jpy9GuMfI6noQF2Io5KZka3E3kG2YHYzafBb5mM1K4PxQw1knU6XGkT5K+pwQCshwmnfWOpsfLzK2GHAyi8wLqd+F5K0I7HoTnJC5c2ksORg5RKbkZjlKrJ5k1xSFyTMu7JZTZSFybnRAeJPIYfSb2g+KdwDC2NUuAYydZMkxFgDHn5dUmJplzSLTsrDsrgX1SaJe0NcCdjJbEcp0G8xsEvontrsMxj6bajDDxIe0lwhpObV17Pkg3AzOHRO4gHPpllFoLiQXUmOaGMzOdDixgbJPNaQImbBVwwb8O4saDULiRLjLYYQWhzNxN46xOyvOzmIfnGdobbnygNbNpfYfndyE/5RsuTS17IdmxQaXPjvH2MADK0CIEaHX+laikxrQAAANICrqTwD66afFSmVL/7KsjvcI/lVWLqX+PyvZTcp+P8AdFW4gXv9v71UqxW4x2k21PTwsVRcTq2cPC2++t+qu6tFziQIETJ0hV+O4fykk2H0+H9hYaed8SYJ0VQ9pLhzONzyjQDeB/dFfcaw4BPhEglVWCqAP0Bs4eUtIXo59MX2Zg3HNEDbTQrX0HcohZcUfxJFhA8Oi0mHZYLPa8pGZc1yaE4tXNoZjkam5Rqal0WypRkSkIShMJXoYc9MBXOKaiHkq74L3bKoy0qz6oEPrtqBrGZh+RlP9QE3uqIG62PDXNzVSTyAh2loLW/wsd1qLHB1C0E1AHVC4uZUaSWuaQL+BzfpKs3V+WB/mJvMkx9gFncLj6PePpUHGoxjQ8u1Ac50uF9JIIV3SbYwLATc6DRcmljha5MfP5KfjO0OHw4HevAN4Gp9QFku0PEe7oFwe1h/K02JzDUWNj5rzr3etXmo572tzWLmnScuepUdysbOgknwst8zWa9nd2zw2XN3zYvvB+BUD/iGnVdyOkG8gzadLrxh/Dnub3gcS3MGhxiJMwCZtMW0Wi7IUahqNp/udlEgj5+Ct5/TXodXirGTOkR5rO8b7c02OjKZsZkHX6fyqzt/3mFeGE3ItBm6xTcC6pmc9xAEEmHEjNpIAtJ0nVTnj7S34uOJ9qG1bR8T9gq6i+Hg7fyFCbheaJzDxEEeKKy1ui7ZjGtNwygIDpnoRtG3iremFR9nXfgj/MVcMrQuPXt0npIyrihiukFVZVIYFKpmFEZVR6blBlZTCEZzEJzV3YMypuVEKa5UCcFqOzjhVpupEhpc0szHSdW3+SzRU3guNFOoM35Hcrx4dfRZ6mwjU8O4Z7tRe0tio9+ZxtOW7QCen8qxwuJ5TfwPkuxbBUaIyBobeoRzFoEhsnQTF1VUXFot9fqFxbafDcIpVRme1roFiQ0kR0kff0UnGcLdVYWy3KQZaZLY25TGkCIiFW8J4kdJsVpcPRD23VRhj2fh3dsZTIzAwA4363cZOtzpK1/CeBNpBkgZm6Ro3yVjSYym0mwTaNWXgEamyDzD2sf8zTzTAm4sYPTxWZOEpva2GOBZcFrhJ2JkxDupEytL7WWfjh3p91nOFUjs6PL7rrPTP1CrYLO8RYxGs2G19gLKHiaOVy0uLexkmZdETZZqu/MfVanlL4XHCBFIeZU4PUPDkBoHQI4KxY3EhtQI4UGVLpPWcUamVMpOVeH3Umi9ZsFK4ITiiOehOXaM0hTCU5McVUNSLiUhIRFxS7TVGYc0QAZBaHTcA6iFc4SvmptP+Ef0rEe9EuDGDM5xgDqStXhsO+g7uakZ2gZgNiQDlnwlY7kjUXXD7OHWfL5LT0MdAgEn7rPcLoaEz8x8Fc0KraJ715AFyJ2Eamd1yaWreGuLS913C7WT6wSVWYXtcM57yhXo5P8AuNyhxuIBVvQ4m1wBL2DMJH4jd9N7qk7TUjiG0qQcMhqMe9wMkNYScoLTYkSPVVHn/tA7TU8Q4Nbc5iSZt5D6qkwGIt6J3H+CdzWe1oMBxiehNvkoNF0ea7SeHOiY/F7WQMC2TPRDrGXR1sp7TA6LSC50RuJhRHPXMKjWrBleVJZWVY1yKyopiyrNlRSGVoVSyqje8LFjUoZCGU95QHFbjNcSmOcmVcQGiSVWVuMftHqbKpqwq12tuSqvF8RLjAsFFc8uuTKQtWsTWm9n2Jp0+I4Z1SMveRJ2c4ZWuPqQt/2/4OaeK70TlqHNb9ws5v3Xj1NxGltwehmZXvvZ3Ht4rw1uYjvmcjz+2qwQHHwcPqVz7n1rlRcLxo7sfypmJDa/K8SzcH9Q6HqqKpQfh6ha9mWDcdD18irPDcSZMAj4/QLi2fjuA4V4zPphjRHPS/CIgWkNEO9RKoMbiaFMEYTiGSxzNqgO1n8rgA4H4+a3VKjRLRngi2ptCyvaOhhKkhtGmY/UAAbf4uisqPOcbiajnGapeTrBJn4oeHZElynVcKwExZQMZUAC9ErnSUXS6eikd4o+HiEQlKkPNRPY9RyUrXKKl96ntqqKCnNKCY16I2qojXp/eKYo2KxzW6lVVfjJNmCPEqucCbm58VwW5EtOqOLrkkpoanArmIHBqRPCR2qBGiCtf7Ou1BwWLBcT3NWGVR0/a/0PyJWTLU+i5Sj6Y41wSniWQ6JjleL6j5heP9ouz1fB1CQCGg2Ny0+RXovs17R+9YNocZqUYpv8QByu9Wx8FqMVhWVWlj2hzTq1wkLj6revn+t2pqFuW4OnX4FQG8dcJzBek9sfZmBTNTDAuyye71dGpyfujpqvLMY0kX2t4ytzKl1FrY4uJ1v0UTElwMOtG38rS9nuzjnfjvGWm27Z/WR08As9xV+as89XFbl24zZ9Rm1CNCpNDGbOUMrgrUW0jZOCqxUI0KPRxMaqYJ6cHKM2sCntehqS0pxcozXp2dRdV0p2VdKRpWg3IulEcEMoCNKe5qC1yfmQOaU49d0JpujOUGq9nfaP3XGNJMU6n4b/AAk2PoV7810r5Xda4/vivc+wHaw4rCNYCO/ptDXTpawdG659z61E7tZ2/o4J3d5TVr5Q/u2nKGtOjqj/ANOkwJPlqvGuOcXfVxL676dIl5zloaQwjQWmT4ndej9oPZiKpLxUcarzmfUdfM46kjp9FiOP9lq2DexlaC14LWVGyWkR+XqHeHiE5sKdhu1T6+Hc2rGamSGw0NAYdAAOiw9a7iepVtgP/wBA3Z7Y/hB4/g+6rZRewW5JGbtVhakyo4bdDeFpA4TmrlyBQUWnWQSulBOY9OzKAHwpVOspgaWpoF08FJF1VPyobgjQmEIAAXTiITi1LFkDWtkEItF8j5INMwU9vK/wdceagJMGPgtR7N+NDD41ocYZV5Z6O2+azVSnItqLhDDpEixsfIhSzSPqVhkLAe2HFxh6NIQXOq94J2FMRMdCXAKZ7Nu2HvlDI8/jUgA//ENA/wBVnfa3iIxWH/8ADIPQmtEztpt0XKTy28+xjTAc0nldDczodcZwQwaCZ+SgcVxxqvD94E+e6uKpGUmCOWWloABNOpBLnOubHUbwqLHU4JHQn9QOh8PCPgu36zXMumPCSgbJxFkQAp6Qi6VpQcAuKWFz22VQMlPa5DTggnOpwmuT3PkA/wBsmEIQrHpXBc1qcWopgXRZOhciAkJ1VsjxFwlcFzSgJQfIBQTyvPQ3+KbTOUkeM+hRMaJZI/T9DqgsOB8dfgsSyuy4Fntmz2btWo9pPHGVqmGxFM5mVKItMQWVZLXAb3WFp87COmiFRqkcpncC+5N1jPLWrcVQQYA/6tsjjEkOEE/XZR8Y+ZiwnZkRLRP0/sogqTM5pl8nMIIgdP6VDxTtfTedltKj0rE+KLFkOiN09hsiAVDdcdSlqBOiQD6fBRStamPRwICA4qoZCVqRyUIJVAyCPX4WK5rkjhkeD438t07EMyuQEpJ5KFTciopAuBSOC6EDXJqcSmgIgeIFg7pY+RRcO+RGqUtmQotF0FFdhzkeW9LehTcU2HouJFw4eR+yTGCWh3koFo1bR4HbqlrukKPTcni5CoNo0JRolcUo09VBGOqfhnaj1C6F1Fv4gQdUqIYRH04JCbCAbtVxFlxF0jzZVFpiaWYZuv13CE9uZgO45T5t/wBoRcNUu5p35h57x8vmkYy7h1E/6bfRFRmlGY5Rn2R6TkQYtlcW2TQUYCQioxCbCMQhlEc1RK1nFS4UfFjdAjbsPofgntM03DoJ+CZT0PkU7B3Dh1aUVDaUehqo4KlYbX0UBHORGflUcm6k5rBAwNXUx+I3zSgpWHnCDsY2H+aEpeMbIBUJzrIoabV0TQUWqOUIyIKhBB6H5KxLxma7+wd/h9FVgaqdhHZmlp1H02+ZhFMxNHVApOVliGS0H/1Poq57IPmqiS1FaLIFMqXRbyooJaguClVmKK5EpEKuJCLCbVbylBGoImB/N5hw+SHh9Qj4Ac/x+iCDFlJwwv6KMApVDUf3ZQJUF0eo2yC43R62qKYxLUdBB8V0odcxCCZXPL6qvepr3cig1UA2hSMS3lCBQ1AU+tTBEIAUvI/Ao9Frg6cro0MNdobHZFbXaAJpU3EACTnE8upyuAm4/wBITaOLAuKdMWOxOtNwOpKqLD3V+U5mPAAmS1w9bjxUCvRsrzhvGhVw9VpoUGQKjWuY14c1uVjg0EuNhJiZsVV1BPzWZWrECk7YqzoDlVbiBEHxhT8G/l+K1WY6qbKM4I9Q/dRikKQFI82KQlI4fdER6OqNwy7vR30QWi6Pwocw8j9EVBKPQdcIB/lEw2vqFASoLo1bbyCE/VGxA0RTWlDrp0pj9QiJRHJ8FCrhTzoVBrGEUmEbdSaz7IOD3S1Sg//Z"/>
          <p:cNvSpPr>
            <a:spLocks noChangeAspect="1" noChangeArrowheads="1"/>
          </p:cNvSpPr>
          <p:nvPr/>
        </p:nvSpPr>
        <p:spPr bwMode="auto">
          <a:xfrm>
            <a:off x="63500" y="-1163638"/>
            <a:ext cx="16764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2" name="Picture 6" descr="http://upload.wikimedia.org/wikipedia/commons/thumb/a/a6/Brandeisl.jpg/220px-Brandei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0"/>
            <a:ext cx="1981200" cy="2836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Riis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1890: </a:t>
            </a:r>
            <a:r>
              <a:rPr lang="en-US" i="1" dirty="0" smtClean="0"/>
              <a:t>How the Other Half Lives</a:t>
            </a:r>
          </a:p>
          <a:p>
            <a:pPr>
              <a:buNone/>
            </a:pPr>
            <a:endParaRPr lang="en-US" i="1" dirty="0" smtClean="0"/>
          </a:p>
          <a:p>
            <a:pPr lvl="1"/>
            <a:r>
              <a:rPr lang="en-US" dirty="0" smtClean="0"/>
              <a:t>Told of the terrible conditions in the tenements, or apartment buildings in New York City 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Book also contained photographs of </a:t>
            </a:r>
          </a:p>
          <a:p>
            <a:pPr lvl="1">
              <a:buNone/>
            </a:pPr>
            <a:r>
              <a:rPr lang="en-US" dirty="0" smtClean="0"/>
              <a:t>    life in the tenements</a:t>
            </a:r>
            <a:endParaRPr lang="en-US" dirty="0"/>
          </a:p>
        </p:txBody>
      </p:sp>
      <p:pic>
        <p:nvPicPr>
          <p:cNvPr id="9218" name="Picture 2" descr="http://upload.wikimedia.org/wikipedia/commons/thumb/2/2d/Jacob_Riis_2.jpg/220px-Jacob_Riis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505200"/>
            <a:ext cx="2191373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Limits of Progressivism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/>
              <a:t>People not helped by Progressives</a:t>
            </a:r>
            <a:endParaRPr lang="en-US" sz="2000" u="sng" dirty="0" smtClean="0"/>
          </a:p>
          <a:p>
            <a:pPr lvl="2"/>
            <a:r>
              <a:rPr lang="en-US" sz="2400" dirty="0" smtClean="0"/>
              <a:t>Tenant or migrant farmers</a:t>
            </a:r>
            <a:endParaRPr lang="en-US" sz="2000" dirty="0" smtClean="0"/>
          </a:p>
          <a:p>
            <a:pPr lvl="2"/>
            <a:r>
              <a:rPr lang="en-US" sz="2400" dirty="0" smtClean="0"/>
              <a:t>Nonunionized workers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Many supported immigration limits and literacy tests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Wilson allowed Jim Crow practices such as segregation to be practiced in federal buildings </a:t>
            </a:r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sz="2400" dirty="0" smtClean="0"/>
              <a:t>He did very little to support African American rights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dirty="0" smtClean="0"/>
              <a:t>Wilson initially opposed an amendment for women’s suffrage 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Women’s 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u="sng" dirty="0" smtClean="0"/>
              <a:t>Arguments Against It</a:t>
            </a:r>
            <a:endParaRPr lang="en-US" sz="2000" b="1" u="sng" dirty="0" smtClean="0"/>
          </a:p>
          <a:p>
            <a:pPr lvl="2"/>
            <a:r>
              <a:rPr lang="en-US" sz="2400" dirty="0" smtClean="0"/>
              <a:t>unnecessary</a:t>
            </a:r>
            <a:endParaRPr lang="en-US" sz="2000" dirty="0" smtClean="0"/>
          </a:p>
          <a:p>
            <a:pPr lvl="2"/>
            <a:r>
              <a:rPr lang="en-US" sz="2400" dirty="0" smtClean="0"/>
              <a:t>threat to the stability of American society &amp; government</a:t>
            </a:r>
            <a:endParaRPr lang="en-US" sz="2000" dirty="0" smtClean="0"/>
          </a:p>
          <a:p>
            <a:pPr lvl="3"/>
            <a:r>
              <a:rPr lang="en-US" dirty="0" smtClean="0"/>
              <a:t>easily manipulated by politicians</a:t>
            </a:r>
            <a:endParaRPr lang="en-US" sz="1800" dirty="0" smtClean="0"/>
          </a:p>
          <a:p>
            <a:pPr lvl="2"/>
            <a:r>
              <a:rPr lang="en-US" sz="2400" dirty="0" smtClean="0"/>
              <a:t>become too masculine</a:t>
            </a:r>
            <a:endParaRPr lang="en-US" sz="2000" dirty="0" smtClean="0"/>
          </a:p>
          <a:p>
            <a:pPr lvl="2"/>
            <a:r>
              <a:rPr lang="en-US" sz="2400" dirty="0" smtClean="0"/>
              <a:t>distract them from duties at home</a:t>
            </a:r>
            <a:endParaRPr lang="en-US" sz="2000" dirty="0" smtClean="0"/>
          </a:p>
          <a:p>
            <a:pPr lvl="2"/>
            <a:r>
              <a:rPr lang="en-US" sz="2400" dirty="0" smtClean="0"/>
              <a:t>did not want to vote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81924" name="Picture 4" descr="C:\Documents and Settings\Teacher\Local Settings\Temporary Internet Files\Content.IE5\0QBXTT2O\MC9001286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54041"/>
            <a:ext cx="2540660" cy="3403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1378" name="Picture 2" descr="http://wikihistoria.wikispaces.com/file/view/sba-arrested.jpg/55853828/sba-arres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3657600" cy="6096000"/>
          </a:xfrm>
          <a:prstGeom prst="rect">
            <a:avLst/>
          </a:prstGeom>
          <a:noFill/>
        </p:spPr>
      </p:pic>
      <p:pic>
        <p:nvPicPr>
          <p:cNvPr id="101380" name="Picture 4" descr="http://amhist.ist.unomaha.edu/module_files/Suffrage%20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82554"/>
            <a:ext cx="4267200" cy="5151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61722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American women first formally demanded the right in 1848 at the Seneca Falls Convention in New York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Women such as Susan B. Anthony led a group of women to the polls in 1872 to demand to be able to vote</a:t>
            </a:r>
          </a:p>
          <a:p>
            <a:pPr lvl="1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Anthony and others were arrested for this act of civil disobedience</a:t>
            </a:r>
          </a:p>
          <a:p>
            <a:pPr lvl="2">
              <a:buNone/>
            </a:pPr>
            <a:endParaRPr lang="en-US" sz="2800" dirty="0" smtClean="0"/>
          </a:p>
          <a:p>
            <a:pPr lvl="2"/>
            <a:endParaRPr lang="en-US" sz="2800" dirty="0"/>
          </a:p>
        </p:txBody>
      </p:sp>
      <p:pic>
        <p:nvPicPr>
          <p:cNvPr id="4" name="Picture 5" descr="C:\Documents and Settings\Teacher\Local Settings\Temporary Internet Files\Content.IE5\FC3KSTGS\MC9001286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7987" y="3352800"/>
            <a:ext cx="1336013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0356" name="Picture 4" descr="http://t2.gstatic.com/images?q=tbn:ANd9GcSUxQo8FPjaOJ_3HDOzbYyxbcTW966krJD6RsD1FDFmo8a-uGlnxjFRYY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048000" cy="4197687"/>
          </a:xfrm>
          <a:prstGeom prst="rect">
            <a:avLst/>
          </a:prstGeom>
          <a:noFill/>
        </p:spPr>
      </p:pic>
      <p:pic>
        <p:nvPicPr>
          <p:cNvPr id="100358" name="Picture 6" descr="http://ed101.bu.edu/StudentDoc/Archives/ED101fa08/jphan619/nysuffrage_1913_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6048"/>
            <a:ext cx="5638800" cy="5159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lvl="1"/>
            <a:r>
              <a:rPr lang="en-US" dirty="0" smtClean="0"/>
              <a:t>Women’s involvement in WWI convinced many that women deserved the right to vote</a:t>
            </a:r>
          </a:p>
          <a:p>
            <a:pPr lvl="1">
              <a:buNone/>
            </a:pPr>
            <a:endParaRPr lang="en-US" sz="2000" dirty="0" smtClean="0"/>
          </a:p>
          <a:p>
            <a:pPr lvl="1"/>
            <a:r>
              <a:rPr lang="en-US" b="1" dirty="0" smtClean="0"/>
              <a:t>1920</a:t>
            </a:r>
            <a:r>
              <a:rPr lang="en-US" dirty="0" smtClean="0"/>
              <a:t> the </a:t>
            </a:r>
            <a:r>
              <a:rPr lang="en-US" b="1" dirty="0" smtClean="0"/>
              <a:t>Nineteenth Amendment</a:t>
            </a:r>
            <a:r>
              <a:rPr lang="en-US" dirty="0" smtClean="0"/>
              <a:t> was passed in which women were given the right to vote</a:t>
            </a:r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sz="2800" b="1" dirty="0" smtClean="0"/>
              <a:t>This marked the last major reform of the Progressive Era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Bandit’s Roost at Mulberry Street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Bandit’s Roost </a:t>
            </a:r>
          </a:p>
          <a:p>
            <a:pPr>
              <a:buNone/>
            </a:pPr>
            <a:r>
              <a:rPr lang="en-US" dirty="0" smtClean="0"/>
              <a:t>was considered the </a:t>
            </a:r>
          </a:p>
          <a:p>
            <a:pPr>
              <a:buNone/>
            </a:pPr>
            <a:r>
              <a:rPr lang="en-US" dirty="0" smtClean="0"/>
              <a:t>most crime ridden </a:t>
            </a:r>
          </a:p>
          <a:p>
            <a:pPr>
              <a:buNone/>
            </a:pPr>
            <a:r>
              <a:rPr lang="en-US" dirty="0" smtClean="0"/>
              <a:t>part of New York</a:t>
            </a:r>
          </a:p>
        </p:txBody>
      </p:sp>
      <p:pic>
        <p:nvPicPr>
          <p:cNvPr id="1026" name="Picture 2" descr="File:Bandit's Roost by Jacob Riis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63001"/>
            <a:ext cx="4648200" cy="5794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34997</TotalTime>
  <Words>2725</Words>
  <Application>Microsoft Office PowerPoint</Application>
  <PresentationFormat>On-screen Show (4:3)</PresentationFormat>
  <Paragraphs>384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Flow</vt:lpstr>
      <vt:lpstr>The Progressive Era</vt:lpstr>
      <vt:lpstr>Origins</vt:lpstr>
      <vt:lpstr>Slide 3</vt:lpstr>
      <vt:lpstr>Most held in common four basic beliefs:</vt:lpstr>
      <vt:lpstr>Igniting Reform</vt:lpstr>
      <vt:lpstr>Henry George</vt:lpstr>
      <vt:lpstr>Edward Bellamy</vt:lpstr>
      <vt:lpstr>Jacob Riis</vt:lpstr>
      <vt:lpstr>Bandit’s Roost at Mulberry Street </vt:lpstr>
      <vt:lpstr>Cartoon showing TR walking the beat in New York City as Police Commissioner with Jacob Riis</vt:lpstr>
      <vt:lpstr>Lincoln Steffens</vt:lpstr>
      <vt:lpstr>Ida Tarbell</vt:lpstr>
      <vt:lpstr>Upton Sinclair</vt:lpstr>
      <vt:lpstr>Slide 14</vt:lpstr>
      <vt:lpstr>Upton Sinclair</vt:lpstr>
      <vt:lpstr>Others:</vt:lpstr>
      <vt:lpstr>Nellie Bly</vt:lpstr>
      <vt:lpstr>Slide 18</vt:lpstr>
      <vt:lpstr>Women’s Groups</vt:lpstr>
      <vt:lpstr>Hull House</vt:lpstr>
      <vt:lpstr>Slide 21</vt:lpstr>
      <vt:lpstr>Florence Kelley</vt:lpstr>
      <vt:lpstr>Mother Jones</vt:lpstr>
      <vt:lpstr>Mother Jones</vt:lpstr>
      <vt:lpstr>Resistance to Reforms</vt:lpstr>
      <vt:lpstr>Progressive Legislation</vt:lpstr>
      <vt:lpstr>Municipal Reforms </vt:lpstr>
      <vt:lpstr>Slide 28</vt:lpstr>
      <vt:lpstr>Catastrophes such as the Triangle Shirtwaist Fire also helped to bring about reforms </vt:lpstr>
      <vt:lpstr>Slide 30</vt:lpstr>
      <vt:lpstr>Slide 31</vt:lpstr>
      <vt:lpstr>State Reforms </vt:lpstr>
      <vt:lpstr>Slide 33</vt:lpstr>
      <vt:lpstr>Pass Christian, Mississippi</vt:lpstr>
      <vt:lpstr>Empire State Building Workers</vt:lpstr>
      <vt:lpstr>Lewis Hine</vt:lpstr>
      <vt:lpstr>Slide 37</vt:lpstr>
      <vt:lpstr>Slide 38</vt:lpstr>
      <vt:lpstr>Federal Reforms</vt:lpstr>
      <vt:lpstr>Slide 40</vt:lpstr>
      <vt:lpstr>Square Deal </vt:lpstr>
      <vt:lpstr>Slide 42</vt:lpstr>
      <vt:lpstr>Trust Busting </vt:lpstr>
      <vt:lpstr>Slide 44</vt:lpstr>
      <vt:lpstr>Slide 45</vt:lpstr>
      <vt:lpstr>Railroad Regulation</vt:lpstr>
      <vt:lpstr>Slide 47</vt:lpstr>
      <vt:lpstr>Labor Department</vt:lpstr>
      <vt:lpstr>Girls protesting child labor</vt:lpstr>
      <vt:lpstr>Conservationism</vt:lpstr>
      <vt:lpstr>Slide 51</vt:lpstr>
      <vt:lpstr>T.R. &amp; John Muir at Glacier Point in Yosemite National Park, 1903</vt:lpstr>
      <vt:lpstr>Slide 53</vt:lpstr>
      <vt:lpstr>New Amendments</vt:lpstr>
      <vt:lpstr>Carry Nation</vt:lpstr>
      <vt:lpstr>Progressivism under Taft  </vt:lpstr>
      <vt:lpstr>Slide 57</vt:lpstr>
      <vt:lpstr>Slide 58</vt:lpstr>
      <vt:lpstr>Slide 59</vt:lpstr>
      <vt:lpstr>Conflict over Tariffs </vt:lpstr>
      <vt:lpstr>Slide 61</vt:lpstr>
      <vt:lpstr>Slide 62</vt:lpstr>
      <vt:lpstr>Ballinger-Pinchot Affair </vt:lpstr>
      <vt:lpstr>Slide 64</vt:lpstr>
      <vt:lpstr>Divisions in the Republican Party </vt:lpstr>
      <vt:lpstr>Election of 1912 </vt:lpstr>
      <vt:lpstr>Slide 67</vt:lpstr>
      <vt:lpstr>Slide 68</vt:lpstr>
      <vt:lpstr>Slide 69</vt:lpstr>
      <vt:lpstr>Slide 70</vt:lpstr>
      <vt:lpstr>Taft’s Record </vt:lpstr>
      <vt:lpstr>Wilson’s New Freedom</vt:lpstr>
      <vt:lpstr>Slide 73</vt:lpstr>
      <vt:lpstr>Slide 74</vt:lpstr>
      <vt:lpstr>Wilson as President </vt:lpstr>
      <vt:lpstr>Slide 76</vt:lpstr>
      <vt:lpstr>Federal Reserve System </vt:lpstr>
      <vt:lpstr>Slide 78</vt:lpstr>
      <vt:lpstr>Slide 79</vt:lpstr>
      <vt:lpstr>Limits of Progressivism </vt:lpstr>
      <vt:lpstr>Women’s Suffrage</vt:lpstr>
      <vt:lpstr>Slide 82</vt:lpstr>
      <vt:lpstr>Slide 83</vt:lpstr>
      <vt:lpstr>Slide 84</vt:lpstr>
      <vt:lpstr>Slide 85</vt:lpstr>
    </vt:vector>
  </TitlesOfParts>
  <Company>Department of Agriculture and Commerce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Era</dc:title>
  <dc:creator>State of Mississippi</dc:creator>
  <cp:lastModifiedBy>Kirkland</cp:lastModifiedBy>
  <cp:revision>1239</cp:revision>
  <dcterms:created xsi:type="dcterms:W3CDTF">2010-10-12T16:20:36Z</dcterms:created>
  <dcterms:modified xsi:type="dcterms:W3CDTF">2013-10-21T19:48:47Z</dcterms:modified>
</cp:coreProperties>
</file>